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8" r:id="rId2"/>
    <p:sldId id="281" r:id="rId3"/>
    <p:sldId id="295" r:id="rId4"/>
    <p:sldId id="271" r:id="rId5"/>
    <p:sldId id="272" r:id="rId6"/>
    <p:sldId id="263" r:id="rId7"/>
    <p:sldId id="303" r:id="rId8"/>
    <p:sldId id="289" r:id="rId9"/>
    <p:sldId id="259" r:id="rId10"/>
    <p:sldId id="280" r:id="rId11"/>
    <p:sldId id="309" r:id="rId12"/>
    <p:sldId id="283" r:id="rId13"/>
    <p:sldId id="296" r:id="rId14"/>
    <p:sldId id="287" r:id="rId15"/>
    <p:sldId id="297" r:id="rId16"/>
    <p:sldId id="298" r:id="rId17"/>
    <p:sldId id="299" r:id="rId18"/>
    <p:sldId id="300" r:id="rId19"/>
    <p:sldId id="310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A6E2"/>
    <a:srgbClr val="5B9BD5"/>
    <a:srgbClr val="D26217"/>
    <a:srgbClr val="4C7BD1"/>
    <a:srgbClr val="1B5A6B"/>
    <a:srgbClr val="155262"/>
    <a:srgbClr val="ED5050"/>
    <a:srgbClr val="A9D18E"/>
    <a:srgbClr val="ED7D31"/>
    <a:srgbClr val="BA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_____Microsoft_Excel6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wnloads\9%20&#1082;&#1083;&#1072;&#1089;&#1089;%20&#1054;&#1043;&#1069;%20&#1080;&#1085;&#1092;%20&#1089;&#1090;&#1072;&#1090;&#1080;&#1089;&#1090;&#1080;&#1082;&#1072;%2030.01.2024%20(1)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user\Downloads\9%20&#1082;&#1083;&#1072;&#1089;&#1089;%20&#1054;&#1043;&#1069;%20&#1080;&#1085;&#1092;%20&#1089;&#1090;&#1072;&#1090;&#1080;&#1089;&#1090;&#1080;&#1082;&#1072;%2030.01.2024%20(1)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4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&#1056;&#1077;&#1079;&#1091;&#1083;&#1100;&#1090;&#1072;&#1090;&#1099;%20&#1087;&#1088;&#1086;&#1073;&#1085;&#1086;&#1075;&#1086;%20&#1054;&#1043;&#1069;%20&#1087;&#1086;%20&#1092;&#1080;&#1079;&#1080;&#1082;&#1077;\9_&#1082;&#1083;&#1072;&#1089;&#1089;_&#1054;&#1043;&#1069;_&#1060;&#1080;&#1079;&#1080;&#1082;&#1072;%20&#1053;&#1086;&#1074;&#1072;&#1103;_30_01_2024(&#1040;&#1074;&#1090;&#1086;&#1084;&#1072;&#1090;&#1080;&#1095;&#1077;&#1089;&#1082;&#1080;&#1042;&#1086;&#1089;&#1089;&#1090;&#1072;&#1085;&#1086;&#1074;&#1083;&#1077;&#1085;&#1086;)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 Уровни'!$C$54</c:f>
              <c:strCache>
                <c:ptCount val="1"/>
                <c:pt idx="0">
                  <c:v>Преодолели минимальный порог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Уровни'!$D$53:$E$53</c:f>
              <c:strCache>
                <c:ptCount val="2"/>
                <c:pt idx="0">
                  <c:v>Информатика</c:v>
                </c:pt>
                <c:pt idx="1">
                  <c:v>Физика</c:v>
                </c:pt>
              </c:strCache>
            </c:strRef>
          </c:cat>
          <c:val>
            <c:numRef>
              <c:f>'МА Уровни'!$D$54:$E$54</c:f>
              <c:numCache>
                <c:formatCode>0.00%</c:formatCode>
                <c:ptCount val="2"/>
                <c:pt idx="0">
                  <c:v>0.60099999999999998</c:v>
                </c:pt>
                <c:pt idx="1">
                  <c:v>0.60129999999999995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1-4D4D-9800-E6EFC7945757}"/>
            </c:ext>
          </c:extLst>
        </c:ser>
        <c:ser>
          <c:idx val="1"/>
          <c:order val="1"/>
          <c:tx>
            <c:strRef>
              <c:f>'МА Уровни'!$C$55</c:f>
              <c:strCache>
                <c:ptCount val="1"/>
                <c:pt idx="0">
                  <c:v>Не преодолели минимальный порог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Уровни'!$D$53:$E$53</c:f>
              <c:strCache>
                <c:ptCount val="2"/>
                <c:pt idx="0">
                  <c:v>Информатика</c:v>
                </c:pt>
                <c:pt idx="1">
                  <c:v>Физика</c:v>
                </c:pt>
              </c:strCache>
            </c:strRef>
          </c:cat>
          <c:val>
            <c:numRef>
              <c:f>'МА Уровни'!$D$55:$E$55</c:f>
              <c:numCache>
                <c:formatCode>0.00%</c:formatCode>
                <c:ptCount val="2"/>
                <c:pt idx="0">
                  <c:v>0.39900000000000002</c:v>
                </c:pt>
                <c:pt idx="1">
                  <c:v>0.3987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01-4D4D-9800-E6EFC79457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9371048"/>
        <c:axId val="679371408"/>
      </c:barChart>
      <c:catAx>
        <c:axId val="67937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79371408"/>
        <c:crosses val="autoZero"/>
        <c:auto val="1"/>
        <c:lblAlgn val="ctr"/>
        <c:lblOffset val="100"/>
        <c:noMultiLvlLbl val="0"/>
      </c:catAx>
      <c:valAx>
        <c:axId val="67937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79371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4339824190338991E-3"/>
          <c:y val="0.92584825004397731"/>
          <c:w val="0.99626180295995603"/>
          <c:h val="7.4151749956022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896234591495666E-2"/>
          <c:y val="1.3671858922017386E-2"/>
          <c:w val="0.95025082501810398"/>
          <c:h val="0.9168532243478452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64A6E2"/>
            </a:solidFill>
            <a:ln cmpd="sng">
              <a:solidFill>
                <a:srgbClr val="64A6E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1"/>
          <c:dPt>
            <c:idx val="12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ED7D31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2C5D-410C-AC1B-049B13B4C5BD}"/>
              </c:ext>
            </c:extLst>
          </c:dPt>
          <c:dPt>
            <c:idx val="13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ED7D31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2C5D-410C-AC1B-049B13B4C5BD}"/>
              </c:ext>
            </c:extLst>
          </c:dPt>
          <c:dPt>
            <c:idx val="15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ED7D31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2C5D-410C-AC1B-049B13B4C5BD}"/>
              </c:ext>
            </c:extLst>
          </c:dPt>
          <c:dPt>
            <c:idx val="16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2C5D-410C-AC1B-049B13B4C5BD}"/>
              </c:ext>
            </c:extLst>
          </c:dPt>
          <c:dPt>
            <c:idx val="19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ED7D31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2C5D-410C-AC1B-049B13B4C5BD}"/>
              </c:ext>
            </c:extLst>
          </c:dPt>
          <c:dPt>
            <c:idx val="20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ED7D31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2C5D-410C-AC1B-049B13B4C5BD}"/>
              </c:ext>
            </c:extLst>
          </c:dPt>
          <c:dPt>
            <c:idx val="21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ED7D31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2C5D-410C-AC1B-049B13B4C5BD}"/>
              </c:ext>
            </c:extLst>
          </c:dPt>
          <c:dPt>
            <c:idx val="22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ED7D31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F-2C5D-410C-AC1B-049B13B4C5BD}"/>
              </c:ext>
            </c:extLst>
          </c:dPt>
          <c:dPt>
            <c:idx val="23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1-2C5D-410C-AC1B-049B13B4C5BD}"/>
              </c:ext>
            </c:extLst>
          </c:dPt>
          <c:dPt>
            <c:idx val="24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3-2C5D-410C-AC1B-049B13B4C5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1600" b="1" i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'ФИЗ выполнение заданий'!$D$4:$D$28</c:f>
              <c:numCache>
                <c:formatCode>0%</c:formatCode>
                <c:ptCount val="25"/>
                <c:pt idx="0">
                  <c:v>0.67246835443037978</c:v>
                </c:pt>
                <c:pt idx="1">
                  <c:v>0.44303797468354428</c:v>
                </c:pt>
                <c:pt idx="2">
                  <c:v>0.61075949367088611</c:v>
                </c:pt>
                <c:pt idx="3">
                  <c:v>0.45569620253164556</c:v>
                </c:pt>
                <c:pt idx="4">
                  <c:v>0.44303797468354428</c:v>
                </c:pt>
                <c:pt idx="5">
                  <c:v>0.38765822784810128</c:v>
                </c:pt>
                <c:pt idx="6">
                  <c:v>0.310126582278481</c:v>
                </c:pt>
                <c:pt idx="7">
                  <c:v>0.35284810126582278</c:v>
                </c:pt>
                <c:pt idx="8">
                  <c:v>0.35443037974683544</c:v>
                </c:pt>
                <c:pt idx="9">
                  <c:v>0.44778481012658228</c:v>
                </c:pt>
                <c:pt idx="10">
                  <c:v>0.55063291139240511</c:v>
                </c:pt>
                <c:pt idx="11">
                  <c:v>0.51265822784810122</c:v>
                </c:pt>
                <c:pt idx="12">
                  <c:v>0.47151898734177217</c:v>
                </c:pt>
                <c:pt idx="13">
                  <c:v>0.50316455696202533</c:v>
                </c:pt>
                <c:pt idx="14">
                  <c:v>0.4699367088607595</c:v>
                </c:pt>
                <c:pt idx="15">
                  <c:v>0.47784810126582278</c:v>
                </c:pt>
                <c:pt idx="16">
                  <c:v>0.11234177215189874</c:v>
                </c:pt>
                <c:pt idx="17">
                  <c:v>0.47784810126582278</c:v>
                </c:pt>
                <c:pt idx="18">
                  <c:v>0.379746835443038</c:v>
                </c:pt>
                <c:pt idx="19">
                  <c:v>0.11075949367088607</c:v>
                </c:pt>
                <c:pt idx="20">
                  <c:v>7.5949367088607597E-2</c:v>
                </c:pt>
                <c:pt idx="21">
                  <c:v>7.2784810126582278E-2</c:v>
                </c:pt>
                <c:pt idx="22">
                  <c:v>3.7974683544303799E-2</c:v>
                </c:pt>
                <c:pt idx="23">
                  <c:v>1.5822784810126583E-2</c:v>
                </c:pt>
                <c:pt idx="24">
                  <c:v>7.9113924050632917E-3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64A6E2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14-2C5D-410C-AC1B-049B13B4C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356664"/>
        <c:axId val="1648690591"/>
      </c:barChart>
      <c:catAx>
        <c:axId val="83356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ru-RU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1400" b="0" i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48690591"/>
        <c:crosses val="autoZero"/>
        <c:auto val="1"/>
        <c:lblAlgn val="ctr"/>
        <c:lblOffset val="100"/>
        <c:noMultiLvlLbl val="1"/>
      </c:catAx>
      <c:valAx>
        <c:axId val="1648690591"/>
        <c:scaling>
          <c:orientation val="minMax"/>
          <c:max val="0.70000000000000007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ru-RU"/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1400" b="0" i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3356664"/>
        <c:crosses val="autoZero"/>
        <c:crossBetween val="between"/>
      </c:valAx>
    </c:plotArea>
    <c:plotVisOnly val="1"/>
    <c:dispBlanksAs val="zero"/>
    <c:showDLblsOverMax val="1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408646463032117E-2"/>
          <c:y val="1.4438134116605087E-2"/>
          <c:w val="0.93674895759296495"/>
          <c:h val="0.620024919670094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5"/>
              <c:layout>
                <c:manualLayout>
                  <c:x val="0"/>
                  <c:y val="-2.86808198403112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E3E-44DD-B392-C490252C6253}"/>
                </c:ext>
              </c:extLst>
            </c:dLbl>
            <c:dLbl>
              <c:idx val="6"/>
              <c:layout>
                <c:manualLayout>
                  <c:x val="3.2807986480009603E-3"/>
                  <c:y val="-5.0534513958301879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E3E-44DD-B392-C490252C6253}"/>
                </c:ext>
              </c:extLst>
            </c:dLbl>
            <c:dLbl>
              <c:idx val="9"/>
              <c:layout>
                <c:manualLayout>
                  <c:x val="3.2807986480008801E-3"/>
                  <c:y val="-4.96740191385782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E3E-44DD-B392-C490252C6253}"/>
                </c:ext>
              </c:extLst>
            </c:dLbl>
            <c:dLbl>
              <c:idx val="12"/>
              <c:layout>
                <c:manualLayout>
                  <c:x val="1.0935995493337337E-3"/>
                  <c:y val="-3.9739215310862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E3E-44DD-B392-C490252C6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ysClr val="windowText" lastClr="000000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'ФИЗ Уровни'!$B$4:$B$20</c:f>
              <c:strCache>
                <c:ptCount val="17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Шатойский МР</c:v>
                </c:pt>
                <c:pt idx="14">
                  <c:v>Шелковской МР</c:v>
                </c:pt>
                <c:pt idx="15">
                  <c:v>Шалинский МР</c:v>
                </c:pt>
                <c:pt idx="16">
                  <c:v>ГБОУ</c:v>
                </c:pt>
              </c:strCache>
            </c:strRef>
          </c:cat>
          <c:val>
            <c:numRef>
              <c:f>'ФИЗ Уровни'!$I$4:$I$20</c:f>
              <c:numCache>
                <c:formatCode>0.00%</c:formatCode>
                <c:ptCount val="17"/>
                <c:pt idx="0">
                  <c:v>0.93103448275862066</c:v>
                </c:pt>
                <c:pt idx="1">
                  <c:v>0</c:v>
                </c:pt>
                <c:pt idx="2">
                  <c:v>0.35714285714285715</c:v>
                </c:pt>
                <c:pt idx="3">
                  <c:v>0.8571428571428571</c:v>
                </c:pt>
                <c:pt idx="4">
                  <c:v>0.75</c:v>
                </c:pt>
                <c:pt idx="5">
                  <c:v>0.56000000000000005</c:v>
                </c:pt>
                <c:pt idx="6">
                  <c:v>1</c:v>
                </c:pt>
                <c:pt idx="7">
                  <c:v>0.05</c:v>
                </c:pt>
                <c:pt idx="8">
                  <c:v>0.46666666666666667</c:v>
                </c:pt>
                <c:pt idx="9">
                  <c:v>0.51388888888888884</c:v>
                </c:pt>
                <c:pt idx="10">
                  <c:v>0.84000000000000008</c:v>
                </c:pt>
                <c:pt idx="11">
                  <c:v>0.66666666666666663</c:v>
                </c:pt>
                <c:pt idx="12">
                  <c:v>0.52500000000000002</c:v>
                </c:pt>
                <c:pt idx="13">
                  <c:v>1</c:v>
                </c:pt>
                <c:pt idx="14">
                  <c:v>0.70967741935483863</c:v>
                </c:pt>
                <c:pt idx="15">
                  <c:v>8.3333333333333329E-2</c:v>
                </c:pt>
                <c:pt idx="1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3E-44DD-B392-C490252C62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5237104"/>
        <c:axId val="1461379232"/>
      </c:barChart>
      <c:catAx>
        <c:axId val="158523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1379232"/>
        <c:crosses val="autoZero"/>
        <c:auto val="1"/>
        <c:lblAlgn val="ctr"/>
        <c:lblOffset val="100"/>
        <c:noMultiLvlLbl val="0"/>
      </c:catAx>
      <c:valAx>
        <c:axId val="1461379232"/>
        <c:scaling>
          <c:orientation val="minMax"/>
          <c:max val="1.100000000000000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8523710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6AE5-428C-B74C-55CA5D6C74B5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6AE5-428C-B74C-55CA5D6C74B5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6AE5-428C-B74C-55CA5D6C74B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D912-4587-8634-0995D163412F}"/>
              </c:ext>
            </c:extLst>
          </c:dPt>
          <c:dLbls>
            <c:dLbl>
              <c:idx val="0"/>
              <c:layout>
                <c:manualLayout>
                  <c:x val="-1.9498601896507716E-2"/>
                  <c:y val="-6.227758443393843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39,91%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AE5-428C-B74C-55CA5D6C74B5}"/>
                </c:ext>
              </c:extLst>
            </c:dLbl>
            <c:dLbl>
              <c:idx val="1"/>
              <c:layout>
                <c:manualLayout>
                  <c:x val="-2.4373252370634758E-3"/>
                  <c:y val="2.17971545518783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AE5-428C-B74C-55CA5D6C74B5}"/>
                </c:ext>
              </c:extLst>
            </c:dLbl>
            <c:dLbl>
              <c:idx val="2"/>
              <c:layout>
                <c:manualLayout>
                  <c:x val="-4.3871854267142359E-2"/>
                  <c:y val="6.227758443393840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AE5-428C-B74C-55CA5D6C74B5}"/>
                </c:ext>
              </c:extLst>
            </c:dLbl>
            <c:dLbl>
              <c:idx val="3"/>
              <c:layout>
                <c:manualLayout>
                  <c:x val="5.8495805689523145E-2"/>
                  <c:y val="-1.24555168867876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912-4587-8634-0995D16341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ysClr val="windowText" lastClr="000000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'ИНФ Уровни'!$E$3:$H$3</c:f>
              <c:strCache>
                <c:ptCount val="4"/>
                <c:pt idx="0">
                  <c:v>Низкий уровень</c:v>
                </c:pt>
                <c:pt idx="1">
                  <c:v>Базовый уровень</c:v>
                </c:pt>
                <c:pt idx="2">
                  <c:v>Выше базового</c:v>
                </c:pt>
                <c:pt idx="3">
                  <c:v>Высокий уровень</c:v>
                </c:pt>
              </c:strCache>
            </c:strRef>
          </c:cat>
          <c:val>
            <c:numRef>
              <c:f>'ИНФ Уровни'!$E$23:$H$23</c:f>
              <c:numCache>
                <c:formatCode>0.00%</c:formatCode>
                <c:ptCount val="4"/>
                <c:pt idx="0">
                  <c:v>0.39904885430177262</c:v>
                </c:pt>
                <c:pt idx="1">
                  <c:v>0.54301772589710329</c:v>
                </c:pt>
                <c:pt idx="2">
                  <c:v>5.7933419801124084E-2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E5-428C-B74C-55CA5D6C7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AF46-4ED5-A19D-575028BA1CE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AF46-4ED5-A19D-575028BA1CE2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AF46-4ED5-A19D-575028BA1C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AF46-4ED5-A19D-575028BA1CE2}"/>
              </c:ext>
            </c:extLst>
          </c:dPt>
          <c:dLbls>
            <c:dLbl>
              <c:idx val="0"/>
              <c:layout>
                <c:manualLayout>
                  <c:x val="0"/>
                  <c:y val="-4.04804298820600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F46-4ED5-A19D-575028BA1CE2}"/>
                </c:ext>
              </c:extLst>
            </c:dLbl>
            <c:dLbl>
              <c:idx val="1"/>
              <c:layout>
                <c:manualLayout>
                  <c:x val="0"/>
                  <c:y val="3.113879221696910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57,76%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46-4ED5-A19D-575028BA1CE2}"/>
                </c:ext>
              </c:extLst>
            </c:dLbl>
            <c:dLbl>
              <c:idx val="2"/>
              <c:layout>
                <c:manualLayout>
                  <c:x val="-7.1169206389297565E-2"/>
                  <c:y val="9.341637665090765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F46-4ED5-A19D-575028BA1CE2}"/>
                </c:ext>
              </c:extLst>
            </c:dLbl>
            <c:dLbl>
              <c:idx val="3"/>
              <c:layout>
                <c:manualLayout>
                  <c:x val="7.3710963760343903E-2"/>
                  <c:y val="-1.24555168867876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F46-4ED5-A19D-575028BA1C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ysClr val="windowText" lastClr="000000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'ФИЗ Уровни'!$E$3:$H$3</c:f>
              <c:strCache>
                <c:ptCount val="4"/>
                <c:pt idx="0">
                  <c:v>Низкий уровень</c:v>
                </c:pt>
                <c:pt idx="1">
                  <c:v>Базовый уровень</c:v>
                </c:pt>
                <c:pt idx="2">
                  <c:v>Выше базового</c:v>
                </c:pt>
                <c:pt idx="3">
                  <c:v>Высокий уровень</c:v>
                </c:pt>
              </c:strCache>
            </c:strRef>
          </c:cat>
          <c:val>
            <c:numRef>
              <c:f>'ФИЗ Уровни'!$E$21:$H$21</c:f>
              <c:numCache>
                <c:formatCode>0.00%</c:formatCode>
                <c:ptCount val="4"/>
                <c:pt idx="0">
                  <c:v>0.39873417721518989</c:v>
                </c:pt>
                <c:pt idx="1">
                  <c:v>0.57753164556962022</c:v>
                </c:pt>
                <c:pt idx="2">
                  <c:v>2.3734177215189875E-2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46-4ED5-A19D-575028BA1C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'МА Уровни'!$E$3</c:f>
              <c:strCache>
                <c:ptCount val="1"/>
                <c:pt idx="0">
                  <c:v>Низкий уровень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3"/>
              <c:layout>
                <c:manualLayout>
                  <c:x val="3.361707556853886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EBA-479A-846E-C159FF4E1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Уровни'!$B$4:$B$22</c:f>
              <c:strCache>
                <c:ptCount val="19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  <c:pt idx="17">
                  <c:v>Частные школы</c:v>
                </c:pt>
                <c:pt idx="18">
                  <c:v>ГБОУ</c:v>
                </c:pt>
              </c:strCache>
            </c:strRef>
          </c:cat>
          <c:val>
            <c:numRef>
              <c:f>'МА Уровни'!$E$4:$E$22</c:f>
              <c:numCache>
                <c:formatCode>0.00%</c:formatCode>
                <c:ptCount val="19"/>
                <c:pt idx="0">
                  <c:v>0.10362694300518134</c:v>
                </c:pt>
                <c:pt idx="1">
                  <c:v>0.47368421052631576</c:v>
                </c:pt>
                <c:pt idx="2">
                  <c:v>0.58139534883720934</c:v>
                </c:pt>
                <c:pt idx="3">
                  <c:v>7.4626865671641784E-2</c:v>
                </c:pt>
                <c:pt idx="4">
                  <c:v>0.56092843326885877</c:v>
                </c:pt>
                <c:pt idx="5">
                  <c:v>0.28852459016393445</c:v>
                </c:pt>
                <c:pt idx="6">
                  <c:v>0</c:v>
                </c:pt>
                <c:pt idx="7">
                  <c:v>0.29411764705882354</c:v>
                </c:pt>
                <c:pt idx="8">
                  <c:v>0.30303030303030304</c:v>
                </c:pt>
                <c:pt idx="9">
                  <c:v>0.21153846153846154</c:v>
                </c:pt>
                <c:pt idx="10">
                  <c:v>7.8431372549019607E-2</c:v>
                </c:pt>
                <c:pt idx="11">
                  <c:v>0.25806451612903225</c:v>
                </c:pt>
                <c:pt idx="12">
                  <c:v>0.74477958236658937</c:v>
                </c:pt>
                <c:pt idx="13">
                  <c:v>0</c:v>
                </c:pt>
                <c:pt idx="14">
                  <c:v>0</c:v>
                </c:pt>
                <c:pt idx="15">
                  <c:v>0.21348314606741572</c:v>
                </c:pt>
                <c:pt idx="16">
                  <c:v>0.35</c:v>
                </c:pt>
                <c:pt idx="17">
                  <c:v>0.625</c:v>
                </c:pt>
                <c:pt idx="18">
                  <c:v>0.19298245614035087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BA-479A-846E-C159FF4E1401}"/>
            </c:ext>
          </c:extLst>
        </c:ser>
        <c:ser>
          <c:idx val="1"/>
          <c:order val="1"/>
          <c:tx>
            <c:strRef>
              <c:f>'МА Уровни'!$F$3</c:f>
              <c:strCache>
                <c:ptCount val="1"/>
                <c:pt idx="0">
                  <c:v>Базовый уровень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Уровни'!$B$4:$B$22</c:f>
              <c:strCache>
                <c:ptCount val="19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  <c:pt idx="17">
                  <c:v>Частные школы</c:v>
                </c:pt>
                <c:pt idx="18">
                  <c:v>ГБОУ</c:v>
                </c:pt>
              </c:strCache>
            </c:strRef>
          </c:cat>
          <c:val>
            <c:numRef>
              <c:f>'МА Уровни'!$F$4:$F$22</c:f>
              <c:numCache>
                <c:formatCode>0.00%</c:formatCode>
                <c:ptCount val="19"/>
                <c:pt idx="0">
                  <c:v>0.80310880829015541</c:v>
                </c:pt>
                <c:pt idx="1">
                  <c:v>0.51754385964912286</c:v>
                </c:pt>
                <c:pt idx="2">
                  <c:v>0.37209302325581395</c:v>
                </c:pt>
                <c:pt idx="3">
                  <c:v>0.88059701492537312</c:v>
                </c:pt>
                <c:pt idx="4">
                  <c:v>0.40425531914893614</c:v>
                </c:pt>
                <c:pt idx="5">
                  <c:v>0.65573770491803274</c:v>
                </c:pt>
                <c:pt idx="6">
                  <c:v>0.625</c:v>
                </c:pt>
                <c:pt idx="7">
                  <c:v>0.68627450980392157</c:v>
                </c:pt>
                <c:pt idx="8">
                  <c:v>0.69696969696969702</c:v>
                </c:pt>
                <c:pt idx="9">
                  <c:v>0.61538461538461542</c:v>
                </c:pt>
                <c:pt idx="10">
                  <c:v>0.5490196078431373</c:v>
                </c:pt>
                <c:pt idx="11">
                  <c:v>0.54838709677419351</c:v>
                </c:pt>
                <c:pt idx="12">
                  <c:v>0.25522041763341069</c:v>
                </c:pt>
                <c:pt idx="13">
                  <c:v>1</c:v>
                </c:pt>
                <c:pt idx="14">
                  <c:v>0.65625</c:v>
                </c:pt>
                <c:pt idx="15">
                  <c:v>0.7640449438202247</c:v>
                </c:pt>
                <c:pt idx="16">
                  <c:v>0.65</c:v>
                </c:pt>
                <c:pt idx="17">
                  <c:v>0.375</c:v>
                </c:pt>
                <c:pt idx="18">
                  <c:v>0.70175438596491224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BA-479A-846E-C159FF4E1401}"/>
            </c:ext>
          </c:extLst>
        </c:ser>
        <c:ser>
          <c:idx val="2"/>
          <c:order val="2"/>
          <c:tx>
            <c:strRef>
              <c:f>'МА Уровни'!$G$3</c:f>
              <c:strCache>
                <c:ptCount val="1"/>
                <c:pt idx="0">
                  <c:v>Выше базового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961878412772881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EBA-479A-846E-C159FF4E1401}"/>
                </c:ext>
              </c:extLst>
            </c:dLbl>
            <c:dLbl>
              <c:idx val="1"/>
              <c:layout>
                <c:manualLayout>
                  <c:x val="-2.2589351275145969E-2"/>
                  <c:y val="2.46622843749157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EBA-479A-846E-C159FF4E1401}"/>
                </c:ext>
              </c:extLst>
            </c:dLbl>
            <c:dLbl>
              <c:idx val="2"/>
              <c:layout>
                <c:manualLayout>
                  <c:x val="-1.452398838631508E-2"/>
                  <c:y val="2.46642261341767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EBA-479A-846E-C159FF4E1401}"/>
                </c:ext>
              </c:extLst>
            </c:dLbl>
            <c:dLbl>
              <c:idx val="3"/>
              <c:layout>
                <c:manualLayout>
                  <c:x val="-9.353488049526686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EBA-479A-846E-C159FF4E1401}"/>
                </c:ext>
              </c:extLst>
            </c:dLbl>
            <c:dLbl>
              <c:idx val="4"/>
              <c:layout>
                <c:manualLayout>
                  <c:x val="-2.041729996472412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EBA-479A-846E-C159FF4E1401}"/>
                </c:ext>
              </c:extLst>
            </c:dLbl>
            <c:dLbl>
              <c:idx val="5"/>
              <c:layout>
                <c:manualLayout>
                  <c:x val="-2.494986996985757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EBA-479A-846E-C159FF4E1401}"/>
                </c:ext>
              </c:extLst>
            </c:dLbl>
            <c:dLbl>
              <c:idx val="7"/>
              <c:layout>
                <c:manualLayout>
                  <c:x val="-1.3937498356645584E-2"/>
                  <c:y val="3.883518522150327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EBA-479A-846E-C159FF4E140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EBA-479A-846E-C159FF4E140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EBA-479A-846E-C159FF4E1401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EBA-479A-846E-C159FF4E1401}"/>
                </c:ext>
              </c:extLst>
            </c:dLbl>
            <c:dLbl>
              <c:idx val="15"/>
              <c:layout>
                <c:manualLayout>
                  <c:x val="-1.507527313212146E-2"/>
                  <c:y val="3.8835185230545295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EBA-479A-846E-C159FF4E1401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EBA-479A-846E-C159FF4E1401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EBA-479A-846E-C159FF4E1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Уровни'!$B$4:$B$22</c:f>
              <c:strCache>
                <c:ptCount val="19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  <c:pt idx="17">
                  <c:v>Частные школы</c:v>
                </c:pt>
                <c:pt idx="18">
                  <c:v>ГБОУ</c:v>
                </c:pt>
              </c:strCache>
            </c:strRef>
          </c:cat>
          <c:val>
            <c:numRef>
              <c:f>'МА Уровни'!$G$4:$G$22</c:f>
              <c:numCache>
                <c:formatCode>0.00%</c:formatCode>
                <c:ptCount val="19"/>
                <c:pt idx="0">
                  <c:v>9.3264248704663211E-2</c:v>
                </c:pt>
                <c:pt idx="1">
                  <c:v>8.771929824561403E-3</c:v>
                </c:pt>
                <c:pt idx="2">
                  <c:v>4.6511627906976744E-2</c:v>
                </c:pt>
                <c:pt idx="3">
                  <c:v>4.4776119402985072E-2</c:v>
                </c:pt>
                <c:pt idx="4">
                  <c:v>3.4816247582205029E-2</c:v>
                </c:pt>
                <c:pt idx="5">
                  <c:v>5.5737704918032788E-2</c:v>
                </c:pt>
                <c:pt idx="6">
                  <c:v>0.375</c:v>
                </c:pt>
                <c:pt idx="7">
                  <c:v>1.9607843137254902E-2</c:v>
                </c:pt>
                <c:pt idx="8">
                  <c:v>0</c:v>
                </c:pt>
                <c:pt idx="9">
                  <c:v>0.17307692307692307</c:v>
                </c:pt>
                <c:pt idx="10">
                  <c:v>0.37254901960784315</c:v>
                </c:pt>
                <c:pt idx="11">
                  <c:v>0.19354838709677419</c:v>
                </c:pt>
                <c:pt idx="12">
                  <c:v>0</c:v>
                </c:pt>
                <c:pt idx="13">
                  <c:v>0</c:v>
                </c:pt>
                <c:pt idx="14">
                  <c:v>0.34375</c:v>
                </c:pt>
                <c:pt idx="15">
                  <c:v>2.247191011235955E-2</c:v>
                </c:pt>
                <c:pt idx="16">
                  <c:v>0</c:v>
                </c:pt>
                <c:pt idx="17">
                  <c:v>0</c:v>
                </c:pt>
                <c:pt idx="18">
                  <c:v>0.10526315789473684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BA-479A-846E-C159FF4E1401}"/>
            </c:ext>
          </c:extLst>
        </c:ser>
        <c:ser>
          <c:idx val="3"/>
          <c:order val="3"/>
          <c:tx>
            <c:strRef>
              <c:f>'МА Уровни'!$H$3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EBA-479A-846E-C159FF4E140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EBA-479A-846E-C159FF4E1401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EBA-479A-846E-C159FF4E1401}"/>
                </c:ext>
              </c:extLst>
            </c:dLbl>
            <c:dLbl>
              <c:idx val="15"/>
              <c:layout>
                <c:manualLayout>
                  <c:x val="1.1623125936270849E-2"/>
                  <c:y val="-9.042021171539853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BEBA-479A-846E-C159FF4E1401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EBA-479A-846E-C159FF4E1401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EBA-479A-846E-C159FF4E1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Уровни'!$B$4:$B$22</c:f>
              <c:strCache>
                <c:ptCount val="19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  <c:pt idx="17">
                  <c:v>Частные школы</c:v>
                </c:pt>
                <c:pt idx="18">
                  <c:v>ГБОУ</c:v>
                </c:pt>
              </c:strCache>
            </c:strRef>
          </c:cat>
          <c:val>
            <c:numRef>
              <c:f>'МА Уровни'!$H$4:$H$22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BA-479A-846E-C159FF4E14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714168192"/>
        <c:axId val="714166752"/>
      </c:barChart>
      <c:catAx>
        <c:axId val="714168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14166752"/>
        <c:crosses val="autoZero"/>
        <c:auto val="1"/>
        <c:lblAlgn val="ctr"/>
        <c:lblOffset val="100"/>
        <c:noMultiLvlLbl val="0"/>
      </c:catAx>
      <c:valAx>
        <c:axId val="71416675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1416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B0F0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900785525543886E-2"/>
          <c:y val="1.9302943700384718E-2"/>
          <c:w val="0.9380992144744561"/>
          <c:h val="0.91764865493829084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4472C4"/>
            </a:solidFill>
            <a:ln cmpd="sng">
              <a:solidFill>
                <a:srgbClr val="00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1"/>
          <c:dPt>
            <c:idx val="0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281C-4C4F-A584-23C0710F260F}"/>
              </c:ext>
            </c:extLst>
          </c:dPt>
          <c:dPt>
            <c:idx val="1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281C-4C4F-A584-23C0710F260F}"/>
              </c:ext>
            </c:extLst>
          </c:dPt>
          <c:dPt>
            <c:idx val="2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281C-4C4F-A584-23C0710F260F}"/>
              </c:ext>
            </c:extLst>
          </c:dPt>
          <c:dPt>
            <c:idx val="3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281C-4C4F-A584-23C0710F260F}"/>
              </c:ext>
            </c:extLst>
          </c:dPt>
          <c:dPt>
            <c:idx val="4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281C-4C4F-A584-23C0710F260F}"/>
              </c:ext>
            </c:extLst>
          </c:dPt>
          <c:dPt>
            <c:idx val="5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281C-4C4F-A584-23C0710F260F}"/>
              </c:ext>
            </c:extLst>
          </c:dPt>
          <c:dPt>
            <c:idx val="6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281C-4C4F-A584-23C0710F260F}"/>
              </c:ext>
            </c:extLst>
          </c:dPt>
          <c:dPt>
            <c:idx val="7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F-281C-4C4F-A584-23C0710F260F}"/>
              </c:ext>
            </c:extLst>
          </c:dPt>
          <c:dPt>
            <c:idx val="8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1-281C-4C4F-A584-23C0710F260F}"/>
              </c:ext>
            </c:extLst>
          </c:dPt>
          <c:dPt>
            <c:idx val="9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3-281C-4C4F-A584-23C0710F260F}"/>
              </c:ext>
            </c:extLst>
          </c:dPt>
          <c:dPt>
            <c:idx val="10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5-281C-4C4F-A584-23C0710F260F}"/>
              </c:ext>
            </c:extLst>
          </c:dPt>
          <c:dPt>
            <c:idx val="11"/>
            <c:invertIfNegative val="1"/>
            <c:bubble3D val="0"/>
            <c:spPr>
              <a:solidFill>
                <a:srgbClr val="92D05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7-281C-4C4F-A584-23C0710F260F}"/>
              </c:ext>
            </c:extLst>
          </c:dPt>
          <c:dPt>
            <c:idx val="12"/>
            <c:invertIfNegative val="1"/>
            <c:bubble3D val="0"/>
            <c:spPr>
              <a:solidFill>
                <a:srgbClr val="92D05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9-281C-4C4F-A584-23C0710F260F}"/>
              </c:ext>
            </c:extLst>
          </c:dPt>
          <c:dPt>
            <c:idx val="13"/>
            <c:invertIfNegative val="1"/>
            <c:bubble3D val="0"/>
            <c:spPr>
              <a:solidFill>
                <a:srgbClr val="92D05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B-281C-4C4F-A584-23C0710F260F}"/>
              </c:ext>
            </c:extLst>
          </c:dPt>
          <c:dPt>
            <c:idx val="14"/>
            <c:invertIfNegative val="1"/>
            <c:bubble3D val="0"/>
            <c:spPr>
              <a:solidFill>
                <a:srgbClr val="92D05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D-281C-4C4F-A584-23C0710F260F}"/>
              </c:ext>
            </c:extLst>
          </c:dPt>
          <c:dPt>
            <c:idx val="15"/>
            <c:invertIfNegative val="1"/>
            <c:bubble3D val="0"/>
            <c:spPr>
              <a:solidFill>
                <a:srgbClr val="92D05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F-281C-4C4F-A584-23C0710F260F}"/>
              </c:ext>
            </c:extLst>
          </c:dPt>
          <c:dLbls>
            <c:dLbl>
              <c:idx val="14"/>
              <c:layout>
                <c:manualLayout>
                  <c:x val="4.3691434234113674E-3"/>
                  <c:y val="-2.98787147682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281C-4C4F-A584-23C0710F26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'ИНФ распределение баллов'!$A$4:$A$23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numCache>
            </c:numRef>
          </c:cat>
          <c:val>
            <c:numRef>
              <c:f>'ИНФ распределение баллов'!$B$4:$B$23</c:f>
              <c:numCache>
                <c:formatCode>0.00%</c:formatCode>
                <c:ptCount val="20"/>
                <c:pt idx="0">
                  <c:v>8.6035451794206658E-2</c:v>
                </c:pt>
                <c:pt idx="1">
                  <c:v>7.9118028534370943E-2</c:v>
                </c:pt>
                <c:pt idx="2">
                  <c:v>9.2088197146562911E-2</c:v>
                </c:pt>
                <c:pt idx="3">
                  <c:v>7.2632944228274973E-2</c:v>
                </c:pt>
                <c:pt idx="4">
                  <c:v>6.9174232598357116E-2</c:v>
                </c:pt>
                <c:pt idx="5">
                  <c:v>0.13229571984435798</c:v>
                </c:pt>
                <c:pt idx="6">
                  <c:v>0.14310419368785127</c:v>
                </c:pt>
                <c:pt idx="7">
                  <c:v>0.12191958495460441</c:v>
                </c:pt>
                <c:pt idx="8">
                  <c:v>7.5659316904453086E-2</c:v>
                </c:pt>
                <c:pt idx="9">
                  <c:v>4.7989623865110249E-2</c:v>
                </c:pt>
                <c:pt idx="10">
                  <c:v>2.2049286640726331E-2</c:v>
                </c:pt>
                <c:pt idx="11">
                  <c:v>3.8478166882836146E-2</c:v>
                </c:pt>
                <c:pt idx="12">
                  <c:v>1.2970168612191959E-2</c:v>
                </c:pt>
                <c:pt idx="13">
                  <c:v>2.5940337224383916E-3</c:v>
                </c:pt>
                <c:pt idx="14">
                  <c:v>2.5940337224383916E-3</c:v>
                </c:pt>
                <c:pt idx="15">
                  <c:v>1.2970168612191958E-3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20-281C-4C4F-A584-23C0710F26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16686967"/>
        <c:axId val="205072565"/>
      </c:barChart>
      <c:catAx>
        <c:axId val="1316686967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endParaRPr lang="ru-RU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5072565"/>
        <c:crosses val="autoZero"/>
        <c:auto val="1"/>
        <c:lblAlgn val="ctr"/>
        <c:lblOffset val="100"/>
        <c:noMultiLvlLbl val="1"/>
      </c:catAx>
      <c:valAx>
        <c:axId val="205072565"/>
        <c:scaling>
          <c:orientation val="minMax"/>
          <c:max val="0.16000000000000003"/>
          <c:min val="0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endParaRPr lang="ru-RU"/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/>
        </c:spPr>
        <c:crossAx val="1316686967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001719683468539E-2"/>
          <c:y val="1.9188230859809391E-2"/>
          <c:w val="0.95799828031653145"/>
          <c:h val="0.91813804955415135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4472C4"/>
            </a:solidFill>
            <a:ln cmpd="sng">
              <a:solidFill>
                <a:srgbClr val="00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1"/>
          <c:dPt>
            <c:idx val="4"/>
            <c:invertIfNegative val="1"/>
            <c:bubble3D val="0"/>
            <c:spPr>
              <a:solidFill>
                <a:srgbClr val="4C7BD1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10C9-494A-A527-59726F740011}"/>
              </c:ext>
            </c:extLst>
          </c:dPt>
          <c:dPt>
            <c:idx val="7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0-10C9-494A-A527-59726F740011}"/>
              </c:ext>
            </c:extLst>
          </c:dPt>
          <c:dPt>
            <c:idx val="8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10C9-494A-A527-59726F740011}"/>
              </c:ext>
            </c:extLst>
          </c:dPt>
          <c:dPt>
            <c:idx val="12"/>
            <c:invertIfNegative val="1"/>
            <c:bubble3D val="0"/>
            <c:spPr>
              <a:solidFill>
                <a:srgbClr val="ED7D31">
                  <a:lumMod val="75000"/>
                </a:srgbClr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10C9-494A-A527-59726F740011}"/>
              </c:ext>
            </c:extLst>
          </c:dPt>
          <c:dPt>
            <c:idx val="13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10C9-494A-A527-59726F740011}"/>
              </c:ext>
            </c:extLst>
          </c:dPt>
          <c:dPt>
            <c:idx val="14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10C9-494A-A527-59726F7400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anchor="ctr" anchorCtr="1"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'Выполнение заданий ИНФ'!$D$4:$D$18</c:f>
              <c:numCache>
                <c:formatCode>0%</c:formatCode>
                <c:ptCount val="15"/>
                <c:pt idx="0">
                  <c:v>0.64850843060959795</c:v>
                </c:pt>
                <c:pt idx="1">
                  <c:v>0.5529615218331172</c:v>
                </c:pt>
                <c:pt idx="2">
                  <c:v>0.46476437527021186</c:v>
                </c:pt>
                <c:pt idx="3">
                  <c:v>0.51015996541288366</c:v>
                </c:pt>
                <c:pt idx="4">
                  <c:v>0.48421962818849978</c:v>
                </c:pt>
                <c:pt idx="5">
                  <c:v>0.29009943795936016</c:v>
                </c:pt>
                <c:pt idx="6">
                  <c:v>0.50410722006052744</c:v>
                </c:pt>
                <c:pt idx="7">
                  <c:v>0.35235624729788156</c:v>
                </c:pt>
                <c:pt idx="8">
                  <c:v>0.33376567228707305</c:v>
                </c:pt>
                <c:pt idx="9">
                  <c:v>0.34760051880674447</c:v>
                </c:pt>
                <c:pt idx="10">
                  <c:v>0.3169044530912235</c:v>
                </c:pt>
                <c:pt idx="11">
                  <c:v>0.14526588845654995</c:v>
                </c:pt>
                <c:pt idx="12">
                  <c:v>5.6636402939904885E-2</c:v>
                </c:pt>
                <c:pt idx="13">
                  <c:v>1.2105490704712495E-2</c:v>
                </c:pt>
                <c:pt idx="14">
                  <c:v>6.9174232598357109E-3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0-05F3-4D7E-A543-FEE157F71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83356664"/>
        <c:axId val="1648690591"/>
      </c:barChart>
      <c:catAx>
        <c:axId val="83356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endParaRPr lang="ru-RU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ru-RU"/>
          </a:p>
        </c:txPr>
        <c:crossAx val="1648690591"/>
        <c:crosses val="autoZero"/>
        <c:auto val="1"/>
        <c:lblAlgn val="ctr"/>
        <c:lblOffset val="100"/>
        <c:noMultiLvlLbl val="1"/>
      </c:catAx>
      <c:valAx>
        <c:axId val="1648690591"/>
        <c:scaling>
          <c:orientation val="minMax"/>
          <c:max val="0.70000000000000007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endParaRPr lang="ru-RU"/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>
              <a:defRPr sz="1400"/>
            </a:pPr>
            <a:endParaRPr lang="ru-RU"/>
          </a:p>
        </c:txPr>
        <c:crossAx val="8335666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1.0621900569141504E-3"/>
                  <c:y val="1.02290666580753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D86-48BC-8748-F6F40F183B4B}"/>
                </c:ext>
              </c:extLst>
            </c:dLbl>
            <c:dLbl>
              <c:idx val="7"/>
              <c:layout>
                <c:manualLayout>
                  <c:x val="0"/>
                  <c:y val="-2.04581333161506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D86-48BC-8748-F6F40F183B4B}"/>
                </c:ext>
              </c:extLst>
            </c:dLbl>
            <c:dLbl>
              <c:idx val="14"/>
              <c:layout>
                <c:manualLayout>
                  <c:x val="-1.557860753600391E-16"/>
                  <c:y val="-3.32444666387448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D86-48BC-8748-F6F40F183B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'ИНФ Уровни'!$B$4:$B$22</c:f>
              <c:strCache>
                <c:ptCount val="19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  <c:pt idx="17">
                  <c:v>Частные школы</c:v>
                </c:pt>
                <c:pt idx="18">
                  <c:v>ГБОУ</c:v>
                </c:pt>
              </c:strCache>
            </c:strRef>
          </c:cat>
          <c:val>
            <c:numRef>
              <c:f>'ИНФ Уровни'!$I$4:$I$22</c:f>
              <c:numCache>
                <c:formatCode>0.00%</c:formatCode>
                <c:ptCount val="19"/>
                <c:pt idx="0">
                  <c:v>0.89637305699481862</c:v>
                </c:pt>
                <c:pt idx="1">
                  <c:v>0.52631578947368429</c:v>
                </c:pt>
                <c:pt idx="2">
                  <c:v>0.41860465116279066</c:v>
                </c:pt>
                <c:pt idx="3">
                  <c:v>0.92537313432835822</c:v>
                </c:pt>
                <c:pt idx="4">
                  <c:v>0.43907156673114117</c:v>
                </c:pt>
                <c:pt idx="5">
                  <c:v>0.7114754098360655</c:v>
                </c:pt>
                <c:pt idx="6">
                  <c:v>1</c:v>
                </c:pt>
                <c:pt idx="7">
                  <c:v>0.70588235294117652</c:v>
                </c:pt>
                <c:pt idx="8">
                  <c:v>0.69696969696969702</c:v>
                </c:pt>
                <c:pt idx="9">
                  <c:v>0.78846153846153855</c:v>
                </c:pt>
                <c:pt idx="10">
                  <c:v>0.92156862745098045</c:v>
                </c:pt>
                <c:pt idx="11">
                  <c:v>0.74193548387096775</c:v>
                </c:pt>
                <c:pt idx="12">
                  <c:v>0.25522041763341069</c:v>
                </c:pt>
                <c:pt idx="13">
                  <c:v>1</c:v>
                </c:pt>
                <c:pt idx="14">
                  <c:v>1</c:v>
                </c:pt>
                <c:pt idx="15">
                  <c:v>0.78651685393258419</c:v>
                </c:pt>
                <c:pt idx="16">
                  <c:v>0.65</c:v>
                </c:pt>
                <c:pt idx="17">
                  <c:v>0.375</c:v>
                </c:pt>
                <c:pt idx="18">
                  <c:v>0.80701754385964908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86-48BC-8748-F6F40F183B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2620480"/>
        <c:axId val="1593740496"/>
      </c:barChart>
      <c:catAx>
        <c:axId val="142262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93740496"/>
        <c:crosses val="autoZero"/>
        <c:auto val="1"/>
        <c:lblAlgn val="ctr"/>
        <c:lblOffset val="100"/>
        <c:noMultiLvlLbl val="0"/>
      </c:catAx>
      <c:valAx>
        <c:axId val="1593740496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2262048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'МА Уровни'!$E$3</c:f>
              <c:strCache>
                <c:ptCount val="1"/>
                <c:pt idx="0">
                  <c:v>Низкий уровень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3"/>
              <c:layout>
                <c:manualLayout>
                  <c:x val="3.361707556853886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EBA-479A-846E-C159FF4E1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Уровни'!$B$4:$B$20</c:f>
              <c:strCache>
                <c:ptCount val="17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Шатойский МР</c:v>
                </c:pt>
                <c:pt idx="14">
                  <c:v>Шелковской МР</c:v>
                </c:pt>
                <c:pt idx="15">
                  <c:v>Шалинский МР</c:v>
                </c:pt>
                <c:pt idx="16">
                  <c:v>ГБОУ</c:v>
                </c:pt>
              </c:strCache>
            </c:strRef>
          </c:cat>
          <c:val>
            <c:numRef>
              <c:f>'МА Уровни'!$E$4:$E$20</c:f>
              <c:numCache>
                <c:formatCode>0.00%</c:formatCode>
                <c:ptCount val="17"/>
                <c:pt idx="0">
                  <c:v>6.8965517241379309E-2</c:v>
                </c:pt>
                <c:pt idx="1">
                  <c:v>1</c:v>
                </c:pt>
                <c:pt idx="2">
                  <c:v>0.6428571428571429</c:v>
                </c:pt>
                <c:pt idx="3">
                  <c:v>0.14285714285714285</c:v>
                </c:pt>
                <c:pt idx="4">
                  <c:v>0.25</c:v>
                </c:pt>
                <c:pt idx="5">
                  <c:v>0.44</c:v>
                </c:pt>
                <c:pt idx="6">
                  <c:v>0</c:v>
                </c:pt>
                <c:pt idx="7">
                  <c:v>0.95</c:v>
                </c:pt>
                <c:pt idx="8">
                  <c:v>0.53333333333333333</c:v>
                </c:pt>
                <c:pt idx="9">
                  <c:v>0.4861111111111111</c:v>
                </c:pt>
                <c:pt idx="10">
                  <c:v>0.16</c:v>
                </c:pt>
                <c:pt idx="11">
                  <c:v>0.33333333333333331</c:v>
                </c:pt>
                <c:pt idx="12">
                  <c:v>0.47499999999999998</c:v>
                </c:pt>
                <c:pt idx="13">
                  <c:v>0</c:v>
                </c:pt>
                <c:pt idx="14">
                  <c:v>0.29032258064516131</c:v>
                </c:pt>
                <c:pt idx="15">
                  <c:v>0.91666666666666663</c:v>
                </c:pt>
                <c:pt idx="1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BA-479A-846E-C159FF4E1401}"/>
            </c:ext>
          </c:extLst>
        </c:ser>
        <c:ser>
          <c:idx val="1"/>
          <c:order val="1"/>
          <c:tx>
            <c:strRef>
              <c:f>'МА Уровни'!$F$3</c:f>
              <c:strCache>
                <c:ptCount val="1"/>
                <c:pt idx="0">
                  <c:v>Базовый уровень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8C-42F0-AB61-40AB10489B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Уровни'!$B$4:$B$20</c:f>
              <c:strCache>
                <c:ptCount val="17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Шатойский МР</c:v>
                </c:pt>
                <c:pt idx="14">
                  <c:v>Шелковской МР</c:v>
                </c:pt>
                <c:pt idx="15">
                  <c:v>Шалинский МР</c:v>
                </c:pt>
                <c:pt idx="16">
                  <c:v>ГБОУ</c:v>
                </c:pt>
              </c:strCache>
            </c:strRef>
          </c:cat>
          <c:val>
            <c:numRef>
              <c:f>'МА Уровни'!$F$4:$F$20</c:f>
              <c:numCache>
                <c:formatCode>0.00%</c:formatCode>
                <c:ptCount val="17"/>
                <c:pt idx="0">
                  <c:v>0.93103448275862066</c:v>
                </c:pt>
                <c:pt idx="1">
                  <c:v>0</c:v>
                </c:pt>
                <c:pt idx="2">
                  <c:v>0.35714285714285715</c:v>
                </c:pt>
                <c:pt idx="3">
                  <c:v>0.8571428571428571</c:v>
                </c:pt>
                <c:pt idx="4">
                  <c:v>0.75</c:v>
                </c:pt>
                <c:pt idx="5">
                  <c:v>0.55333333333333334</c:v>
                </c:pt>
                <c:pt idx="6">
                  <c:v>1</c:v>
                </c:pt>
                <c:pt idx="7">
                  <c:v>0.05</c:v>
                </c:pt>
                <c:pt idx="8">
                  <c:v>0.46666666666666667</c:v>
                </c:pt>
                <c:pt idx="9">
                  <c:v>0.5</c:v>
                </c:pt>
                <c:pt idx="10">
                  <c:v>0.8</c:v>
                </c:pt>
                <c:pt idx="11">
                  <c:v>0.6</c:v>
                </c:pt>
                <c:pt idx="12">
                  <c:v>0.47499999999999998</c:v>
                </c:pt>
                <c:pt idx="13">
                  <c:v>0.9375</c:v>
                </c:pt>
                <c:pt idx="14">
                  <c:v>0.54838709677419351</c:v>
                </c:pt>
                <c:pt idx="15">
                  <c:v>8.3333333333333329E-2</c:v>
                </c:pt>
                <c:pt idx="16">
                  <c:v>0.4375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BA-479A-846E-C159FF4E1401}"/>
            </c:ext>
          </c:extLst>
        </c:ser>
        <c:ser>
          <c:idx val="2"/>
          <c:order val="2"/>
          <c:tx>
            <c:strRef>
              <c:f>'МА Уровни'!$G$3</c:f>
              <c:strCache>
                <c:ptCount val="1"/>
                <c:pt idx="0">
                  <c:v>Выше базового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BA-479A-846E-C159FF4E140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BA-479A-846E-C159FF4E140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BA-479A-846E-C159FF4E140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EBA-479A-846E-C159FF4E140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EBA-479A-846E-C159FF4E1401}"/>
                </c:ext>
              </c:extLst>
            </c:dLbl>
            <c:dLbl>
              <c:idx val="5"/>
              <c:layout>
                <c:manualLayout>
                  <c:x val="-2.3785801523727036E-2"/>
                  <c:y val="5.825277783677592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EBA-479A-846E-C159FF4E140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8C-42F0-AB61-40AB10489B0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EBA-479A-846E-C159FF4E140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EBA-479A-846E-C159FF4E1401}"/>
                </c:ext>
              </c:extLst>
            </c:dLbl>
            <c:dLbl>
              <c:idx val="9"/>
              <c:layout>
                <c:manualLayout>
                  <c:x val="-1.620563626888931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C8C-42F0-AB61-40AB10489B0D}"/>
                </c:ext>
              </c:extLst>
            </c:dLbl>
            <c:dLbl>
              <c:idx val="10"/>
              <c:layout>
                <c:manualLayout>
                  <c:x val="-6.338715771243654E-3"/>
                  <c:y val="9.042021171539853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C8C-42F0-AB61-40AB10489B0D}"/>
                </c:ext>
              </c:extLst>
            </c:dLbl>
            <c:dLbl>
              <c:idx val="12"/>
              <c:layout>
                <c:manualLayout>
                  <c:x val="-2.7316653263953335E-2"/>
                  <c:y val="1.941759261075163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BEBA-479A-846E-C159FF4E1401}"/>
                </c:ext>
              </c:extLst>
            </c:dLbl>
            <c:dLbl>
              <c:idx val="13"/>
              <c:layout>
                <c:manualLayout>
                  <c:x val="-2.8437222449571298E-2"/>
                  <c:y val="1.941759261979365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BEBA-479A-846E-C159FF4E1401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EBA-479A-846E-C159FF4E1401}"/>
                </c:ext>
              </c:extLst>
            </c:dLbl>
            <c:dLbl>
              <c:idx val="16"/>
              <c:layout>
                <c:manualLayout>
                  <c:x val="-2.1713807335863526E-2"/>
                  <c:y val="2.466228437491565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BEBA-479A-846E-C159FF4E1401}"/>
                </c:ext>
              </c:extLst>
            </c:dLbl>
            <c:dLbl>
              <c:idx val="17"/>
              <c:layout>
                <c:manualLayout>
                  <c:x val="-2.8437222449571298E-2"/>
                  <c:y val="3.883518522150327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EBA-479A-846E-C159FF4E1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Уровни'!$B$4:$B$20</c:f>
              <c:strCache>
                <c:ptCount val="17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Шатойский МР</c:v>
                </c:pt>
                <c:pt idx="14">
                  <c:v>Шелковской МР</c:v>
                </c:pt>
                <c:pt idx="15">
                  <c:v>Шалинский МР</c:v>
                </c:pt>
                <c:pt idx="16">
                  <c:v>ГБОУ</c:v>
                </c:pt>
              </c:strCache>
            </c:strRef>
          </c:cat>
          <c:val>
            <c:numRef>
              <c:f>'МА Уровни'!$G$4:$G$20</c:f>
              <c:numCache>
                <c:formatCode>0.00%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6.6666666666666671E-3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1.3888888888888888E-2</c:v>
                </c:pt>
                <c:pt idx="10">
                  <c:v>0.04</c:v>
                </c:pt>
                <c:pt idx="11">
                  <c:v>6.6666666666666666E-2</c:v>
                </c:pt>
                <c:pt idx="12">
                  <c:v>0.05</c:v>
                </c:pt>
                <c:pt idx="13">
                  <c:v>6.25E-2</c:v>
                </c:pt>
                <c:pt idx="14">
                  <c:v>0.16129032258064516</c:v>
                </c:pt>
                <c:pt idx="15">
                  <c:v>0</c:v>
                </c:pt>
                <c:pt idx="16">
                  <c:v>6.25E-2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BA-479A-846E-C159FF4E1401}"/>
            </c:ext>
          </c:extLst>
        </c:ser>
        <c:ser>
          <c:idx val="3"/>
          <c:order val="3"/>
          <c:tx>
            <c:strRef>
              <c:f>'МА Уровни'!$H$3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8C-42F0-AB61-40AB10489B0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BA-479A-846E-C159FF4E140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EBA-479A-846E-C159FF4E140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EBA-479A-846E-C159FF4E140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8C-42F0-AB61-40AB10489B0D}"/>
                </c:ext>
              </c:extLst>
            </c:dLbl>
            <c:dLbl>
              <c:idx val="5"/>
              <c:layout>
                <c:manualLayout>
                  <c:x val="1.1623125936270849E-2"/>
                  <c:y val="1.941759261075163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C8C-42F0-AB61-40AB10489B0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8C-42F0-AB61-40AB10489B0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8C-42F0-AB61-40AB10489B0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EBA-479A-846E-C159FF4E1401}"/>
                </c:ext>
              </c:extLst>
            </c:dLbl>
            <c:dLbl>
              <c:idx val="9"/>
              <c:layout>
                <c:manualLayout>
                  <c:x val="1.1623125936270849E-2"/>
                  <c:y val="1.941759261075163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C8C-42F0-AB61-40AB10489B0D}"/>
                </c:ext>
              </c:extLst>
            </c:dLbl>
            <c:dLbl>
              <c:idx val="13"/>
              <c:layout>
                <c:manualLayout>
                  <c:x val="1.1623125936270849E-2"/>
                  <c:y val="2.46642261341767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BEBA-479A-846E-C159FF4E1401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EBA-479A-846E-C159FF4E1401}"/>
                </c:ext>
              </c:extLst>
            </c:dLbl>
            <c:dLbl>
              <c:idx val="16"/>
              <c:layout>
                <c:manualLayout>
                  <c:x val="1.1623125936270849E-2"/>
                  <c:y val="1.941759261075163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BEBA-479A-846E-C159FF4E1401}"/>
                </c:ext>
              </c:extLst>
            </c:dLbl>
            <c:dLbl>
              <c:idx val="17"/>
              <c:layout>
                <c:manualLayout>
                  <c:x val="1.1623125936270849E-2"/>
                  <c:y val="3.883518522150327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EBA-479A-846E-C159FF4E1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 Уровни'!$B$4:$B$20</c:f>
              <c:strCache>
                <c:ptCount val="17"/>
                <c:pt idx="0">
                  <c:v>Ачхой-Мартановский МР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Шатойский МР</c:v>
                </c:pt>
                <c:pt idx="14">
                  <c:v>Шелковской МР</c:v>
                </c:pt>
                <c:pt idx="15">
                  <c:v>Шалинский МР</c:v>
                </c:pt>
                <c:pt idx="16">
                  <c:v>ГБОУ</c:v>
                </c:pt>
              </c:strCache>
            </c:strRef>
          </c:cat>
          <c:val>
            <c:numRef>
              <c:f>'МА Уровни'!$H$4:$H$20</c:f>
              <c:numCache>
                <c:formatCode>0.00%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BA-479A-846E-C159FF4E14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714168192"/>
        <c:axId val="714166752"/>
      </c:barChart>
      <c:catAx>
        <c:axId val="714168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14166752"/>
        <c:crosses val="autoZero"/>
        <c:auto val="1"/>
        <c:lblAlgn val="ctr"/>
        <c:lblOffset val="100"/>
        <c:noMultiLvlLbl val="0"/>
      </c:catAx>
      <c:valAx>
        <c:axId val="71416675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1416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B0F0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721734278317622E-2"/>
          <c:y val="2.250276926269008E-2"/>
          <c:w val="0.94619273267570847"/>
          <c:h val="0.91027567968248024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00B050"/>
            </a:solidFill>
            <a:ln cmpd="sng">
              <a:solidFill>
                <a:srgbClr val="00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1"/>
          <c:dPt>
            <c:idx val="0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98FA-4E5C-8E4D-A8A94009614B}"/>
              </c:ext>
            </c:extLst>
          </c:dPt>
          <c:dPt>
            <c:idx val="1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98FA-4E5C-8E4D-A8A94009614B}"/>
              </c:ext>
            </c:extLst>
          </c:dPt>
          <c:dPt>
            <c:idx val="2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98FA-4E5C-8E4D-A8A94009614B}"/>
              </c:ext>
            </c:extLst>
          </c:dPt>
          <c:dPt>
            <c:idx val="3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98FA-4E5C-8E4D-A8A94009614B}"/>
              </c:ext>
            </c:extLst>
          </c:dPt>
          <c:dPt>
            <c:idx val="4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98FA-4E5C-8E4D-A8A94009614B}"/>
              </c:ext>
            </c:extLst>
          </c:dPt>
          <c:dPt>
            <c:idx val="5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98FA-4E5C-8E4D-A8A94009614B}"/>
              </c:ext>
            </c:extLst>
          </c:dPt>
          <c:dPt>
            <c:idx val="6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98FA-4E5C-8E4D-A8A94009614B}"/>
              </c:ext>
            </c:extLst>
          </c:dPt>
          <c:dPt>
            <c:idx val="7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98FA-4E5C-8E4D-A8A94009614B}"/>
              </c:ext>
            </c:extLst>
          </c:dPt>
          <c:dPt>
            <c:idx val="8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98FA-4E5C-8E4D-A8A94009614B}"/>
              </c:ext>
            </c:extLst>
          </c:dPt>
          <c:dPt>
            <c:idx val="9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A-98FA-4E5C-8E4D-A8A94009614B}"/>
              </c:ext>
            </c:extLst>
          </c:dPt>
          <c:dPt>
            <c:idx val="10"/>
            <c:invertIfNegative val="1"/>
            <c:bubble3D val="0"/>
            <c:spPr>
              <a:solidFill>
                <a:srgbClr val="FF0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98FA-4E5C-8E4D-A8A94009614B}"/>
              </c:ext>
            </c:extLst>
          </c:dPt>
          <c:dPt>
            <c:idx val="11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C-98FA-4E5C-8E4D-A8A94009614B}"/>
              </c:ext>
            </c:extLst>
          </c:dPt>
          <c:dPt>
            <c:idx val="12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98FA-4E5C-8E4D-A8A94009614B}"/>
              </c:ext>
            </c:extLst>
          </c:dPt>
          <c:dPt>
            <c:idx val="13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E-98FA-4E5C-8E4D-A8A94009614B}"/>
              </c:ext>
            </c:extLst>
          </c:dPt>
          <c:dPt>
            <c:idx val="14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0-98FA-4E5C-8E4D-A8A94009614B}"/>
              </c:ext>
            </c:extLst>
          </c:dPt>
          <c:dPt>
            <c:idx val="15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1-98FA-4E5C-8E4D-A8A94009614B}"/>
              </c:ext>
            </c:extLst>
          </c:dPt>
          <c:dPt>
            <c:idx val="16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2-98FA-4E5C-8E4D-A8A94009614B}"/>
              </c:ext>
            </c:extLst>
          </c:dPt>
          <c:dPt>
            <c:idx val="17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3-98FA-4E5C-8E4D-A8A94009614B}"/>
              </c:ext>
            </c:extLst>
          </c:dPt>
          <c:dPt>
            <c:idx val="18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4-98FA-4E5C-8E4D-A8A94009614B}"/>
              </c:ext>
            </c:extLst>
          </c:dPt>
          <c:dPt>
            <c:idx val="19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5-98FA-4E5C-8E4D-A8A94009614B}"/>
              </c:ext>
            </c:extLst>
          </c:dPt>
          <c:dPt>
            <c:idx val="20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6-98FA-4E5C-8E4D-A8A94009614B}"/>
              </c:ext>
            </c:extLst>
          </c:dPt>
          <c:dPt>
            <c:idx val="21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7-98FA-4E5C-8E4D-A8A94009614B}"/>
              </c:ext>
            </c:extLst>
          </c:dPt>
          <c:dPt>
            <c:idx val="22"/>
            <c:invertIfNegative val="1"/>
            <c:bubble3D val="0"/>
            <c:spPr>
              <a:solidFill>
                <a:srgbClr val="FFC00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F-98FA-4E5C-8E4D-A8A94009614B}"/>
              </c:ext>
            </c:extLst>
          </c:dPt>
          <c:dPt>
            <c:idx val="23"/>
            <c:invertIfNegative val="1"/>
            <c:bubble3D val="0"/>
            <c:spPr>
              <a:solidFill>
                <a:srgbClr val="92D05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8-98FA-4E5C-8E4D-A8A94009614B}"/>
              </c:ext>
            </c:extLst>
          </c:dPt>
          <c:dPt>
            <c:idx val="24"/>
            <c:invertIfNegative val="1"/>
            <c:bubble3D val="0"/>
            <c:spPr>
              <a:solidFill>
                <a:srgbClr val="92D050"/>
              </a:solidFill>
              <a:ln cmpd="sng">
                <a:solidFill>
                  <a:srgbClr val="0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9-98FA-4E5C-8E4D-A8A9400961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1200" b="1" i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'ФИЗ распределение баллов'!$A$4:$A$30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29</c:v>
                </c:pt>
              </c:numCache>
            </c:numRef>
          </c:cat>
          <c:val>
            <c:numRef>
              <c:f>'ФИЗ распределение баллов'!$B$4:$B$30</c:f>
              <c:numCache>
                <c:formatCode>0.00%</c:formatCode>
                <c:ptCount val="27"/>
                <c:pt idx="0">
                  <c:v>1.2658227848101266E-2</c:v>
                </c:pt>
                <c:pt idx="1">
                  <c:v>9.4936708860759497E-3</c:v>
                </c:pt>
                <c:pt idx="2">
                  <c:v>2.0569620253164556E-2</c:v>
                </c:pt>
                <c:pt idx="3">
                  <c:v>3.7974683544303799E-2</c:v>
                </c:pt>
                <c:pt idx="4">
                  <c:v>3.3227848101265819E-2</c:v>
                </c:pt>
                <c:pt idx="5">
                  <c:v>3.4810126582278479E-2</c:v>
                </c:pt>
                <c:pt idx="6">
                  <c:v>5.3797468354430382E-2</c:v>
                </c:pt>
                <c:pt idx="7">
                  <c:v>4.1139240506329111E-2</c:v>
                </c:pt>
                <c:pt idx="8">
                  <c:v>4.2721518987341771E-2</c:v>
                </c:pt>
                <c:pt idx="9">
                  <c:v>3.4810126582278479E-2</c:v>
                </c:pt>
                <c:pt idx="10">
                  <c:v>7.753164556962025E-2</c:v>
                </c:pt>
                <c:pt idx="11">
                  <c:v>0.10443037974683544</c:v>
                </c:pt>
                <c:pt idx="12">
                  <c:v>0.10917721518987342</c:v>
                </c:pt>
                <c:pt idx="13">
                  <c:v>6.0126582278481014E-2</c:v>
                </c:pt>
                <c:pt idx="14">
                  <c:v>5.3797468354430382E-2</c:v>
                </c:pt>
                <c:pt idx="15">
                  <c:v>5.0632911392405063E-2</c:v>
                </c:pt>
                <c:pt idx="16">
                  <c:v>4.4303797468354431E-2</c:v>
                </c:pt>
                <c:pt idx="17">
                  <c:v>4.746835443037975E-2</c:v>
                </c:pt>
                <c:pt idx="18">
                  <c:v>2.6898734177215191E-2</c:v>
                </c:pt>
                <c:pt idx="19">
                  <c:v>1.740506329113924E-2</c:v>
                </c:pt>
                <c:pt idx="20">
                  <c:v>2.2151898734177215E-2</c:v>
                </c:pt>
                <c:pt idx="21">
                  <c:v>1.8987341772151899E-2</c:v>
                </c:pt>
                <c:pt idx="22">
                  <c:v>2.2151898734177215E-2</c:v>
                </c:pt>
                <c:pt idx="23">
                  <c:v>1.1075949367088608E-2</c:v>
                </c:pt>
                <c:pt idx="24">
                  <c:v>7.9113924050632917E-3</c:v>
                </c:pt>
                <c:pt idx="25">
                  <c:v>3.1645569620253164E-3</c:v>
                </c:pt>
                <c:pt idx="26">
                  <c:v>1.5822784810126582E-3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0-98FA-4E5C-8E4D-A8A940096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16686967"/>
        <c:axId val="205072565"/>
      </c:barChart>
      <c:catAx>
        <c:axId val="1316686967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ru-RU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1050" b="0" i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05072565"/>
        <c:crosses val="autoZero"/>
        <c:auto val="1"/>
        <c:lblAlgn val="ctr"/>
        <c:lblOffset val="100"/>
        <c:noMultiLvlLbl val="1"/>
      </c:catAx>
      <c:valAx>
        <c:axId val="205072565"/>
        <c:scaling>
          <c:orientation val="minMax"/>
          <c:max val="0.12000000000000001"/>
          <c:min val="0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ru-RU"/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1000" b="0" i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16686967"/>
        <c:crosses val="autoZero"/>
        <c:crossBetween val="between"/>
      </c:valAx>
    </c:plotArea>
    <c:plotVisOnly val="1"/>
    <c:dispBlanksAs val="zero"/>
    <c:showDLblsOverMax val="1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0.05259</cdr:x>
      <cdr:y>0.29618</cdr:y>
    </cdr:from>
    <cdr:to>
      <cdr:x>0.99131</cdr:x>
      <cdr:y>0.29618</cdr:y>
    </cdr:to>
    <cdr:cxnSp macro="">
      <cdr:nvCxnSpPr>
        <cdr:cNvPr id="4" name="Прямая со стрелкой 3">
          <a:extLst xmlns:a="http://schemas.openxmlformats.org/drawingml/2006/main">
            <a:ext uri="{FF2B5EF4-FFF2-40B4-BE49-F238E27FC236}">
              <a16:creationId xmlns:a16="http://schemas.microsoft.com/office/drawing/2014/main" id="{CB793B2C-5E0B-46B0-9BB6-997CA4C83B83}"/>
            </a:ext>
          </a:extLst>
        </cdr:cNvPr>
        <cdr:cNvCxnSpPr/>
      </cdr:nvCxnSpPr>
      <cdr:spPr>
        <a:xfrm xmlns:a="http://schemas.openxmlformats.org/drawingml/2006/main">
          <a:off x="610734" y="1514475"/>
          <a:ext cx="10901362" cy="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0.43325</cdr:x>
      <cdr:y>0.19081</cdr:y>
    </cdr:from>
    <cdr:to>
      <cdr:x>0.5</cdr:x>
      <cdr:y>0.23807</cdr:y>
    </cdr:to>
    <cdr:sp macro="" textlink="">
      <cdr:nvSpPr>
        <cdr:cNvPr id="6" name="Выноска 1 12">
          <a:extLst xmlns:a="http://schemas.openxmlformats.org/drawingml/2006/main">
            <a:ext uri="{FF2B5EF4-FFF2-40B4-BE49-F238E27FC236}">
              <a16:creationId xmlns:a16="http://schemas.microsoft.com/office/drawing/2014/main" id="{96560D9D-B9DD-4BF2-9C37-BA36D62E7902}"/>
            </a:ext>
          </a:extLst>
        </cdr:cNvPr>
        <cdr:cNvSpPr/>
      </cdr:nvSpPr>
      <cdr:spPr>
        <a:xfrm xmlns:a="http://schemas.openxmlformats.org/drawingml/2006/main">
          <a:off x="5031343" y="975678"/>
          <a:ext cx="775170" cy="241666"/>
        </a:xfrm>
        <a:prstGeom xmlns:a="http://schemas.openxmlformats.org/drawingml/2006/main" prst="borderCallout1">
          <a:avLst>
            <a:gd name="adj1" fmla="val 105178"/>
            <a:gd name="adj2" fmla="val 49318"/>
            <a:gd name="adj3" fmla="val 217698"/>
            <a:gd name="adj4" fmla="val 146236"/>
          </a:avLst>
        </a:prstGeom>
        <a:effectLst xmlns:a="http://schemas.openxmlformats.org/drawingml/2006/main">
          <a:glow rad="63500">
            <a:schemeClr val="accent2">
              <a:satMod val="175000"/>
              <a:alpha val="40000"/>
            </a:schemeClr>
          </a:glow>
        </a:effectLst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60,13%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A2E0B-4C8F-45C3-BC86-7D5A4E3CD8A4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85D0D-E732-4D40-946E-AA026C95E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11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2C82-8D5D-4818-BBCA-30CF08033ACA}" type="datetime1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6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81F42-B5DF-4EE6-B742-978BF6A81D9E}" type="datetime1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31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5827-AB5B-4C12-9C77-6DAAE09DDE7A}" type="datetime1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84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6314-C2DA-4AE7-BC5D-7EB7C21F7545}" type="datetime1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52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CAD1-59EB-48FC-BC68-DED7EE304D3F}" type="datetime1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7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3373-B0A0-4125-914C-EABF6301B5A3}" type="datetime1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7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35FD-AA10-45F1-A0E0-8BA2A7B04D90}" type="datetime1">
              <a:rPr lang="ru-RU" smtClean="0"/>
              <a:t>15.05.2024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0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A024-BDC4-4E1A-BA09-0CA771D721E5}" type="datetime1">
              <a:rPr lang="ru-RU" smtClean="0"/>
              <a:t>15.05.2024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3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DB02-AB7D-4CAA-BB97-7E9BEB47FD62}" type="datetime1">
              <a:rPr lang="ru-RU" smtClean="0"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69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3E37-F46B-4C22-8FA2-5559C1FA2560}" type="datetime1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84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AF34-5321-4A95-A3B8-EC6C16C36270}" type="datetime1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80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0512-B40B-41E7-99C3-D58D6D07926C}" type="datetime1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9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14818" y="2304363"/>
            <a:ext cx="816236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пробного</a:t>
            </a:r>
          </a:p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государственного экзамена </a:t>
            </a:r>
          </a:p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9-х классов </a:t>
            </a:r>
          </a:p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Чеченской Республики</a:t>
            </a:r>
          </a:p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предметам «Информатика» и «Физика»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29152" y="1134735"/>
            <a:ext cx="25176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ОБРАЗОВАНИЯ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229" y="135992"/>
            <a:ext cx="1029521" cy="1029521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4551872" y="6159260"/>
            <a:ext cx="3088256" cy="377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Чеченская Республика, 2024</a:t>
            </a:r>
          </a:p>
        </p:txBody>
      </p:sp>
    </p:spTree>
    <p:extLst>
      <p:ext uri="{BB962C8B-B14F-4D97-AF65-F5344CB8AC3E}">
        <p14:creationId xmlns:p14="http://schemas.microsoft.com/office/powerpoint/2010/main" val="3282384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C933855C-22D2-4A24-981B-42EFFA91B8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831899"/>
              </p:ext>
            </p:extLst>
          </p:nvPr>
        </p:nvGraphicFramePr>
        <p:xfrm>
          <a:off x="115329" y="1485499"/>
          <a:ext cx="11956429" cy="496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5329" y="100504"/>
            <a:ext cx="5854397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78286" y="100504"/>
            <a:ext cx="6193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МР/ЧОУ/ГБОУ </a:t>
            </a:r>
          </a:p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 успешности)</a:t>
            </a:r>
          </a:p>
        </p:txBody>
      </p:sp>
      <p:sp>
        <p:nvSpPr>
          <p:cNvPr id="13" name="Выноска 1 12"/>
          <p:cNvSpPr/>
          <p:nvPr/>
        </p:nvSpPr>
        <p:spPr>
          <a:xfrm>
            <a:off x="3385770" y="2229397"/>
            <a:ext cx="775170" cy="241671"/>
          </a:xfrm>
          <a:prstGeom prst="borderCallout1">
            <a:avLst>
              <a:gd name="adj1" fmla="val 105178"/>
              <a:gd name="adj2" fmla="val 49318"/>
              <a:gd name="adj3" fmla="val 355576"/>
              <a:gd name="adj4" fmla="val -19106"/>
            </a:avLst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60,10%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340991" y="1273944"/>
            <a:ext cx="1890319" cy="637867"/>
          </a:xfrm>
          <a:prstGeom prst="wedgeRoundRectCallout">
            <a:avLst>
              <a:gd name="adj1" fmla="val -109530"/>
              <a:gd name="adj2" fmla="val 116704"/>
              <a:gd name="adj3" fmla="val 16667"/>
            </a:avLst>
          </a:prstGeom>
          <a:solidFill>
            <a:srgbClr val="ED7D3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региону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10</a:t>
            </a:fld>
            <a:endParaRPr lang="ru-RU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4E905186-E370-4CF8-BD4D-3FBC3658A08B}"/>
              </a:ext>
            </a:extLst>
          </p:cNvPr>
          <p:cNvCxnSpPr/>
          <p:nvPr/>
        </p:nvCxnSpPr>
        <p:spPr>
          <a:xfrm>
            <a:off x="900113" y="3114675"/>
            <a:ext cx="1104423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451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A645E-FB96-0387-6261-C5CA72490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23623F9A-FC26-504C-8B8A-19A29437EDBF}"/>
              </a:ext>
            </a:extLst>
          </p:cNvPr>
          <p:cNvSpPr/>
          <p:nvPr/>
        </p:nvSpPr>
        <p:spPr>
          <a:xfrm>
            <a:off x="450758" y="232617"/>
            <a:ext cx="5957792" cy="957949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r>
              <a:rPr lang="ru-RU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4996262-6E64-F67E-051C-E5C85DFAB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900" y="6361398"/>
            <a:ext cx="348133" cy="365125"/>
          </a:xfrm>
        </p:spPr>
        <p:txBody>
          <a:bodyPr/>
          <a:lstStyle/>
          <a:p>
            <a:fld id="{B4A74736-1BE4-4CAB-BF8E-671EAF31A7E6}" type="slidenum">
              <a:rPr lang="ru-RU" b="1" smtClean="0">
                <a:solidFill>
                  <a:schemeClr val="tx1"/>
                </a:solidFill>
              </a:rPr>
              <a:t>11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1919C943-080F-2A35-8007-187567C0B6A8}"/>
              </a:ext>
            </a:extLst>
          </p:cNvPr>
          <p:cNvSpPr/>
          <p:nvPr/>
        </p:nvSpPr>
        <p:spPr>
          <a:xfrm>
            <a:off x="2771620" y="2239016"/>
            <a:ext cx="4268483" cy="1016688"/>
          </a:xfrm>
          <a:prstGeom prst="roundRect">
            <a:avLst/>
          </a:prstGeom>
          <a:solidFill>
            <a:srgbClr val="8CD4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ОО, участвовавших в диагностике 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6061F1D2-523B-4630-D3CE-791E3710EB2F}"/>
              </a:ext>
            </a:extLst>
          </p:cNvPr>
          <p:cNvSpPr/>
          <p:nvPr/>
        </p:nvSpPr>
        <p:spPr>
          <a:xfrm>
            <a:off x="2736749" y="4389881"/>
            <a:ext cx="4338226" cy="1050023"/>
          </a:xfrm>
          <a:prstGeom prst="roundRect">
            <a:avLst/>
          </a:prstGeom>
          <a:solidFill>
            <a:srgbClr val="8CD4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ОО, в которых доля обучающихся преодолевших минимальный порог составила 0%</a:t>
            </a:r>
          </a:p>
        </p:txBody>
      </p:sp>
      <p:sp>
        <p:nvSpPr>
          <p:cNvPr id="4" name="Заголовок 4">
            <a:extLst>
              <a:ext uri="{FF2B5EF4-FFF2-40B4-BE49-F238E27FC236}">
                <a16:creationId xmlns:a16="http://schemas.microsoft.com/office/drawing/2014/main" id="{C75F1121-998E-7730-C383-6F5F49333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3641" y="315100"/>
            <a:ext cx="3963695" cy="957949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ОО</a:t>
            </a:r>
          </a:p>
        </p:txBody>
      </p:sp>
      <p:pic>
        <p:nvPicPr>
          <p:cNvPr id="9" name="Объект 3">
            <a:extLst>
              <a:ext uri="{FF2B5EF4-FFF2-40B4-BE49-F238E27FC236}">
                <a16:creationId xmlns:a16="http://schemas.microsoft.com/office/drawing/2014/main" id="{AB387CE7-5F5C-8B17-4002-510F6ACAAAB3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48" y="1658318"/>
            <a:ext cx="1905167" cy="1748885"/>
          </a:xfrm>
          <a:prstGeom prst="rect">
            <a:avLst/>
          </a:prstGeom>
        </p:spPr>
      </p:pic>
      <p:pic>
        <p:nvPicPr>
          <p:cNvPr id="10" name="Объект 3">
            <a:extLst>
              <a:ext uri="{FF2B5EF4-FFF2-40B4-BE49-F238E27FC236}">
                <a16:creationId xmlns:a16="http://schemas.microsoft.com/office/drawing/2014/main" id="{C8EA7700-FBBA-9A14-358A-D4D07FD02E3A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97" y="3712012"/>
            <a:ext cx="1952618" cy="1952618"/>
          </a:xfrm>
          <a:prstGeom prst="rect">
            <a:avLst/>
          </a:prstGeom>
        </p:spPr>
      </p:pic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B2B4D9E2-3781-FA63-3413-43318741A9A0}"/>
              </a:ext>
            </a:extLst>
          </p:cNvPr>
          <p:cNvSpPr/>
          <p:nvPr/>
        </p:nvSpPr>
        <p:spPr>
          <a:xfrm>
            <a:off x="7369444" y="2393732"/>
            <a:ext cx="978408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665C511A-D1C8-E2EC-5266-AE489F8862AF}"/>
              </a:ext>
            </a:extLst>
          </p:cNvPr>
          <p:cNvSpPr/>
          <p:nvPr/>
        </p:nvSpPr>
        <p:spPr>
          <a:xfrm>
            <a:off x="7369444" y="4672576"/>
            <a:ext cx="978408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96C0012-5D0E-1868-1DB1-FF5D0F07D7CA}"/>
              </a:ext>
            </a:extLst>
          </p:cNvPr>
          <p:cNvSpPr/>
          <p:nvPr/>
        </p:nvSpPr>
        <p:spPr>
          <a:xfrm>
            <a:off x="8827986" y="2285695"/>
            <a:ext cx="2044074" cy="923330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319</a:t>
            </a:r>
            <a:endParaRPr lang="ru-RU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851E3614-2284-8A82-0D4C-A4E74F6C2E7E}"/>
              </a:ext>
            </a:extLst>
          </p:cNvPr>
          <p:cNvSpPr/>
          <p:nvPr/>
        </p:nvSpPr>
        <p:spPr>
          <a:xfrm>
            <a:off x="8827986" y="4389881"/>
            <a:ext cx="2044074" cy="923330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38</a:t>
            </a:r>
            <a:endParaRPr lang="ru-RU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8265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298896" y="174521"/>
            <a:ext cx="4215047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68692" y="174521"/>
            <a:ext cx="5467137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диагностики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94066" y="6361398"/>
            <a:ext cx="428026" cy="365125"/>
          </a:xfrm>
        </p:spPr>
        <p:txBody>
          <a:bodyPr/>
          <a:lstStyle/>
          <a:p>
            <a:fld id="{B4A74736-1BE4-4CAB-BF8E-671EAF31A7E6}" type="slidenum">
              <a:rPr lang="ru-RU" smtClean="0">
                <a:solidFill>
                  <a:schemeClr val="tx1"/>
                </a:solidFill>
              </a:rPr>
              <a:t>12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E0948A0-6541-4615-B803-E214317B2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757293"/>
              </p:ext>
            </p:extLst>
          </p:nvPr>
        </p:nvGraphicFramePr>
        <p:xfrm>
          <a:off x="425002" y="1262130"/>
          <a:ext cx="11269063" cy="5421350"/>
        </p:xfrm>
        <a:graphic>
          <a:graphicData uri="http://schemas.openxmlformats.org/drawingml/2006/table">
            <a:tbl>
              <a:tblPr/>
              <a:tblGrid>
                <a:gridCol w="921098">
                  <a:extLst>
                    <a:ext uri="{9D8B030D-6E8A-4147-A177-3AD203B41FA5}">
                      <a16:colId xmlns:a16="http://schemas.microsoft.com/office/drawing/2014/main" val="850831813"/>
                    </a:ext>
                  </a:extLst>
                </a:gridCol>
                <a:gridCol w="2456262">
                  <a:extLst>
                    <a:ext uri="{9D8B030D-6E8A-4147-A177-3AD203B41FA5}">
                      <a16:colId xmlns:a16="http://schemas.microsoft.com/office/drawing/2014/main" val="1872171839"/>
                    </a:ext>
                  </a:extLst>
                </a:gridCol>
                <a:gridCol w="1655099">
                  <a:extLst>
                    <a:ext uri="{9D8B030D-6E8A-4147-A177-3AD203B41FA5}">
                      <a16:colId xmlns:a16="http://schemas.microsoft.com/office/drawing/2014/main" val="3253362177"/>
                    </a:ext>
                  </a:extLst>
                </a:gridCol>
                <a:gridCol w="1515974">
                  <a:extLst>
                    <a:ext uri="{9D8B030D-6E8A-4147-A177-3AD203B41FA5}">
                      <a16:colId xmlns:a16="http://schemas.microsoft.com/office/drawing/2014/main" val="3994074904"/>
                    </a:ext>
                  </a:extLst>
                </a:gridCol>
                <a:gridCol w="1439217">
                  <a:extLst>
                    <a:ext uri="{9D8B030D-6E8A-4147-A177-3AD203B41FA5}">
                      <a16:colId xmlns:a16="http://schemas.microsoft.com/office/drawing/2014/main" val="2639735708"/>
                    </a:ext>
                  </a:extLst>
                </a:gridCol>
                <a:gridCol w="1611922">
                  <a:extLst>
                    <a:ext uri="{9D8B030D-6E8A-4147-A177-3AD203B41FA5}">
                      <a16:colId xmlns:a16="http://schemas.microsoft.com/office/drawing/2014/main" val="3089093590"/>
                    </a:ext>
                  </a:extLst>
                </a:gridCol>
                <a:gridCol w="1669491">
                  <a:extLst>
                    <a:ext uri="{9D8B030D-6E8A-4147-A177-3AD203B41FA5}">
                      <a16:colId xmlns:a16="http://schemas.microsoft.com/office/drawing/2014/main" val="184024721"/>
                    </a:ext>
                  </a:extLst>
                </a:gridCol>
              </a:tblGrid>
              <a:tr h="1178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№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АТЕ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обучающихся, зарегистрированных в базе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участников диагностики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участников диагностики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участников, преодолевших минимальный порог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участников, преодолевших минимальный порог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063969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Ачхой-Мартановский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665409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г. Аргун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132459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Веденский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916139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Грозненский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469316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г. Грозный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206923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Гудермесский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694328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Итум-Калинский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3288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Курчалоевский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09670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Надтеречный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128018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Наурский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223541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Ножай-Юртовский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818405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Серноводский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108690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Урус-Мартановский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777318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Шатойский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900614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Шелковской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533660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Шалинский МР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813809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ГБОУ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493227"/>
                  </a:ext>
                </a:extLst>
              </a:tr>
              <a:tr h="235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Чеченская Республика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409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313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66A6782-DEB3-2A8D-37F3-4D294E1445EE}"/>
              </a:ext>
            </a:extLst>
          </p:cNvPr>
          <p:cNvSpPr/>
          <p:nvPr/>
        </p:nvSpPr>
        <p:spPr>
          <a:xfrm>
            <a:off x="5247381" y="174521"/>
            <a:ext cx="6326697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подготовки по МР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A4884F-092D-4FCC-1324-CC197BD4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13</a:t>
            </a:fld>
            <a:endParaRPr lang="ru-RU"/>
          </a:p>
        </p:txBody>
      </p:sp>
      <p:graphicFrame>
        <p:nvGraphicFramePr>
          <p:cNvPr id="8" name="Объект 3">
            <a:extLst>
              <a:ext uri="{FF2B5EF4-FFF2-40B4-BE49-F238E27FC236}">
                <a16:creationId xmlns:a16="http://schemas.microsoft.com/office/drawing/2014/main" id="{295F6441-D9C0-4227-A89D-6553049C64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816601"/>
              </p:ext>
            </p:extLst>
          </p:nvPr>
        </p:nvGraphicFramePr>
        <p:xfrm>
          <a:off x="429237" y="1319842"/>
          <a:ext cx="11333526" cy="514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74DF0C0-9D44-428E-8538-2535E3258BCF}"/>
              </a:ext>
            </a:extLst>
          </p:cNvPr>
          <p:cNvSpPr/>
          <p:nvPr/>
        </p:nvSpPr>
        <p:spPr>
          <a:xfrm>
            <a:off x="298896" y="174521"/>
            <a:ext cx="4215047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</p:spTree>
    <p:extLst>
      <p:ext uri="{BB962C8B-B14F-4D97-AF65-F5344CB8AC3E}">
        <p14:creationId xmlns:p14="http://schemas.microsoft.com/office/powerpoint/2010/main" val="4115343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F003AC3-D527-F92C-0547-CFD6BA2ECE6C}"/>
              </a:ext>
            </a:extLst>
          </p:cNvPr>
          <p:cNvSpPr/>
          <p:nvPr/>
        </p:nvSpPr>
        <p:spPr>
          <a:xfrm>
            <a:off x="1259546" y="6197715"/>
            <a:ext cx="2335612" cy="399042"/>
          </a:xfrm>
          <a:prstGeom prst="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0-10     </a:t>
            </a:r>
            <a:r>
              <a:rPr lang="en-US" sz="2800" b="1" dirty="0">
                <a:solidFill>
                  <a:schemeClr val="tx1"/>
                </a:solidFill>
              </a:rPr>
              <a:t>  </a:t>
            </a:r>
            <a:r>
              <a:rPr lang="ru-RU" sz="2800" b="1" dirty="0">
                <a:solidFill>
                  <a:schemeClr val="tx1"/>
                </a:solidFill>
              </a:rPr>
              <a:t>   «</a:t>
            </a: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2" name="Стрелка: вправо с вырезом 11">
            <a:extLst>
              <a:ext uri="{FF2B5EF4-FFF2-40B4-BE49-F238E27FC236}">
                <a16:creationId xmlns:a16="http://schemas.microsoft.com/office/drawing/2014/main" id="{7F092C20-649B-8462-C65A-C8224E5C05F0}"/>
              </a:ext>
            </a:extLst>
          </p:cNvPr>
          <p:cNvSpPr/>
          <p:nvPr/>
        </p:nvSpPr>
        <p:spPr>
          <a:xfrm>
            <a:off x="2249417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868F0DE-7508-1DBD-26D7-50A80B848E14}"/>
              </a:ext>
            </a:extLst>
          </p:cNvPr>
          <p:cNvSpPr/>
          <p:nvPr/>
        </p:nvSpPr>
        <p:spPr>
          <a:xfrm>
            <a:off x="6514514" y="6192833"/>
            <a:ext cx="2335612" cy="403924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23-34 </a:t>
            </a:r>
            <a:r>
              <a:rPr lang="en-US" sz="2800" b="1" dirty="0">
                <a:solidFill>
                  <a:schemeClr val="tx1"/>
                </a:solidFill>
              </a:rPr>
              <a:t>      </a:t>
            </a:r>
            <a:r>
              <a:rPr lang="ru-RU" sz="2800" b="1" dirty="0">
                <a:solidFill>
                  <a:schemeClr val="tx1"/>
                </a:solidFill>
              </a:rPr>
              <a:t>  «4»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323F749-4843-21AB-83F5-47F4E7242BE5}"/>
              </a:ext>
            </a:extLst>
          </p:cNvPr>
          <p:cNvSpPr/>
          <p:nvPr/>
        </p:nvSpPr>
        <p:spPr>
          <a:xfrm>
            <a:off x="3887030" y="6197714"/>
            <a:ext cx="2335612" cy="399043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11-22        «3»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F77F5A0-271C-03A3-F442-E778779FB15F}"/>
              </a:ext>
            </a:extLst>
          </p:cNvPr>
          <p:cNvSpPr/>
          <p:nvPr/>
        </p:nvSpPr>
        <p:spPr>
          <a:xfrm>
            <a:off x="9141998" y="6192833"/>
            <a:ext cx="2335613" cy="403924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35-45</a:t>
            </a:r>
            <a:r>
              <a:rPr lang="en-US" sz="2800" b="1" dirty="0">
                <a:solidFill>
                  <a:schemeClr val="tx1"/>
                </a:solidFill>
              </a:rPr>
              <a:t>      </a:t>
            </a:r>
            <a:r>
              <a:rPr lang="ru-RU" sz="2800" b="1" dirty="0">
                <a:solidFill>
                  <a:schemeClr val="tx1"/>
                </a:solidFill>
              </a:rPr>
              <a:t>   «5»</a:t>
            </a:r>
          </a:p>
        </p:txBody>
      </p:sp>
      <p:sp>
        <p:nvSpPr>
          <p:cNvPr id="16" name="Стрелка: вправо с вырезом 15">
            <a:extLst>
              <a:ext uri="{FF2B5EF4-FFF2-40B4-BE49-F238E27FC236}">
                <a16:creationId xmlns:a16="http://schemas.microsoft.com/office/drawing/2014/main" id="{0C5FF91E-BA41-B06C-6FA4-31EB3AB8AFC0}"/>
              </a:ext>
            </a:extLst>
          </p:cNvPr>
          <p:cNvSpPr/>
          <p:nvPr/>
        </p:nvSpPr>
        <p:spPr>
          <a:xfrm>
            <a:off x="10309804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с вырезом 16">
            <a:extLst>
              <a:ext uri="{FF2B5EF4-FFF2-40B4-BE49-F238E27FC236}">
                <a16:creationId xmlns:a16="http://schemas.microsoft.com/office/drawing/2014/main" id="{FA60AB4F-48A4-B0E6-6696-7AD43BC4CC7A}"/>
              </a:ext>
            </a:extLst>
          </p:cNvPr>
          <p:cNvSpPr/>
          <p:nvPr/>
        </p:nvSpPr>
        <p:spPr>
          <a:xfrm>
            <a:off x="7682320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с вырезом 17">
            <a:extLst>
              <a:ext uri="{FF2B5EF4-FFF2-40B4-BE49-F238E27FC236}">
                <a16:creationId xmlns:a16="http://schemas.microsoft.com/office/drawing/2014/main" id="{933A5445-EDAF-6254-8F3B-8E2FE155ABB7}"/>
              </a:ext>
            </a:extLst>
          </p:cNvPr>
          <p:cNvSpPr/>
          <p:nvPr/>
        </p:nvSpPr>
        <p:spPr>
          <a:xfrm>
            <a:off x="5002749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5A1B04D-1383-E85E-99E8-D473C605B818}"/>
              </a:ext>
            </a:extLst>
          </p:cNvPr>
          <p:cNvSpPr/>
          <p:nvPr/>
        </p:nvSpPr>
        <p:spPr>
          <a:xfrm>
            <a:off x="5222745" y="126120"/>
            <a:ext cx="6107186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баллов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845B669-0885-4AEC-BBCB-C6ADE3843DFC}"/>
              </a:ext>
            </a:extLst>
          </p:cNvPr>
          <p:cNvSpPr/>
          <p:nvPr/>
        </p:nvSpPr>
        <p:spPr>
          <a:xfrm>
            <a:off x="298896" y="174521"/>
            <a:ext cx="4215047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  <p:graphicFrame>
        <p:nvGraphicFramePr>
          <p:cNvPr id="21" name="Chart 1">
            <a:extLst>
              <a:ext uri="{FF2B5EF4-FFF2-40B4-BE49-F238E27FC236}">
                <a16:creationId xmlns:a16="http://schemas.microsoft.com/office/drawing/2014/main" id="{00000000-0008-0000-0100-0000AAF11D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938651"/>
              </p:ext>
            </p:extLst>
          </p:nvPr>
        </p:nvGraphicFramePr>
        <p:xfrm>
          <a:off x="298896" y="1213217"/>
          <a:ext cx="11559275" cy="478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124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35099" y="6379343"/>
            <a:ext cx="2743200" cy="365125"/>
          </a:xfrm>
        </p:spPr>
        <p:txBody>
          <a:bodyPr/>
          <a:lstStyle/>
          <a:p>
            <a:fld id="{B4A74736-1BE4-4CAB-BF8E-671EAF31A7E6}" type="slidenum">
              <a:rPr lang="ru-RU" smtClean="0"/>
              <a:t>15</a:t>
            </a:fld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DBE3B66-F082-47BB-BA2C-0D6850C6F098}"/>
              </a:ext>
            </a:extLst>
          </p:cNvPr>
          <p:cNvSpPr/>
          <p:nvPr/>
        </p:nvSpPr>
        <p:spPr>
          <a:xfrm>
            <a:off x="580571" y="5876018"/>
            <a:ext cx="3512458" cy="365125"/>
          </a:xfrm>
          <a:prstGeom prst="roundRect">
            <a:avLst/>
          </a:prstGeom>
          <a:solidFill>
            <a:srgbClr val="4C7BD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4671059-5B72-4F62-B8AF-E0933BD53E0D}"/>
              </a:ext>
            </a:extLst>
          </p:cNvPr>
          <p:cNvSpPr/>
          <p:nvPr/>
        </p:nvSpPr>
        <p:spPr>
          <a:xfrm>
            <a:off x="4499680" y="5876017"/>
            <a:ext cx="3512458" cy="365125"/>
          </a:xfrm>
          <a:prstGeom prst="roundRect">
            <a:avLst/>
          </a:prstGeom>
          <a:solidFill>
            <a:srgbClr val="D2621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уровень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BC51639-5708-42E9-AD73-208729367859}"/>
              </a:ext>
            </a:extLst>
          </p:cNvPr>
          <p:cNvSpPr/>
          <p:nvPr/>
        </p:nvSpPr>
        <p:spPr>
          <a:xfrm>
            <a:off x="8418790" y="5876017"/>
            <a:ext cx="3512458" cy="3651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CEC6FB5-87DE-4178-A701-075A73A332B2}"/>
              </a:ext>
            </a:extLst>
          </p:cNvPr>
          <p:cNvSpPr/>
          <p:nvPr/>
        </p:nvSpPr>
        <p:spPr>
          <a:xfrm>
            <a:off x="255353" y="174521"/>
            <a:ext cx="4215047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ED9C931-04C5-4DC7-BB35-43CB586750AF}"/>
              </a:ext>
            </a:extLst>
          </p:cNvPr>
          <p:cNvSpPr/>
          <p:nvPr/>
        </p:nvSpPr>
        <p:spPr>
          <a:xfrm>
            <a:off x="5571970" y="191879"/>
            <a:ext cx="5693640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</a:t>
            </a:r>
          </a:p>
        </p:txBody>
      </p:sp>
      <p:graphicFrame>
        <p:nvGraphicFramePr>
          <p:cNvPr id="11" name="Chart 3">
            <a:extLst>
              <a:ext uri="{FF2B5EF4-FFF2-40B4-BE49-F238E27FC236}">
                <a16:creationId xmlns:a16="http://schemas.microsoft.com/office/drawing/2014/main" id="{665B0B9A-BE45-493F-B1E6-EF0613FB3E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196662"/>
              </p:ext>
            </p:extLst>
          </p:nvPr>
        </p:nvGraphicFramePr>
        <p:xfrm>
          <a:off x="145143" y="1277257"/>
          <a:ext cx="11786105" cy="4441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5024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16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2B77C70-FD70-4919-BB2E-F0E83B6069D7}"/>
              </a:ext>
            </a:extLst>
          </p:cNvPr>
          <p:cNvSpPr/>
          <p:nvPr/>
        </p:nvSpPr>
        <p:spPr>
          <a:xfrm>
            <a:off x="5964960" y="-32443"/>
            <a:ext cx="5693640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3833D42-4B28-4102-955C-FB87BD052DBD}"/>
              </a:ext>
            </a:extLst>
          </p:cNvPr>
          <p:cNvSpPr/>
          <p:nvPr/>
        </p:nvSpPr>
        <p:spPr>
          <a:xfrm>
            <a:off x="95250" y="0"/>
            <a:ext cx="4215047" cy="881466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06C1C5F7-0A91-4C97-9E49-C0244C18D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743303"/>
              </p:ext>
            </p:extLst>
          </p:nvPr>
        </p:nvGraphicFramePr>
        <p:xfrm>
          <a:off x="95250" y="921345"/>
          <a:ext cx="11563350" cy="5691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814">
                  <a:extLst>
                    <a:ext uri="{9D8B030D-6E8A-4147-A177-3AD203B41FA5}">
                      <a16:colId xmlns:a16="http://schemas.microsoft.com/office/drawing/2014/main" val="2525902073"/>
                    </a:ext>
                  </a:extLst>
                </a:gridCol>
                <a:gridCol w="9879811">
                  <a:extLst>
                    <a:ext uri="{9D8B030D-6E8A-4147-A177-3AD203B41FA5}">
                      <a16:colId xmlns:a16="http://schemas.microsoft.com/office/drawing/2014/main" val="2738663387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1224953655"/>
                    </a:ext>
                  </a:extLst>
                </a:gridCol>
              </a:tblGrid>
              <a:tr h="689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05439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Правильно трактовать физический смысл используемых величин, их обозначения и единицы измерения; выделять приборы для  их измерения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2664566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Различать словесную формулировку и математическое выражение закона, формулы, связывающие данную физическую величину с другими величинами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0098951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Распознавать проявление изученных физических явлений, выделяя их существенные свойства/признаки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1183868"/>
                  </a:ext>
                </a:extLst>
              </a:tr>
              <a:tr h="5381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Распознавать явление по его определению, описанию, характерным признакам и на основе опытов, демонстрирующих данное физическое явление. Различать для данного явления основные свойства или условия его протекания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7010525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Вычислять значение величины при анализе явлений с использованием законов и формул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3638749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Вычислять значение величины при анализе явлений с использованием законов и формул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5411459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Вычислять значение величины при анализе явлений с использованием законов и формул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4321903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Вычислять значение величины при анализе явлений с использованием законов и формул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2676222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Вычислять значение величины при анализе явлений с использованием законов и формул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3143472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Вычислять значение величины при анализе явлений с использованием законов и формул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242227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Описывать изменения физических величин при протекании физических явлений и процессов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7362361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Описывать изменения физических величин при протекании физических явлений и процессов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6028699"/>
                  </a:ext>
                </a:extLst>
              </a:tr>
              <a:tr h="350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Описывать свойства тел, физические явления и процессы, используя физические величины, физические законы и принципы (анализ графиков, таблиц и схем)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0579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672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17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2B77C70-FD70-4919-BB2E-F0E83B6069D7}"/>
              </a:ext>
            </a:extLst>
          </p:cNvPr>
          <p:cNvSpPr/>
          <p:nvPr/>
        </p:nvSpPr>
        <p:spPr>
          <a:xfrm>
            <a:off x="5964960" y="-32443"/>
            <a:ext cx="5693640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заданий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3833D42-4B28-4102-955C-FB87BD052DBD}"/>
              </a:ext>
            </a:extLst>
          </p:cNvPr>
          <p:cNvSpPr/>
          <p:nvPr/>
        </p:nvSpPr>
        <p:spPr>
          <a:xfrm>
            <a:off x="95250" y="0"/>
            <a:ext cx="4215047" cy="881466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06C1C5F7-0A91-4C97-9E49-C0244C18D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498771"/>
              </p:ext>
            </p:extLst>
          </p:nvPr>
        </p:nvGraphicFramePr>
        <p:xfrm>
          <a:off x="95250" y="921344"/>
          <a:ext cx="11563350" cy="5843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814">
                  <a:extLst>
                    <a:ext uri="{9D8B030D-6E8A-4147-A177-3AD203B41FA5}">
                      <a16:colId xmlns:a16="http://schemas.microsoft.com/office/drawing/2014/main" val="2525902073"/>
                    </a:ext>
                  </a:extLst>
                </a:gridCol>
                <a:gridCol w="9979824">
                  <a:extLst>
                    <a:ext uri="{9D8B030D-6E8A-4147-A177-3AD203B41FA5}">
                      <a16:colId xmlns:a16="http://schemas.microsoft.com/office/drawing/2014/main" val="2738663387"/>
                    </a:ext>
                  </a:extLst>
                </a:gridCol>
                <a:gridCol w="1128712">
                  <a:extLst>
                    <a:ext uri="{9D8B030D-6E8A-4147-A177-3AD203B41FA5}">
                      <a16:colId xmlns:a16="http://schemas.microsoft.com/office/drawing/2014/main" val="1224953655"/>
                    </a:ext>
                  </a:extLst>
                </a:gridCol>
              </a:tblGrid>
              <a:tr h="6762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05439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Описывать свойства тел, физические явления и процессы, используя физические величины, физические законы и принципы (анализ графиков, таблиц и схем)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7871311"/>
                  </a:ext>
                </a:extLst>
              </a:tr>
              <a:tr h="52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Проводить прямые измерения физических величин с использованием измерительных приборов, правильно составлять схемы включения прибора в экспериментальную установку, проводить серию измерений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9999793"/>
                  </a:ext>
                </a:extLst>
              </a:tr>
              <a:tr h="52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Анализировать отдельные этапы проведения исследования на основе его описания: делать выводы на основе описания исследования, интерпретировать результаты наблюдений и опытов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7647726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Проводить косвенные измерения физических величин, исследование зависимостей между величинами (экспериментальное задание на реальном оборудовании)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5136849"/>
                  </a:ext>
                </a:extLst>
              </a:tr>
              <a:tr h="52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Различать явления и закономерности, лежащие в основе принципа действия машин, приборов и технических устройств.                                          Приводить примеры вклада отечественных и зарубежных учёных-физиков в развитие науки, объяснение процессов окружающего мира, в развитие техники и технологий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4731845"/>
                  </a:ext>
                </a:extLst>
              </a:tr>
              <a:tr h="52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Интерпретировать информацию физического содержания, отвечать на вопросы с использованием явно и неявно заданной информации. Преобразовывать информацию из одной знаковой системы в другую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7795988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Применять информацию из текста при решении учебно-познавательных и учебно-практических задач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0202305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Объяснять физические процессы и свойства тел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7605073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Объяснять физические процессы и свойства тел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2554517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Решать расчётные задачи, используя законы и формулы, связывающие физические величины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8451627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Решать расчётные задачи, используя законы и формулы, связывающие физические величины (комбинированная задача)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1959399"/>
                  </a:ext>
                </a:extLst>
              </a:tr>
              <a:tr h="34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Решать расчётные задачи, используя законы и формулы, связывающие физические величины (комбинированная задача)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782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2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0991" y="146095"/>
            <a:ext cx="6730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МР/ЧОУ/ГБОУ </a:t>
            </a:r>
          </a:p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 успешности)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18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CD88E7-6A09-4689-BC90-0C0398F8E706}"/>
              </a:ext>
            </a:extLst>
          </p:cNvPr>
          <p:cNvSpPr/>
          <p:nvPr/>
        </p:nvSpPr>
        <p:spPr>
          <a:xfrm>
            <a:off x="226777" y="145945"/>
            <a:ext cx="4215047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A9B3874B-DF2F-4FAA-92AB-547E66079E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044021"/>
              </p:ext>
            </p:extLst>
          </p:nvPr>
        </p:nvGraphicFramePr>
        <p:xfrm>
          <a:off x="232229" y="1243013"/>
          <a:ext cx="11613026" cy="51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Скругленная прямоугольная выноска 7">
            <a:extLst>
              <a:ext uri="{FF2B5EF4-FFF2-40B4-BE49-F238E27FC236}">
                <a16:creationId xmlns:a16="http://schemas.microsoft.com/office/drawing/2014/main" id="{52C33275-B73E-4A1E-9284-3DB5827225D1}"/>
              </a:ext>
            </a:extLst>
          </p:cNvPr>
          <p:cNvSpPr/>
          <p:nvPr/>
        </p:nvSpPr>
        <p:spPr>
          <a:xfrm>
            <a:off x="5489808" y="1243013"/>
            <a:ext cx="1811106" cy="637867"/>
          </a:xfrm>
          <a:prstGeom prst="wedgeRoundRectCallout">
            <a:avLst>
              <a:gd name="adj1" fmla="val -61596"/>
              <a:gd name="adj2" fmla="val 109142"/>
              <a:gd name="adj3" fmla="val 16667"/>
            </a:avLst>
          </a:prstGeom>
          <a:solidFill>
            <a:srgbClr val="ED7D3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региону</a:t>
            </a:r>
          </a:p>
        </p:txBody>
      </p:sp>
    </p:spTree>
    <p:extLst>
      <p:ext uri="{BB962C8B-B14F-4D97-AF65-F5344CB8AC3E}">
        <p14:creationId xmlns:p14="http://schemas.microsoft.com/office/powerpoint/2010/main" val="1290774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F8F9B-EBE0-317E-97D8-3CE946504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34421F26-94C0-7064-C359-E0601A2295C8}"/>
              </a:ext>
            </a:extLst>
          </p:cNvPr>
          <p:cNvSpPr/>
          <p:nvPr/>
        </p:nvSpPr>
        <p:spPr>
          <a:xfrm>
            <a:off x="342270" y="315099"/>
            <a:ext cx="5957792" cy="957949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BFE1BE-852E-08B6-2441-82A43DEA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900" y="6361398"/>
            <a:ext cx="348133" cy="365125"/>
          </a:xfrm>
        </p:spPr>
        <p:txBody>
          <a:bodyPr/>
          <a:lstStyle/>
          <a:p>
            <a:fld id="{B4A74736-1BE4-4CAB-BF8E-671EAF31A7E6}" type="slidenum">
              <a:rPr lang="ru-RU" b="1" smtClean="0">
                <a:solidFill>
                  <a:schemeClr val="tx1"/>
                </a:solidFill>
              </a:rPr>
              <a:t>19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6F4530D7-4199-6D33-1110-44654DB0F1DD}"/>
              </a:ext>
            </a:extLst>
          </p:cNvPr>
          <p:cNvSpPr/>
          <p:nvPr/>
        </p:nvSpPr>
        <p:spPr>
          <a:xfrm>
            <a:off x="2771620" y="2239016"/>
            <a:ext cx="4268483" cy="1016688"/>
          </a:xfrm>
          <a:prstGeom prst="roundRect">
            <a:avLst/>
          </a:prstGeom>
          <a:solidFill>
            <a:srgbClr val="8CD4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ОО, участвовавших в диагностике 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52952266-C6F1-AEA1-FB02-BE1166743949}"/>
              </a:ext>
            </a:extLst>
          </p:cNvPr>
          <p:cNvSpPr/>
          <p:nvPr/>
        </p:nvSpPr>
        <p:spPr>
          <a:xfrm>
            <a:off x="2736749" y="4389881"/>
            <a:ext cx="4338226" cy="1050023"/>
          </a:xfrm>
          <a:prstGeom prst="roundRect">
            <a:avLst/>
          </a:prstGeom>
          <a:solidFill>
            <a:srgbClr val="8CD4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ОО, в которых доля обучающихся преодолевших минимальный порог составила 0%</a:t>
            </a:r>
          </a:p>
        </p:txBody>
      </p:sp>
      <p:sp>
        <p:nvSpPr>
          <p:cNvPr id="4" name="Заголовок 4">
            <a:extLst>
              <a:ext uri="{FF2B5EF4-FFF2-40B4-BE49-F238E27FC236}">
                <a16:creationId xmlns:a16="http://schemas.microsoft.com/office/drawing/2014/main" id="{142F2650-A4D2-CD09-840A-5742C83C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3641" y="315100"/>
            <a:ext cx="3963695" cy="957949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ОО</a:t>
            </a:r>
          </a:p>
        </p:txBody>
      </p:sp>
      <p:pic>
        <p:nvPicPr>
          <p:cNvPr id="9" name="Объект 3">
            <a:extLst>
              <a:ext uri="{FF2B5EF4-FFF2-40B4-BE49-F238E27FC236}">
                <a16:creationId xmlns:a16="http://schemas.microsoft.com/office/drawing/2014/main" id="{65930947-D095-90E9-157F-425AC5D9CA22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48" y="1658318"/>
            <a:ext cx="1905167" cy="1748885"/>
          </a:xfrm>
          <a:prstGeom prst="rect">
            <a:avLst/>
          </a:prstGeom>
        </p:spPr>
      </p:pic>
      <p:pic>
        <p:nvPicPr>
          <p:cNvPr id="10" name="Объект 3">
            <a:extLst>
              <a:ext uri="{FF2B5EF4-FFF2-40B4-BE49-F238E27FC236}">
                <a16:creationId xmlns:a16="http://schemas.microsoft.com/office/drawing/2014/main" id="{18CBA93C-A826-FD64-51AE-B0085E576386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97" y="3712012"/>
            <a:ext cx="1952618" cy="1952618"/>
          </a:xfrm>
          <a:prstGeom prst="rect">
            <a:avLst/>
          </a:prstGeom>
        </p:spPr>
      </p:pic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4CDBC833-8AF8-8DEF-1196-40B497DE984D}"/>
              </a:ext>
            </a:extLst>
          </p:cNvPr>
          <p:cNvSpPr/>
          <p:nvPr/>
        </p:nvSpPr>
        <p:spPr>
          <a:xfrm>
            <a:off x="7369444" y="2393732"/>
            <a:ext cx="978408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53B968BE-DEC0-9873-1B0B-A569B933AEB2}"/>
              </a:ext>
            </a:extLst>
          </p:cNvPr>
          <p:cNvSpPr/>
          <p:nvPr/>
        </p:nvSpPr>
        <p:spPr>
          <a:xfrm>
            <a:off x="7369444" y="4672576"/>
            <a:ext cx="978408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5AE7203A-B58D-D5D0-CC7B-42BC4661D76A}"/>
              </a:ext>
            </a:extLst>
          </p:cNvPr>
          <p:cNvSpPr/>
          <p:nvPr/>
        </p:nvSpPr>
        <p:spPr>
          <a:xfrm>
            <a:off x="8827986" y="2285695"/>
            <a:ext cx="2044074" cy="923330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251</a:t>
            </a:r>
            <a:endParaRPr lang="ru-RU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DC000315-5938-2F18-65D4-57F8B57C87CE}"/>
              </a:ext>
            </a:extLst>
          </p:cNvPr>
          <p:cNvSpPr/>
          <p:nvPr/>
        </p:nvSpPr>
        <p:spPr>
          <a:xfrm>
            <a:off x="8827986" y="4389881"/>
            <a:ext cx="2044074" cy="923330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74</a:t>
            </a:r>
            <a:endParaRPr lang="ru-RU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459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50757" y="232617"/>
            <a:ext cx="11219957" cy="957949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диагностики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29109" y="2731153"/>
            <a:ext cx="3459973" cy="1384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56576" y="3131264"/>
            <a:ext cx="1451532" cy="584775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2472 ч.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304042" y="2737980"/>
            <a:ext cx="3699964" cy="13796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8296379" y="3131264"/>
            <a:ext cx="1425010" cy="584775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2313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0118644" y="2737980"/>
            <a:ext cx="1912690" cy="1378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94</a:t>
            </a:r>
            <a: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%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27016" y="2737980"/>
            <a:ext cx="2490589" cy="1382040"/>
          </a:xfrm>
          <a:prstGeom prst="rect">
            <a:avLst/>
          </a:prstGeom>
          <a:solidFill>
            <a:srgbClr val="64A6E2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69900" y="6361398"/>
            <a:ext cx="348133" cy="365125"/>
          </a:xfrm>
        </p:spPr>
        <p:txBody>
          <a:bodyPr/>
          <a:lstStyle/>
          <a:p>
            <a:fld id="{B4A74736-1BE4-4CAB-BF8E-671EAF31A7E6}" type="slidenum">
              <a:rPr lang="ru-RU" b="1" smtClean="0">
                <a:solidFill>
                  <a:schemeClr val="tx1"/>
                </a:solidFill>
              </a:r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4ED18DD-02EE-A2E9-2F36-1E5488E7FB02}"/>
              </a:ext>
            </a:extLst>
          </p:cNvPr>
          <p:cNvSpPr/>
          <p:nvPr/>
        </p:nvSpPr>
        <p:spPr>
          <a:xfrm>
            <a:off x="127016" y="4450093"/>
            <a:ext cx="2496031" cy="1382040"/>
          </a:xfrm>
          <a:prstGeom prst="rect">
            <a:avLst/>
          </a:prstGeom>
          <a:solidFill>
            <a:srgbClr val="64A6E2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9999C7F-AF4B-7E98-FE3F-37A271F7C192}"/>
              </a:ext>
            </a:extLst>
          </p:cNvPr>
          <p:cNvSpPr/>
          <p:nvPr/>
        </p:nvSpPr>
        <p:spPr>
          <a:xfrm>
            <a:off x="10118644" y="4441701"/>
            <a:ext cx="1922877" cy="13796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94%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F94C828-DDD5-E54A-E743-923F27CB5760}"/>
              </a:ext>
            </a:extLst>
          </p:cNvPr>
          <p:cNvSpPr/>
          <p:nvPr/>
        </p:nvSpPr>
        <p:spPr>
          <a:xfrm>
            <a:off x="2729109" y="4441701"/>
            <a:ext cx="3454933" cy="13848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C1B2C8D-404E-F7C8-F963-2B08AEFCCA01}"/>
              </a:ext>
            </a:extLst>
          </p:cNvPr>
          <p:cNvSpPr/>
          <p:nvPr/>
        </p:nvSpPr>
        <p:spPr>
          <a:xfrm>
            <a:off x="6302491" y="4450093"/>
            <a:ext cx="3703066" cy="13796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B00D8D0-D5C4-10C9-A807-3B97D8A07051}"/>
              </a:ext>
            </a:extLst>
          </p:cNvPr>
          <p:cNvSpPr/>
          <p:nvPr/>
        </p:nvSpPr>
        <p:spPr>
          <a:xfrm>
            <a:off x="4430540" y="4848725"/>
            <a:ext cx="1477568" cy="584775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673 ч.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9D56320-1D0F-34E1-AF7F-4623A8AF8209}"/>
              </a:ext>
            </a:extLst>
          </p:cNvPr>
          <p:cNvSpPr/>
          <p:nvPr/>
        </p:nvSpPr>
        <p:spPr>
          <a:xfrm>
            <a:off x="8296379" y="4848725"/>
            <a:ext cx="1425010" cy="584775"/>
          </a:xfrm>
          <a:prstGeom prst="rect">
            <a:avLst/>
          </a:prstGeom>
          <a:solidFill>
            <a:srgbClr val="0099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632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A8A2924-0ACC-B19A-10FB-76844E379D3E}"/>
              </a:ext>
            </a:extLst>
          </p:cNvPr>
          <p:cNvSpPr/>
          <p:nvPr/>
        </p:nvSpPr>
        <p:spPr>
          <a:xfrm>
            <a:off x="2724069" y="1730605"/>
            <a:ext cx="3459973" cy="848975"/>
          </a:xfrm>
          <a:prstGeom prst="roundRect">
            <a:avLst/>
          </a:prstGeom>
          <a:solidFill>
            <a:srgbClr val="8CD4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Зарегистрировано 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базе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0FE5BBB4-78D3-7141-C4D8-A5E1C8C1BFE6}"/>
              </a:ext>
            </a:extLst>
          </p:cNvPr>
          <p:cNvSpPr/>
          <p:nvPr/>
        </p:nvSpPr>
        <p:spPr>
          <a:xfrm>
            <a:off x="6301361" y="1730605"/>
            <a:ext cx="3699964" cy="848975"/>
          </a:xfrm>
          <a:prstGeom prst="roundRect">
            <a:avLst/>
          </a:prstGeom>
          <a:solidFill>
            <a:srgbClr val="8CD4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Приняли участие 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диагностике 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599B9279-631A-FDF7-DA45-5B772EB37579}"/>
              </a:ext>
            </a:extLst>
          </p:cNvPr>
          <p:cNvSpPr/>
          <p:nvPr/>
        </p:nvSpPr>
        <p:spPr>
          <a:xfrm>
            <a:off x="10105343" y="1730605"/>
            <a:ext cx="1912690" cy="848975"/>
          </a:xfrm>
          <a:prstGeom prst="roundRect">
            <a:avLst/>
          </a:prstGeom>
          <a:solidFill>
            <a:srgbClr val="8CD4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</a:t>
            </a:r>
            <a:r>
              <a:rPr lang="ru-RU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диагностики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C3A1383-7B92-9141-472B-7A6C1FABA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477" y="2780469"/>
            <a:ext cx="1476085" cy="128636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F578DB5-020F-FA9F-BE39-937FB922B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467" y="4497928"/>
            <a:ext cx="1493649" cy="1286367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DB8FDD7-EBFF-21A2-1310-B8DB288EF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1851" y="2792660"/>
            <a:ext cx="1261981" cy="126198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B560FFC-A033-FA8E-A3AE-203B401CF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960" y="4510120"/>
            <a:ext cx="1261981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2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3F6988-6090-9FE8-5274-4922A19C5DA7}"/>
              </a:ext>
            </a:extLst>
          </p:cNvPr>
          <p:cNvSpPr/>
          <p:nvPr/>
        </p:nvSpPr>
        <p:spPr>
          <a:xfrm>
            <a:off x="429235" y="340963"/>
            <a:ext cx="11200789" cy="984498"/>
          </a:xfrm>
          <a:prstGeom prst="rect">
            <a:avLst/>
          </a:prstGeom>
          <a:solidFill>
            <a:srgbClr val="64A6E2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ПОДГОТОВКИ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A9A334A-2A62-E55D-1BE7-EBDCD806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10" name="Объект 3">
            <a:extLst>
              <a:ext uri="{FF2B5EF4-FFF2-40B4-BE49-F238E27FC236}">
                <a16:creationId xmlns:a16="http://schemas.microsoft.com/office/drawing/2014/main" id="{487E4FCA-7A2C-45EA-8F73-A5B45AF66E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906675"/>
              </p:ext>
            </p:extLst>
          </p:nvPr>
        </p:nvGraphicFramePr>
        <p:xfrm>
          <a:off x="511728" y="1557338"/>
          <a:ext cx="11241248" cy="4742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535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765369" y="131987"/>
            <a:ext cx="11059835" cy="612123"/>
          </a:xfrm>
          <a:prstGeom prst="roundRect">
            <a:avLst/>
          </a:prstGeom>
          <a:solidFill>
            <a:srgbClr val="64A6E2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ПОДГОТОВКИ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46B25DC4-9D0C-4C40-87B1-F31A2AD92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527907"/>
              </p:ext>
            </p:extLst>
          </p:nvPr>
        </p:nvGraphicFramePr>
        <p:xfrm>
          <a:off x="765369" y="1639859"/>
          <a:ext cx="5210630" cy="4078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C6DA744-C999-4987-89C1-B90E0021B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233522"/>
              </p:ext>
            </p:extLst>
          </p:nvPr>
        </p:nvGraphicFramePr>
        <p:xfrm>
          <a:off x="6616005" y="1639859"/>
          <a:ext cx="5209200" cy="4078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A83221-4642-4D59-94F8-EA2BE2714E27}"/>
              </a:ext>
            </a:extLst>
          </p:cNvPr>
          <p:cNvSpPr/>
          <p:nvPr/>
        </p:nvSpPr>
        <p:spPr>
          <a:xfrm>
            <a:off x="869870" y="5925624"/>
            <a:ext cx="354224" cy="344188"/>
          </a:xfrm>
          <a:prstGeom prst="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890796-0E6F-4018-A745-E244505CF09E}"/>
              </a:ext>
            </a:extLst>
          </p:cNvPr>
          <p:cNvSpPr txBox="1"/>
          <p:nvPr/>
        </p:nvSpPr>
        <p:spPr>
          <a:xfrm>
            <a:off x="1400112" y="5931258"/>
            <a:ext cx="1905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929E252-5366-447E-96ED-AA6ED82AC44F}"/>
              </a:ext>
            </a:extLst>
          </p:cNvPr>
          <p:cNvSpPr/>
          <p:nvPr/>
        </p:nvSpPr>
        <p:spPr>
          <a:xfrm>
            <a:off x="3618770" y="5948244"/>
            <a:ext cx="354224" cy="344187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C3B76D-5AA4-4864-B676-800F9DCC487D}"/>
              </a:ext>
            </a:extLst>
          </p:cNvPr>
          <p:cNvSpPr txBox="1"/>
          <p:nvPr/>
        </p:nvSpPr>
        <p:spPr>
          <a:xfrm>
            <a:off x="4261437" y="5925624"/>
            <a:ext cx="19044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47CBB02-357D-4067-B4E5-933A4215CB9F}"/>
              </a:ext>
            </a:extLst>
          </p:cNvPr>
          <p:cNvSpPr/>
          <p:nvPr/>
        </p:nvSpPr>
        <p:spPr>
          <a:xfrm>
            <a:off x="6424256" y="5948244"/>
            <a:ext cx="352800" cy="3456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D48AFC-C50E-4081-A489-C708A1F62A34}"/>
              </a:ext>
            </a:extLst>
          </p:cNvPr>
          <p:cNvSpPr txBox="1"/>
          <p:nvPr/>
        </p:nvSpPr>
        <p:spPr>
          <a:xfrm>
            <a:off x="7163133" y="5925624"/>
            <a:ext cx="19044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базового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1E22D02-A02C-41D1-9FB4-D2F02928B5CA}"/>
              </a:ext>
            </a:extLst>
          </p:cNvPr>
          <p:cNvSpPr/>
          <p:nvPr/>
        </p:nvSpPr>
        <p:spPr>
          <a:xfrm>
            <a:off x="9220605" y="5925624"/>
            <a:ext cx="354224" cy="345600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1A0533-36E5-4858-981F-3E37ACF2E365}"/>
              </a:ext>
            </a:extLst>
          </p:cNvPr>
          <p:cNvSpPr txBox="1"/>
          <p:nvPr/>
        </p:nvSpPr>
        <p:spPr>
          <a:xfrm>
            <a:off x="9862657" y="5925624"/>
            <a:ext cx="1904400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3FC4750-96D6-4A89-B778-EB7DF3497C0C}"/>
              </a:ext>
            </a:extLst>
          </p:cNvPr>
          <p:cNvSpPr/>
          <p:nvPr/>
        </p:nvSpPr>
        <p:spPr>
          <a:xfrm>
            <a:off x="765370" y="1057652"/>
            <a:ext cx="5210630" cy="338554"/>
          </a:xfrm>
          <a:prstGeom prst="roundRect">
            <a:avLst/>
          </a:prstGeom>
          <a:solidFill>
            <a:srgbClr val="64A6E2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A5ABF77F-471B-4CAC-A1C1-1D9885EDB6B9}"/>
              </a:ext>
            </a:extLst>
          </p:cNvPr>
          <p:cNvSpPr/>
          <p:nvPr/>
        </p:nvSpPr>
        <p:spPr>
          <a:xfrm>
            <a:off x="6616005" y="1052904"/>
            <a:ext cx="5209199" cy="338554"/>
          </a:xfrm>
          <a:prstGeom prst="roundRect">
            <a:avLst/>
          </a:prstGeom>
          <a:solidFill>
            <a:srgbClr val="64A6E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8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97933" y="174521"/>
            <a:ext cx="5036345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59536" y="126971"/>
            <a:ext cx="5892348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диагностики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92308" y="6361398"/>
            <a:ext cx="225725" cy="365125"/>
          </a:xfrm>
        </p:spPr>
        <p:txBody>
          <a:bodyPr/>
          <a:lstStyle/>
          <a:p>
            <a:fld id="{B4A74736-1BE4-4CAB-BF8E-671EAF31A7E6}" type="slidenum">
              <a:rPr lang="ru-RU" b="1" smtClean="0">
                <a:solidFill>
                  <a:schemeClr val="tx1"/>
                </a:solidFill>
              </a:rPr>
              <a:t>5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3CA9358-EE03-2A9F-7367-061319262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241702"/>
              </p:ext>
            </p:extLst>
          </p:nvPr>
        </p:nvGraphicFramePr>
        <p:xfrm>
          <a:off x="497933" y="1287438"/>
          <a:ext cx="11195539" cy="5119200"/>
        </p:xfrm>
        <a:graphic>
          <a:graphicData uri="http://schemas.openxmlformats.org/drawingml/2006/table">
            <a:tbl>
              <a:tblPr/>
              <a:tblGrid>
                <a:gridCol w="399689">
                  <a:extLst>
                    <a:ext uri="{9D8B030D-6E8A-4147-A177-3AD203B41FA5}">
                      <a16:colId xmlns:a16="http://schemas.microsoft.com/office/drawing/2014/main" val="3962895501"/>
                    </a:ext>
                  </a:extLst>
                </a:gridCol>
                <a:gridCol w="2058899">
                  <a:extLst>
                    <a:ext uri="{9D8B030D-6E8A-4147-A177-3AD203B41FA5}">
                      <a16:colId xmlns:a16="http://schemas.microsoft.com/office/drawing/2014/main" val="1352804898"/>
                    </a:ext>
                  </a:extLst>
                </a:gridCol>
                <a:gridCol w="1892316">
                  <a:extLst>
                    <a:ext uri="{9D8B030D-6E8A-4147-A177-3AD203B41FA5}">
                      <a16:colId xmlns:a16="http://schemas.microsoft.com/office/drawing/2014/main" val="482878044"/>
                    </a:ext>
                  </a:extLst>
                </a:gridCol>
                <a:gridCol w="1493240">
                  <a:extLst>
                    <a:ext uri="{9D8B030D-6E8A-4147-A177-3AD203B41FA5}">
                      <a16:colId xmlns:a16="http://schemas.microsoft.com/office/drawing/2014/main" val="2000274654"/>
                    </a:ext>
                  </a:extLst>
                </a:gridCol>
                <a:gridCol w="1585519">
                  <a:extLst>
                    <a:ext uri="{9D8B030D-6E8A-4147-A177-3AD203B41FA5}">
                      <a16:colId xmlns:a16="http://schemas.microsoft.com/office/drawing/2014/main" val="700321107"/>
                    </a:ext>
                  </a:extLst>
                </a:gridCol>
                <a:gridCol w="1786855">
                  <a:extLst>
                    <a:ext uri="{9D8B030D-6E8A-4147-A177-3AD203B41FA5}">
                      <a16:colId xmlns:a16="http://schemas.microsoft.com/office/drawing/2014/main" val="3536175905"/>
                    </a:ext>
                  </a:extLst>
                </a:gridCol>
                <a:gridCol w="1979021">
                  <a:extLst>
                    <a:ext uri="{9D8B030D-6E8A-4147-A177-3AD203B41FA5}">
                      <a16:colId xmlns:a16="http://schemas.microsoft.com/office/drawing/2014/main" val="4154173119"/>
                    </a:ext>
                  </a:extLst>
                </a:gridCol>
              </a:tblGrid>
              <a:tr h="6291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АТЕ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зарегистрированных в базе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диагностики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 диагностики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участников, преодолевших минимальный порог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преодолевших минимальный порог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69972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Ачхой-Мартановский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925375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Аргун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892914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Веденский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6255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Грозненский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565045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Грозный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319635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Гудермесский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381944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Итум-Калинский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984387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Курчалоевский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733356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Надтеречный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847857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Наурский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45102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Ножай-Юртовский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728408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Серноводский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933945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Урус-Мартановский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7107870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Шаройский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721528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Шатойский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353464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Шелковской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385676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Шалинский МР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899677"/>
                  </a:ext>
                </a:extLst>
              </a:tr>
              <a:tr h="233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Частные школы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300274"/>
                  </a:ext>
                </a:extLst>
              </a:tr>
              <a:tr h="233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ГБОУ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7261003"/>
                  </a:ext>
                </a:extLst>
              </a:tr>
              <a:tr h="233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398" marR="9398" marT="93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Чеченская Республика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81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82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66A6782-DEB3-2A8D-37F3-4D294E1445EE}"/>
              </a:ext>
            </a:extLst>
          </p:cNvPr>
          <p:cNvSpPr/>
          <p:nvPr/>
        </p:nvSpPr>
        <p:spPr>
          <a:xfrm>
            <a:off x="5436066" y="223837"/>
            <a:ext cx="6326697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подготовки по МР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68143E3-EF9E-76C5-4357-4731FF531001}"/>
              </a:ext>
            </a:extLst>
          </p:cNvPr>
          <p:cNvSpPr/>
          <p:nvPr/>
        </p:nvSpPr>
        <p:spPr>
          <a:xfrm>
            <a:off x="357797" y="195261"/>
            <a:ext cx="5006829" cy="914399"/>
          </a:xfrm>
          <a:prstGeom prst="rect">
            <a:avLst/>
          </a:prstGeom>
          <a:solidFill>
            <a:srgbClr val="64A6E2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A4884F-092D-4FCC-1324-CC197BD4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8" name="Объект 3">
            <a:extLst>
              <a:ext uri="{FF2B5EF4-FFF2-40B4-BE49-F238E27FC236}">
                <a16:creationId xmlns:a16="http://schemas.microsoft.com/office/drawing/2014/main" id="{295F6441-D9C0-4227-A89D-6553049C64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664699"/>
              </p:ext>
            </p:extLst>
          </p:nvPr>
        </p:nvGraphicFramePr>
        <p:xfrm>
          <a:off x="429237" y="1319842"/>
          <a:ext cx="11333526" cy="514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8753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F003AC3-D527-F92C-0547-CFD6BA2ECE6C}"/>
              </a:ext>
            </a:extLst>
          </p:cNvPr>
          <p:cNvSpPr/>
          <p:nvPr/>
        </p:nvSpPr>
        <p:spPr>
          <a:xfrm>
            <a:off x="1259546" y="6197715"/>
            <a:ext cx="2335612" cy="399042"/>
          </a:xfrm>
          <a:prstGeom prst="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 0-4     </a:t>
            </a:r>
            <a:r>
              <a:rPr lang="en-US" sz="2800" b="1" dirty="0">
                <a:solidFill>
                  <a:schemeClr val="tx1"/>
                </a:solidFill>
              </a:rPr>
              <a:t>  </a:t>
            </a:r>
            <a:r>
              <a:rPr lang="ru-RU" sz="2800" b="1" dirty="0">
                <a:solidFill>
                  <a:schemeClr val="tx1"/>
                </a:solidFill>
              </a:rPr>
              <a:t>     «</a:t>
            </a: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2" name="Стрелка: вправо с вырезом 11">
            <a:extLst>
              <a:ext uri="{FF2B5EF4-FFF2-40B4-BE49-F238E27FC236}">
                <a16:creationId xmlns:a16="http://schemas.microsoft.com/office/drawing/2014/main" id="{7F092C20-649B-8462-C65A-C8224E5C05F0}"/>
              </a:ext>
            </a:extLst>
          </p:cNvPr>
          <p:cNvSpPr/>
          <p:nvPr/>
        </p:nvSpPr>
        <p:spPr>
          <a:xfrm>
            <a:off x="2249417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868F0DE-7508-1DBD-26D7-50A80B848E14}"/>
              </a:ext>
            </a:extLst>
          </p:cNvPr>
          <p:cNvSpPr/>
          <p:nvPr/>
        </p:nvSpPr>
        <p:spPr>
          <a:xfrm>
            <a:off x="6514514" y="6192833"/>
            <a:ext cx="2335612" cy="403924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11-15 </a:t>
            </a:r>
            <a:r>
              <a:rPr lang="en-US" sz="2800" b="1" dirty="0">
                <a:solidFill>
                  <a:schemeClr val="tx1"/>
                </a:solidFill>
              </a:rPr>
              <a:t>     </a:t>
            </a:r>
            <a:r>
              <a:rPr lang="ru-RU" sz="2800" b="1" dirty="0">
                <a:solidFill>
                  <a:schemeClr val="tx1"/>
                </a:solidFill>
              </a:rPr>
              <a:t>   «4»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323F749-4843-21AB-83F5-47F4E7242BE5}"/>
              </a:ext>
            </a:extLst>
          </p:cNvPr>
          <p:cNvSpPr/>
          <p:nvPr/>
        </p:nvSpPr>
        <p:spPr>
          <a:xfrm>
            <a:off x="3887030" y="6197714"/>
            <a:ext cx="2335612" cy="399043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 5-10          «3»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F77F5A0-271C-03A3-F442-E778779FB15F}"/>
              </a:ext>
            </a:extLst>
          </p:cNvPr>
          <p:cNvSpPr/>
          <p:nvPr/>
        </p:nvSpPr>
        <p:spPr>
          <a:xfrm>
            <a:off x="9141998" y="6192833"/>
            <a:ext cx="2335613" cy="403924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16-19</a:t>
            </a:r>
            <a:r>
              <a:rPr lang="en-US" sz="2800" b="1" dirty="0">
                <a:solidFill>
                  <a:schemeClr val="tx1"/>
                </a:solidFill>
              </a:rPr>
              <a:t>      </a:t>
            </a:r>
            <a:r>
              <a:rPr lang="ru-RU" sz="2800" b="1" dirty="0">
                <a:solidFill>
                  <a:schemeClr val="tx1"/>
                </a:solidFill>
              </a:rPr>
              <a:t>   «5»</a:t>
            </a:r>
          </a:p>
        </p:txBody>
      </p:sp>
      <p:sp>
        <p:nvSpPr>
          <p:cNvPr id="16" name="Стрелка: вправо с вырезом 15">
            <a:extLst>
              <a:ext uri="{FF2B5EF4-FFF2-40B4-BE49-F238E27FC236}">
                <a16:creationId xmlns:a16="http://schemas.microsoft.com/office/drawing/2014/main" id="{0C5FF91E-BA41-B06C-6FA4-31EB3AB8AFC0}"/>
              </a:ext>
            </a:extLst>
          </p:cNvPr>
          <p:cNvSpPr/>
          <p:nvPr/>
        </p:nvSpPr>
        <p:spPr>
          <a:xfrm>
            <a:off x="10309804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с вырезом 16">
            <a:extLst>
              <a:ext uri="{FF2B5EF4-FFF2-40B4-BE49-F238E27FC236}">
                <a16:creationId xmlns:a16="http://schemas.microsoft.com/office/drawing/2014/main" id="{FA60AB4F-48A4-B0E6-6696-7AD43BC4CC7A}"/>
              </a:ext>
            </a:extLst>
          </p:cNvPr>
          <p:cNvSpPr/>
          <p:nvPr/>
        </p:nvSpPr>
        <p:spPr>
          <a:xfrm>
            <a:off x="7682320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с вырезом 17">
            <a:extLst>
              <a:ext uri="{FF2B5EF4-FFF2-40B4-BE49-F238E27FC236}">
                <a16:creationId xmlns:a16="http://schemas.microsoft.com/office/drawing/2014/main" id="{933A5445-EDAF-6254-8F3B-8E2FE155ABB7}"/>
              </a:ext>
            </a:extLst>
          </p:cNvPr>
          <p:cNvSpPr/>
          <p:nvPr/>
        </p:nvSpPr>
        <p:spPr>
          <a:xfrm>
            <a:off x="4920802" y="6334158"/>
            <a:ext cx="355871" cy="165481"/>
          </a:xfrm>
          <a:prstGeom prst="notchedRightArrow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5A1B04D-1383-E85E-99E8-D473C605B818}"/>
              </a:ext>
            </a:extLst>
          </p:cNvPr>
          <p:cNvSpPr/>
          <p:nvPr/>
        </p:nvSpPr>
        <p:spPr>
          <a:xfrm>
            <a:off x="6844936" y="126120"/>
            <a:ext cx="5187673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баллов 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870FF57-EFD8-4BA2-AAD3-21416CE76779}"/>
              </a:ext>
            </a:extLst>
          </p:cNvPr>
          <p:cNvSpPr/>
          <p:nvPr/>
        </p:nvSpPr>
        <p:spPr>
          <a:xfrm>
            <a:off x="159390" y="100504"/>
            <a:ext cx="6554919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graphicFrame>
        <p:nvGraphicFramePr>
          <p:cNvPr id="22" name="Chart 1">
            <a:extLst>
              <a:ext uri="{FF2B5EF4-FFF2-40B4-BE49-F238E27FC236}">
                <a16:creationId xmlns:a16="http://schemas.microsoft.com/office/drawing/2014/main" id="{DCFDCE89-40CF-4177-9365-A52ED15CC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412243"/>
              </p:ext>
            </p:extLst>
          </p:nvPr>
        </p:nvGraphicFramePr>
        <p:xfrm>
          <a:off x="159390" y="1136419"/>
          <a:ext cx="11626993" cy="495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0079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117446" y="100504"/>
            <a:ext cx="6622988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96743" y="234538"/>
            <a:ext cx="5334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Выполняемость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35099" y="6379343"/>
            <a:ext cx="2743200" cy="365125"/>
          </a:xfrm>
        </p:spPr>
        <p:txBody>
          <a:bodyPr/>
          <a:lstStyle/>
          <a:p>
            <a:fld id="{B4A74736-1BE4-4CAB-BF8E-671EAF31A7E6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6" name="Chart 3">
            <a:extLst>
              <a:ext uri="{FF2B5EF4-FFF2-40B4-BE49-F238E27FC236}">
                <a16:creationId xmlns:a16="http://schemas.microsoft.com/office/drawing/2014/main" id="{00000000-0008-0000-0300-0000EB7449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327333"/>
              </p:ext>
            </p:extLst>
          </p:nvPr>
        </p:nvGraphicFramePr>
        <p:xfrm>
          <a:off x="117446" y="1248229"/>
          <a:ext cx="11813802" cy="4513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DBE3B66-F082-47BB-BA2C-0D6850C6F098}"/>
              </a:ext>
            </a:extLst>
          </p:cNvPr>
          <p:cNvSpPr/>
          <p:nvPr/>
        </p:nvSpPr>
        <p:spPr>
          <a:xfrm>
            <a:off x="580571" y="5876018"/>
            <a:ext cx="3512458" cy="365125"/>
          </a:xfrm>
          <a:prstGeom prst="roundRect">
            <a:avLst/>
          </a:prstGeom>
          <a:solidFill>
            <a:srgbClr val="4C7BD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4671059-5B72-4F62-B8AF-E0933BD53E0D}"/>
              </a:ext>
            </a:extLst>
          </p:cNvPr>
          <p:cNvSpPr/>
          <p:nvPr/>
        </p:nvSpPr>
        <p:spPr>
          <a:xfrm>
            <a:off x="4499680" y="5876017"/>
            <a:ext cx="3512458" cy="365125"/>
          </a:xfrm>
          <a:prstGeom prst="roundRect">
            <a:avLst/>
          </a:prstGeom>
          <a:solidFill>
            <a:srgbClr val="D2621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уровень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BC51639-5708-42E9-AD73-208729367859}"/>
              </a:ext>
            </a:extLst>
          </p:cNvPr>
          <p:cNvSpPr/>
          <p:nvPr/>
        </p:nvSpPr>
        <p:spPr>
          <a:xfrm>
            <a:off x="8418790" y="5876017"/>
            <a:ext cx="3512458" cy="3651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599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167778" y="100504"/>
            <a:ext cx="6624907" cy="914400"/>
          </a:xfrm>
          <a:prstGeom prst="rect">
            <a:avLst/>
          </a:prstGeom>
          <a:solidFill>
            <a:srgbClr val="64A6E2"/>
          </a:solidFill>
          <a:ln w="2857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92685" y="234538"/>
            <a:ext cx="523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Выполняемость заданий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F4E3614-8CE4-4D42-AF12-010CA7398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159858"/>
              </p:ext>
            </p:extLst>
          </p:nvPr>
        </p:nvGraphicFramePr>
        <p:xfrm>
          <a:off x="167780" y="1082181"/>
          <a:ext cx="11186020" cy="51673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2449">
                  <a:extLst>
                    <a:ext uri="{9D8B030D-6E8A-4147-A177-3AD203B41FA5}">
                      <a16:colId xmlns:a16="http://schemas.microsoft.com/office/drawing/2014/main" val="2525902073"/>
                    </a:ext>
                  </a:extLst>
                </a:gridCol>
                <a:gridCol w="9183947">
                  <a:extLst>
                    <a:ext uri="{9D8B030D-6E8A-4147-A177-3AD203B41FA5}">
                      <a16:colId xmlns:a16="http://schemas.microsoft.com/office/drawing/2014/main" val="2738663387"/>
                    </a:ext>
                  </a:extLst>
                </a:gridCol>
                <a:gridCol w="1429624">
                  <a:extLst>
                    <a:ext uri="{9D8B030D-6E8A-4147-A177-3AD203B41FA5}">
                      <a16:colId xmlns:a16="http://schemas.microsoft.com/office/drawing/2014/main" val="1224953655"/>
                    </a:ext>
                  </a:extLst>
                </a:gridCol>
              </a:tblGrid>
              <a:tr h="592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05439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lvl="0" indent="25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Оценивать объём памяти, необходимый для хранения текстовых данных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2664566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декодировать кодовую последовательность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0098951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Определять истинность со­ставного высказывания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1183868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простейшие модели объектов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7010525"/>
                  </a:ext>
                </a:extLst>
              </a:tr>
              <a:tr h="298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простые алго­ритмы для конкретного ис­полнителя с фиксированным набором команд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3638749"/>
                  </a:ext>
                </a:extLst>
              </a:tr>
              <a:tr h="2759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Формально исполнять алго­ритмы, записанные на языке программирования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5411459"/>
                  </a:ext>
                </a:extLst>
              </a:tr>
              <a:tr h="257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Знать принципы адресации в сети Интернет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4321903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Понимать принципы поиска информации в Интернете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2676222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анализировать ин­формацию, представленную в виде схем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3143472"/>
                  </a:ext>
                </a:extLst>
              </a:tr>
              <a:tr h="3227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Записывать числа в различ­ных системах счисления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242227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информации в файлах и каталогах компьютера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7362361"/>
                  </a:ext>
                </a:extLst>
              </a:tr>
              <a:tr h="276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количества и информационного объёма файлов, отобранных по неко­торому условию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6028699"/>
                  </a:ext>
                </a:extLst>
              </a:tr>
              <a:tr h="26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Создавать презентации или со­здавать текстовый документ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0579195"/>
                  </a:ext>
                </a:extLst>
              </a:tr>
              <a:tr h="5029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проводить обработку большого массива данных с использованием средств электронной таблицы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7871311"/>
                  </a:ext>
                </a:extLst>
              </a:tr>
              <a:tr h="5015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Создавать и выполнять про­граммы для заданного ис­полнителя или на универсальном языке программирования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9999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9997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4256</TotalTime>
  <Words>1450</Words>
  <Application>Microsoft Office PowerPoint</Application>
  <PresentationFormat>Широкоэкранный</PresentationFormat>
  <Paragraphs>554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Статистика по 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Статистика по ОО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Пользователь</cp:lastModifiedBy>
  <cp:revision>248</cp:revision>
  <dcterms:created xsi:type="dcterms:W3CDTF">2020-09-29T08:42:52Z</dcterms:created>
  <dcterms:modified xsi:type="dcterms:W3CDTF">2024-05-15T08:03:22Z</dcterms:modified>
</cp:coreProperties>
</file>