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9"/>
  </p:notesMasterIdLst>
  <p:sldIdLst>
    <p:sldId id="256" r:id="rId2"/>
    <p:sldId id="555" r:id="rId3"/>
    <p:sldId id="556" r:id="rId4"/>
    <p:sldId id="600" r:id="rId5"/>
    <p:sldId id="601" r:id="rId6"/>
    <p:sldId id="560" r:id="rId7"/>
    <p:sldId id="569" r:id="rId8"/>
    <p:sldId id="587" r:id="rId9"/>
    <p:sldId id="563" r:id="rId10"/>
    <p:sldId id="562" r:id="rId11"/>
    <p:sldId id="585" r:id="rId12"/>
    <p:sldId id="582" r:id="rId13"/>
    <p:sldId id="557" r:id="rId14"/>
    <p:sldId id="603" r:id="rId15"/>
    <p:sldId id="604" r:id="rId16"/>
    <p:sldId id="605" r:id="rId17"/>
    <p:sldId id="561" r:id="rId18"/>
    <p:sldId id="584" r:id="rId19"/>
    <p:sldId id="583" r:id="rId20"/>
    <p:sldId id="564" r:id="rId21"/>
    <p:sldId id="586" r:id="rId22"/>
    <p:sldId id="565" r:id="rId23"/>
    <p:sldId id="566" r:id="rId24"/>
    <p:sldId id="567" r:id="rId25"/>
    <p:sldId id="568" r:id="rId26"/>
    <p:sldId id="559" r:id="rId27"/>
    <p:sldId id="576" r:id="rId28"/>
    <p:sldId id="578" r:id="rId29"/>
    <p:sldId id="579" r:id="rId30"/>
    <p:sldId id="580" r:id="rId31"/>
    <p:sldId id="581" r:id="rId32"/>
    <p:sldId id="570" r:id="rId33"/>
    <p:sldId id="572" r:id="rId34"/>
    <p:sldId id="573" r:id="rId35"/>
    <p:sldId id="606" r:id="rId36"/>
    <p:sldId id="599" r:id="rId37"/>
    <p:sldId id="28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873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1CD20-D8E2-4415-BBB3-5BA8D92D9AB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5991F-C324-4964-B452-3443EB5AC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26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991F-C324-4964-B452-3443EB5ACD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06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991F-C324-4964-B452-3443EB5ACD8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13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991F-C324-4964-B452-3443EB5ACD8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51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991F-C324-4964-B452-3443EB5ACD8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420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991F-C324-4964-B452-3443EB5ACD8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84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991F-C324-4964-B452-3443EB5ACD8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61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5991F-C324-4964-B452-3443EB5ACD8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33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991F-C324-4964-B452-3443EB5ACD8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6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991F-C324-4964-B452-3443EB5ACD8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05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991F-C324-4964-B452-3443EB5ACD8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1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991F-C324-4964-B452-3443EB5ACD8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35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991F-C324-4964-B452-3443EB5ACD8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270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5991F-C324-4964-B452-3443EB5ACD8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9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EE39-796F-469D-8556-C43850088CC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E9AC-CD24-4D56-8436-66F060AB19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394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9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012" y="2036610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36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EE39-796F-469D-8556-C43850088CC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E9AC-CD24-4D56-8436-66F060AB19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6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EE39-796F-469D-8556-C43850088CC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E9AC-CD24-4D56-8436-66F060AB19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8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EE39-796F-469D-8556-C43850088CC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E9AC-CD24-4D56-8436-66F060AB19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EE39-796F-469D-8556-C43850088CC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E9AC-CD24-4D56-8436-66F060AB1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92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4011" y="202305"/>
            <a:ext cx="600194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8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353" y="137784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8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0843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214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6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000"/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GlowEdges trans="10000" smoothness="1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0" y="493379"/>
            <a:ext cx="5232401" cy="972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2302285"/>
            <a:ext cx="7886700" cy="3936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AEE39-796F-469D-8556-C43850088CC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3E9AC-CD24-4D56-8436-66F060AB19F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6"/>
          <a:srcRect l="934" t="634" r="8209" b="50531"/>
          <a:stretch/>
        </p:blipFill>
        <p:spPr>
          <a:xfrm>
            <a:off x="78046" y="102627"/>
            <a:ext cx="1852355" cy="6509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32175" y="72494"/>
            <a:ext cx="2211825" cy="51170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007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84784"/>
            <a:ext cx="7128792" cy="273630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Новые подходы к осуществлению государственного 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контроля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(надзора) в  сфере образования в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2022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году</a:t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3371" y="4653136"/>
            <a:ext cx="6400800" cy="1512168"/>
          </a:xfrm>
        </p:spPr>
        <p:txBody>
          <a:bodyPr>
            <a:normAutofit/>
          </a:bodyPr>
          <a:lstStyle/>
          <a:p>
            <a:pPr marR="0" algn="r">
              <a:lnSpc>
                <a:spcPct val="70000"/>
              </a:lnSpc>
            </a:pPr>
            <a:endParaRPr lang="ru-RU" sz="1800" dirty="0">
              <a:solidFill>
                <a:schemeClr val="tx1"/>
              </a:solidFill>
            </a:endParaRPr>
          </a:p>
          <a:p>
            <a:pPr marR="0" algn="r">
              <a:lnSpc>
                <a:spcPct val="70000"/>
              </a:lnSpc>
            </a:pPr>
            <a:endParaRPr lang="ru-RU" sz="1800" dirty="0">
              <a:solidFill>
                <a:schemeClr val="tx1"/>
              </a:solidFill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Багашев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государственного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(надзора) в сфере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7CD042-280A-4643-A270-51AA639E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03" y="692696"/>
            <a:ext cx="8229600" cy="1301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мероприятий: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6D40CB-3C59-4E2C-B6E4-8C477A30B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Документарная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проверка проводится по месту нахождения контрольного (надзорного) органа в сфере образования.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 документарной проверки составляет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рабочих дней.</a:t>
            </a:r>
          </a:p>
          <a:p>
            <a:pPr marL="109728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допустимых контрольных (надзорных) действий в ходе документарной проверки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истребование документов;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получение письменных объяснений;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экспертиза.</a:t>
            </a:r>
          </a:p>
        </p:txBody>
      </p:sp>
    </p:spTree>
    <p:extLst>
      <p:ext uri="{BB962C8B-B14F-4D97-AF65-F5344CB8AC3E}">
        <p14:creationId xmlns:p14="http://schemas.microsoft.com/office/powerpoint/2010/main" val="23547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7CD042-280A-4643-A270-51AA639E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0175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мероприятий: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6D40CB-3C59-4E2C-B6E4-8C477A30B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dirty="0"/>
              <a:t>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выездной проверки в рамках контрольных (надзорных) действий (опрос, осмотр) в случае выявления нарушений обязательных требований должностное лицо, уполномоченное на проведение проверки, для фиксации доказательств нарушений обязательных требований </a:t>
            </a:r>
            <a:r>
              <a:rPr lang="ru-RU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использовать фотосъемку, аудио- и видеозапись.</a:t>
            </a:r>
          </a:p>
          <a:p>
            <a:pPr algn="just"/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доказательств нарушений обязательных требований при помощи фотосъемки проводится не менее ч</a:t>
            </a:r>
            <a:r>
              <a:rPr lang="ru-RU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 2 снимками каждого из выявленных нарушений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обязательных требований.</a:t>
            </a:r>
          </a:p>
          <a:p>
            <a:pPr algn="just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Аудио- и видеозапись для фиксации нарушений обязательных требований осуществляется в ходе проведения выездной проверки </a:t>
            </a:r>
            <a:r>
              <a:rPr lang="ru-RU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фотосъемки, аудио- и видеозаписи для фиксации доказательств нарушений обязательных требований осуществляется с учетом требований законодательства Российской Федерации о защите государственной, коммерческой, служебной или иной охраняемой законом тайны.</a:t>
            </a:r>
          </a:p>
          <a:p>
            <a:pPr algn="just"/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проведении фотосъемки, аудио- и видеозаписи отражается </a:t>
            </a:r>
            <a:r>
              <a:rPr lang="ru-RU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акте проверки.</a:t>
            </a:r>
          </a:p>
        </p:txBody>
      </p:sp>
    </p:spTree>
    <p:extLst>
      <p:ext uri="{BB962C8B-B14F-4D97-AF65-F5344CB8AC3E}">
        <p14:creationId xmlns:p14="http://schemas.microsoft.com/office/powerpoint/2010/main" val="32230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7CD042-280A-4643-A270-51AA639E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03" y="692696"/>
            <a:ext cx="8229600" cy="1301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6D40CB-3C59-4E2C-B6E4-8C477A30B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25" y="1343236"/>
            <a:ext cx="8229600" cy="47525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(надзорный) орган в сфере образования уведомляет контролируемое лицо о проведении выездной проверки не позднее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за 24 часа до ее начала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направления контролируемому лицу копии решения о проведении выездной проверки посредством почтовой связи и (или) по электронной почте (при наличии).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допустимых контрольных (надзорных) действий в ходе выездной проверки: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осмотр;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опрос;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истребование документов;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получение письменных объяснений;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экспертиза.</a:t>
            </a:r>
          </a:p>
        </p:txBody>
      </p:sp>
    </p:spTree>
    <p:extLst>
      <p:ext uri="{BB962C8B-B14F-4D97-AF65-F5344CB8AC3E}">
        <p14:creationId xmlns:p14="http://schemas.microsoft.com/office/powerpoint/2010/main" val="42740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6A71F1-52BD-40F2-A718-5BDB63F4B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05" y="836712"/>
            <a:ext cx="8229600" cy="12290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25 июня 2021 г.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997 «Об утверждении Положения о федеральном государственном контроле (надзоре) в сфере образования»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4803B1-5C47-4D93-AE75-6C60E5688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24"/>
            <a:ext cx="3826768" cy="384387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государственного контроля (надзора) подлежат отнесению к категориям высокого, среднего и низкого риска причинения вреда (ущерба) охраняемым законом ценностям (далее - категории риска).</a:t>
            </a:r>
          </a:p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2249424"/>
            <a:ext cx="2566329" cy="57112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Всего объектов контроля - 1309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6176" y="2924944"/>
            <a:ext cx="2566329" cy="571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Высокого риска - 0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56176" y="3600464"/>
            <a:ext cx="2566329" cy="571128"/>
          </a:xfrm>
          <a:prstGeom prst="roundRect">
            <a:avLst/>
          </a:prstGeom>
          <a:gradFill>
            <a:gsLst>
              <a:gs pos="100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Среднего риска - 145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6" y="4275984"/>
            <a:ext cx="2594110" cy="5711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Низкого риска - 1164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1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отнесения объектов федерального государственного контроля (надзора) в сфере образования к категориям риска причинения вреда (ущерба) охраняемым законом ценностям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676723"/>
              </p:ext>
            </p:extLst>
          </p:nvPr>
        </p:nvGraphicFramePr>
        <p:xfrm>
          <a:off x="251520" y="2348880"/>
          <a:ext cx="8712968" cy="4362068"/>
        </p:xfrm>
        <a:graphic>
          <a:graphicData uri="http://schemas.openxmlformats.org/drawingml/2006/table">
            <a:tbl>
              <a:tblPr/>
              <a:tblGrid>
                <a:gridCol w="8712968"/>
              </a:tblGrid>
              <a:tr h="628766">
                <a:tc>
                  <a:txBody>
                    <a:bodyPr/>
                    <a:lstStyle/>
                    <a:p>
                      <a:pPr marL="400050" indent="-400050" algn="ctr">
                        <a:buAutoNum type="romanUcPeriod"/>
                      </a:pPr>
                      <a:r>
                        <a:rPr lang="ru-RU" sz="1600" b="1" dirty="0" smtClean="0">
                          <a:effectLst/>
                        </a:rPr>
                        <a:t>Критерий </a:t>
                      </a:r>
                      <a:r>
                        <a:rPr lang="ru-RU" sz="1600" b="1" dirty="0">
                          <a:effectLst/>
                        </a:rPr>
                        <a:t>тяжести потенциальных негативных последствий возможного несоблюдения обязательных </a:t>
                      </a:r>
                      <a:r>
                        <a:rPr lang="ru-RU" sz="1600" b="1" dirty="0" smtClean="0">
                          <a:effectLst/>
                        </a:rPr>
                        <a:t>требований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kumimoji="0" lang="ru-RU" sz="2800" b="1" i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низкий </a:t>
                      </a:r>
                      <a:r>
                        <a:rPr kumimoji="0" lang="ru-RU" sz="2800" b="1" i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риск</a:t>
                      </a:r>
                      <a:endParaRPr lang="ru-RU" sz="2800" b="1" dirty="0">
                        <a:effectLst/>
                      </a:endParaRPr>
                    </a:p>
                  </a:txBody>
                  <a:tcPr marL="77913" marR="77913" marT="38957" marB="3895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3951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Деятельность организаций, осуществляющих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образовательную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 индивидуальных предпринимателей, осуществляющих образовательную деятельность, за исключением индивидуальных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предпринимателей, осуществляющих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образовательную деятельность непосредственно (далее - контролируемые лица), по реализации одной или нескольких основных образовательных программ, имеющих государственную аккредитацию образовательной деятельности (за исключением образовательных программ дошкольного образования, основных программ профессионального обучения), и (или) дополнительных образовательных программ, а также образовательных программ, направленных на подготовку служителей и религиозного персонала религиозных организаций (далее - образовательная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контролируемых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                    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3" marR="77913" marT="38957" marB="3895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5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08912" cy="64807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II. Критерии вероятности несоблюдения обязательных требований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68248"/>
            <a:ext cx="8640960" cy="5089752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rgbClr val="C00000"/>
                </a:solidFill>
              </a:rPr>
              <a:t>средний </a:t>
            </a:r>
            <a:r>
              <a:rPr lang="ru-RU" sz="2400" dirty="0" smtClean="0">
                <a:solidFill>
                  <a:srgbClr val="C00000"/>
                </a:solidFill>
              </a:rPr>
              <a:t>риск</a:t>
            </a:r>
          </a:p>
          <a:p>
            <a:pPr algn="just"/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контролируемых лиц при наличии обращения (жалобы, заявления), признанного обоснованным по результатам рассмотрения в Федеральной службе по надзору в сфере образования и науки или органах исполнительной власти субъектов Российской Федерации, осуществляющих переданные Российской Федерацией полномочия по государственному контролю (надзору),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физических и юридических лиц, в том числе индивидуальных предпринимателей, государственных и муниципальных органов и их должностных лиц, средств массовой информации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 фактах нарушения контролируемым лицом обязательных требований и (или) исполнения решений, принимаемых по результатам контрольных (надзорных) мероприятий, в течение календарного года, предшествующего дате принятия решения об отнесении объекта федерального государственного контроля (надзора) в сфере образования к определенной категории риска</a:t>
            </a:r>
          </a:p>
        </p:txBody>
      </p:sp>
    </p:spTree>
    <p:extLst>
      <p:ext uri="{BB962C8B-B14F-4D97-AF65-F5344CB8AC3E}">
        <p14:creationId xmlns:p14="http://schemas.microsoft.com/office/powerpoint/2010/main" val="41640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83264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средний риск 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Образовательная деятельность контролируемых лиц при наличии вступившего в законную силу постановления о назначении административного наказания контролируемому лицу за совершение административного правонарушения в сфере образования, предусмотренного одной или несколькими статьями Кодекса Российской Федерации об административных правонарушениях: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статьей 5.57, статьей 9.13, частью 1 статьи 19.4, статьей 19.4 1, частью 1 статьи 19.5, статьями 19.6, 19.7, 19.20 и 19.30, 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статьей 19.30 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части сведений о выданных документах об образовании и (или) о квалификации, документах об обучении) в период 3 лет, предшествующих дате принятия решения об отнесении объекта федерального государственного контроля (надзора) в сфере образования к определенной категории риска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высокий риск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контролируемых лиц при одновременном наличии критериев вероятности несоблюдения обязательных требований, указанных в пунктах 2 и 3 настоящего документа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7CD042-280A-4643-A270-51AA639E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03" y="980728"/>
            <a:ext cx="8229600" cy="1013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25 июня 2021 г.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997 «Об утверждении Положения о федеральном государственном контроле (надзоре) в сфере образования»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6D40CB-3C59-4E2C-B6E4-8C477A30B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контрольные (надзорные) мероприятия в виде выездных и документарных проверок в отношении объектов государственного контроля (надзора), отнесенных к определенным категориям риска,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со следующей периодичностью: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категории высокого риска -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в 3 года;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категории среднего риска -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в 4 года;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объектов контроля, отнесенных к категории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низкого риска, плановые контрольные (надзорные) мероприятия не проводятся.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Внеплановые контрольные (надзорные) мероприятия проводятся в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 документарных и выездных проверок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5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7CD042-280A-4643-A270-51AA639E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03" y="692696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25 июня 2021 г.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997 «Об утверждении Положения о федеральном государственном контроле (надзоре) в сфере образования»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6D40CB-3C59-4E2C-B6E4-8C477A30B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03" y="2204864"/>
            <a:ext cx="8229599" cy="4369672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лицо, уполномоченное на проведение выездной проверки, проводит осмотр в присутствии контролируемого лица или его представителя и (или) с применением видеозаписи.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должностным лицом, уполномоченным на проведение выездной проверки, составляется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осмотра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который вносится перечень осмотренных территорий и помещений, а также вид, количество и иные идентификационные признаки обследуемых объектов, имеющие значение для контрольного (надзорного) мероприятия.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6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7CD042-280A-4643-A270-51AA639E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4" y="98072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25 июня 2021 г.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997 «Об утверждении Положения о федеральном государственном контроле (надзоре) в сфере образования»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6D40CB-3C59-4E2C-B6E4-8C477A30B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801720"/>
          </a:xfrm>
        </p:spPr>
        <p:txBody>
          <a:bodyPr>
            <a:no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лицо, уполномоченное на проведение выездной проверки, вправе проводить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контролируемого лица или его представителя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иных лиц, располагающих информацией, в том числе обучающихся, по вопросам, имеющим значение для проведения оценки соблюдения контролируемым лицом обязательных требований.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 фиксируются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протоколе опроса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подписывается опрашиваемым лицом, подтверждающим достоверность изложенных им сведений, а также в акте контрольного (надзорного) мероприятия в случае, если полученные сведения имеют значение для контрольного (надзорного) мероприятия.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опроса приобщается к акту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контрольного (надзорного) 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208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9CFCBF-2D33-42D2-BCF9-F388BD56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53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контроль (надзор) в сфере образования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44D87F-6193-423F-8DE0-5B2DA46A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8" y="1916832"/>
            <a:ext cx="5188030" cy="453650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федерального государственного контроля (надзора) в сфере образования являются:</a:t>
            </a:r>
          </a:p>
          <a:p>
            <a:pPr algn="just"/>
            <a:endParaRPr lang="ru-RU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обязательных требований, установленных законодательством об образовании, в том числе лицензионных требований к образовательной деятельности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требований, установленных федеральными государственными образовательными стандартами, и требований к выполнению аккредитационных показателей;</a:t>
            </a:r>
          </a:p>
          <a:p>
            <a:pPr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обеспечению доступности для инвалидов объектов социальной, инженерной и транспортной инфраструктур и предоставляемых услуг;</a:t>
            </a:r>
          </a:p>
          <a:p>
            <a:pPr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решений, принимаемых по результатам контрольных (надзорных) мероприятий.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8DFD63C-25F6-4BB9-B64C-17B286B86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718" y="3933056"/>
            <a:ext cx="3459838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9DF1E9-1EAB-467D-BB77-51DE728D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выявления нарушений обязательных требований, установленных при государственном контроле (надзоре) в сфере образования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A0DEE9-25F0-4461-8F05-8B6C50F2C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выявления нарушения требований законодательства об образовании, в том числе в случае нарушения лицензионных требований к образовательной деятельности и (или) требований, установленных федеральными государственными образовательными стандартами, требований к выполнению аккредитационных показателей, орган по контролю (надзору) в сфере образования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выдает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организации, осуществляющей образовательную деятельность, допустившей такое нарушение,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 устранении выявленного нарушения. Указанный в предписании срок его исполнения не может превышать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7CD042-280A-4643-A270-51AA639E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7" y="692696"/>
            <a:ext cx="7285755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6D40CB-3C59-4E2C-B6E4-8C477A30B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32202" cy="547260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Контролируемое лицо до истечения срока исполнения предписания вправе уведомить контрольный (надзорный) орган в сфере образования об исполнении предписания с приложением документов и сведений, подтверждающих устранение выявленных нарушений обязательных требований, по почте и (или) электронной почте.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30 рабочих дней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поступления уведомления, представленного в соответствии с пунктом 51 настоящего Положения, рассматривает указанное уведомление в целях оценки исполнения выданного предписания и информирует руководителя (заместителя руководителя) контрольного (надзорного) органа в сфере образования о результатах рассмотрения документов и сведений, представленных контролируемым лицом.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исполнения контролируемым лицом предписания контрольный (надзорный) орган в сфере образования в течение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рабочих дней со дня рассмотрения уведомления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представленного в соответствии с пунктом 51 настоящего Положения, направляет контролируемому лицу уведомление об исполнении предписания по почте и (или) электронной почте (при наличии).</a:t>
            </a:r>
          </a:p>
        </p:txBody>
      </p:sp>
    </p:spTree>
    <p:extLst>
      <p:ext uri="{BB962C8B-B14F-4D97-AF65-F5344CB8AC3E}">
        <p14:creationId xmlns:p14="http://schemas.microsoft.com/office/powerpoint/2010/main" val="3908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5EBC14D-EC94-43C4-8985-0FDDC5426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0" y="1052736"/>
            <a:ext cx="5410944" cy="53057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неисполнения предписания орган по контролю (надзору) в сфере образования возбуждает дело об административном правонарушении в порядке, установленном Кодексом Российской Федерации об административных правонарушениях, и запрещает прием в организацию, осуществляющую образовательную деятельность,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или частично сроком на один год.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Прием в организацию, осуществляющую образовательную деятельность, может быть возобновлен до истечения указанного срока по решению органа по контролю (надзору) в сфере образования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установлением факта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предписания, вновь выданного в соответствии с частью 3 настоящей статьи,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в связи со вступлением в законную силу судебного акта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прекращении производства по делу об административном правонарушении в связи с отсутствием события или состава административного правонарушения.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C425B1E-8832-437E-8D49-FDCCE6B45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64" y="2204864"/>
            <a:ext cx="32438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EB5AB83-6E84-4C85-BDFB-C0970734C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2204864"/>
            <a:ext cx="8291264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>
                <a:latin typeface="+mj-lt"/>
              </a:rPr>
              <a:t>В случае </a:t>
            </a:r>
            <a:r>
              <a:rPr lang="ru-RU" sz="2000" dirty="0">
                <a:solidFill>
                  <a:srgbClr val="FF0000"/>
                </a:solidFill>
                <a:latin typeface="+mj-lt"/>
              </a:rPr>
              <a:t>вступления в законную силу</a:t>
            </a:r>
            <a:r>
              <a:rPr lang="ru-RU" sz="2000" dirty="0">
                <a:latin typeface="+mj-lt"/>
              </a:rPr>
              <a:t> постановления о назначении административного наказания организации, осуществляющей образовательную деятельность, и (или) должностному лицу организации, осуществляющей образовательную деятельность, за неисполнение предписания, орган по контролю (надзору) в сфере образования </a:t>
            </a:r>
            <a:r>
              <a:rPr lang="ru-RU" sz="2000" dirty="0">
                <a:solidFill>
                  <a:srgbClr val="FF0000"/>
                </a:solidFill>
                <a:latin typeface="+mj-lt"/>
              </a:rPr>
              <a:t>вновь выдает предписание</a:t>
            </a:r>
            <a:r>
              <a:rPr lang="ru-RU" sz="2000" dirty="0">
                <a:latin typeface="+mj-lt"/>
              </a:rPr>
              <a:t> об устранении ранее не устраненного нарушения. Срок исполнения вновь выданного предписания не может превышать </a:t>
            </a:r>
            <a:r>
              <a:rPr lang="ru-RU" sz="2000" dirty="0">
                <a:solidFill>
                  <a:srgbClr val="FF0000"/>
                </a:solidFill>
                <a:latin typeface="+mj-lt"/>
              </a:rPr>
              <a:t>три месяца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4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EB5AB83-6E84-4C85-BDFB-C0970734C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23376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дополнение к выданному предписанию орган по контролю (надзору) в сфере образования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лишает организацию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осуществляющую образовательную деятельность,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аккредитации в отношении соответствующих уровней образования, направлений подготовки, специальностей, профессий, укрупненных групп профессий, специальностей и направлений подготовки, областей образования, видов профессиональной деятельности (при наличии у организации, осуществляющей образовательную деятельность, государственной аккредитации образовательной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деятельности) в случае вступления в законную силу постановления о назначении административного наказания организации, осуществляющей образовательную деятельность (должностному лицу организации, осуществляющей образовательную деятельность), за неисполнение предписания, в части нарушения требований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728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аккредитационных показателей.</a:t>
            </a:r>
          </a:p>
        </p:txBody>
      </p:sp>
    </p:spTree>
    <p:extLst>
      <p:ext uri="{BB962C8B-B14F-4D97-AF65-F5344CB8AC3E}">
        <p14:creationId xmlns:p14="http://schemas.microsoft.com/office/powerpoint/2010/main" val="29200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EB5AB83-6E84-4C85-BDFB-C0970734C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неисполнения организацией, осуществляющей образовательную деятельность,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вновь выданного предписания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 по контролю (надзору) в сфере образования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приостанавливает действие лицензии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осуществление образовательной деятельности этой организации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или частично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обращается в суд с заявлением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аннулировании такой лицензии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обращения органа по контролю (надзору) в сфере образования в суд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заявлением об аннулировании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 на осуществление образовательной деятельности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приостановка действия лицензии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осуществление образовательной деятельности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до дня вступления в законную силу решения суда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84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7CD042-280A-4643-A270-51AA639E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03" y="980728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25 июня 2021 </a:t>
            </a:r>
            <a:r>
              <a:rPr lang="ru-RU" sz="2400" b="1" dirty="0" smtClean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4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997 «Об утверждении Положения о федеральном государственном контроле (надзоре) в сфере образования»</a:t>
            </a:r>
            <a:br>
              <a:rPr lang="ru-RU" sz="24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6D40CB-3C59-4E2C-B6E4-8C477A30B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государственного контроля (надзора) контрольный (надзорный) орган в сфере образования проводит следующие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профилактических мероприятий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728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информирование;</a:t>
            </a:r>
          </a:p>
          <a:p>
            <a:pPr marL="109728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правоприменительной практики;</a:t>
            </a:r>
          </a:p>
          <a:p>
            <a:pPr marL="109728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предостережения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консультирование;</a:t>
            </a:r>
          </a:p>
          <a:p>
            <a:pPr marL="109728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1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2E74A0-3CE8-4C1A-B702-53903828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5780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Информирование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A91213-A317-4570-9035-554BE660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0256"/>
            <a:ext cx="8229600" cy="5017744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(надзорный) орган в сфере образования осуществляет информирование контролируемых и иных заинтересованных лиц по вопросам соблюдения обязательных требований, установленных законодательством Российской Федерации об образовании, в том числе лицензионных требований при осуществлении образовательной деятельности и требований, установленных федеральными государственными образовательными стандартами,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размещения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соответствующих сведений на своем официальном сайте в информационно-телекоммуникационной сети "Интернет" (далее соответственно официальный сайт, сеть "Интернет"), через личные кабинеты контролируемых лиц в государственных информационных системах.</a:t>
            </a:r>
          </a:p>
        </p:txBody>
      </p:sp>
    </p:spTree>
    <p:extLst>
      <p:ext uri="{BB962C8B-B14F-4D97-AF65-F5344CB8AC3E}">
        <p14:creationId xmlns:p14="http://schemas.microsoft.com/office/powerpoint/2010/main" val="11918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0DA19C-4750-491F-B24E-85D3028AC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93" y="90872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Обобщение правоприменительной практики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491DF5D-A4EA-480D-96BD-8F59DCF6E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Контрольный (надзорный) орган в сфере образования ежегодно осуществляет обобщение правоприменительной практики и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30 апреля каждого года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подготовку проекта доклада, содержащего результаты обобщения правоприменительной практики контрольного (надзорного) органа в сфере образования за предшествующий календарный год, и его размещение на официальном сайте для публичного обсуждения. Срок проведения публичного обсуждения составляет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рабочих дней.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 правоприменительной практике утверждается приказом руководителя контрольного (надзорного) органа в сфере образования и размещается на официальном сайте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 июня каждого года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223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76F7A5-E352-412E-8BB4-5674136A3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600" dirty="0"/>
              <a:t>Объявление предостережения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814BB0-D406-4A61-8A9F-10D2D9989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Предостережение о недопустимости нарушения обязательных требований объявляется и направляется контролируемому лицу в порядке, предусмотренном настоящим Федеральным законом, и должно содержать указание на соответствующие обязательные требования, предусматривающий их нормативный правовой акт, информацию о том, какие конкретно действия (бездействие) контролируемого лица могут привести или приводят к нарушению обязательных требований, а также предложение о принятии мер по обеспечению соблюдения данных требований и не может содержать требование представления контролируемым лицом сведений и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5277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4F7CD7-53DA-4D07-A8DE-C4633CE6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контроль (надзор) в сфере образования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8762E29-5503-427D-8D9A-EF9B76D75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496"/>
            <a:ext cx="8229600" cy="472971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контроль (надзор) в сфере образования в целях снижения риска причинения вреда (ущерба) установленным законом ценностям реализуется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риск-ориентированного подхода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отношениям, связанным с осуществлением федерального государственного контроля (надзора) в сфере образования, применяются положения Федерального закона от 31 июля 2020 года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248-ФЗ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 контроле (надзоре) и муниципальном контроле в Российской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(вступил в силу с 1 июля 2021 года).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контроль (надзор) в сфере образования осуществляется в соответствии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25 июня 2021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997 «Об утверждении Положения о федеральном государственном контроле (надзоре) в сфере образования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5DF9CB-E435-46E5-92F8-EE3CB65F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92316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Консультирование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7E4AC7-B2D5-4150-89D7-993DC9A8C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лица контрольного (надзорного) органа в сфере образования осуществляют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контролируемых лиц и их представителей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 виде устных разъяснений на личном приеме;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 виде устных разъяснений в ходе проведения профилактического визита;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посредством размещения на официальном сайте письменного разъяснения по однотипным обращениям контролируемых лиц и их представителей, подписанного уполномоченным должностным лицом, в случае поступления 10 и более однотипных обращений контролируемых лиц и их представителей.</a:t>
            </a:r>
          </a:p>
          <a:p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контролируемых лиц и их представителей осуществляется по вопросам, связанным с организацией и осуществлением государственного контроля (надзора), в том числе с:</a:t>
            </a:r>
          </a:p>
          <a:p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порядком проведения контрольных (надзорных) мероприятий;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периодичностью проведения контрольных (надзорных) мероприятий;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порядком принятия решений по итогам контрольных (надзорных) мероприятий;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порядком обжалования решений контрольного (надзорного) органа в сфере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041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AD399-AE1C-4E9F-BAA1-80E4B0F3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927" y="548680"/>
            <a:ext cx="4216073" cy="98985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F2635A-0DCD-4AA3-9B52-48419C329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24" y="1538536"/>
            <a:ext cx="4042792" cy="5202832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(надзорный) орган в сфере образования предусматривает проведение обязательных профилактических визитов в отношении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контролируемых лиц, получивших лицензию на осуществление образовательной деятельности, - в срок не позднее чем в течение одного года со дня начала такой деятельности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контролируемых лиц, деятельность которых отнесена к категории высокого риска, - в срок не позднее одного года со дня принятия решения об отнесении объекта государственного контроля (надзора) к категории высокого риска в соответствии с пунктом 7 настоящего Положения.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9A0044D-2828-46A8-820B-52D4F9AAA2C5}"/>
              </a:ext>
            </a:extLst>
          </p:cNvPr>
          <p:cNvSpPr txBox="1"/>
          <p:nvPr/>
        </p:nvSpPr>
        <p:spPr>
          <a:xfrm>
            <a:off x="571782" y="3858733"/>
            <a:ext cx="41442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Контрольный (надзорный) орган в сфере образования направляет контролируемому лицу уведомление о проведении обязательного профилактического визита не позднее </a:t>
            </a:r>
            <a:r>
              <a:rPr lang="ru-RU" sz="1600" dirty="0">
                <a:solidFill>
                  <a:srgbClr val="FF0000"/>
                </a:solidFill>
              </a:rPr>
              <a:t>чем за 5 рабочих дней до дня его проведения. </a:t>
            </a:r>
            <a:r>
              <a:rPr lang="ru-RU" sz="1600" dirty="0"/>
              <a:t>Уведомление о проведении обязательного профилактического визита направляется контролируемому лицу по почте и (или) электронной почте (при наличии).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65A6D5A-CB46-401C-8104-41B8FFBDD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82" y="908721"/>
            <a:ext cx="400021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71EE0F-6B8B-4255-9D96-112283688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834880" cy="398788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90000"/>
              </a:lnSpc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Настоящий Федеральный закон определяет правовые и организационные основы установления и оценки применения содержащихся в нормативных правовых актах требований, которые связаны с осуществлением предпринимательской и иной экономической деятельности и оценка соблюдения которых осуществляется в рамках государственного контроля (надзора), муниципального контроля, привлечения к административной ответственности, предоставления лицензий и иных разрешений, аккредитации, оценки соответствия продукции, иных форм оценки и экспертизы (далее - обязательные требования).</a:t>
            </a:r>
          </a:p>
          <a:p>
            <a:pPr>
              <a:lnSpc>
                <a:spcPct val="90000"/>
              </a:lnSpc>
            </a:pPr>
            <a:endParaRPr lang="ru-RU" sz="1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D320D5-ED49-4E36-A746-F420A1C79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168"/>
            <a:ext cx="8229600" cy="106680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200" b="1" dirty="0"/>
              <a:t>Федеральный закон от 31.07.2020 </a:t>
            </a:r>
            <a:r>
              <a:rPr lang="ru-RU" sz="2200" b="1" dirty="0" smtClean="0"/>
              <a:t>года № 247-ФЗ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«Об  обязательных требованиях в Российской Федерации»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E3307E8-FCFD-463C-A534-108A6847D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403" y="2252748"/>
            <a:ext cx="3250704" cy="3018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02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71EE0F-6B8B-4255-9D96-112283688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8003232" cy="411886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Действие обязательных требований</a:t>
            </a:r>
          </a:p>
          <a:p>
            <a:pPr>
              <a:lnSpc>
                <a:spcPct val="90000"/>
              </a:lnSpc>
            </a:pP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нормативных правовых актов, устанавливающих обязательные требования,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вступили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силу либо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марта,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года, но не ранее чем по истечении девяноста дней после дня официального опубликования соответствующего нормативного правового акта, если иное не установлено федеральным законом или международным договором Российской Федерации.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 части 1 настоящей статьи не применяются в отношении нормативных правовых актов, подлежащих принятию в целях предупреждения террористических актов и ликвидации их последствий, предупреждения угрозы обороне страны и безопасности государства, при угрозе возникновения и (или) возникновении отдельных чрезвычайных ситуаций, введении режима повышенной готовности или чрезвычайной ситуации на всей территории Российской Федерации либо на ее части, а также нормативных правовых актов, направленных на недопущение возникновения последствий обстоятельств, произошедших вследствие непреодолимой силы, то есть чрезвычайных и непредотвратимых при данных условиях обстоятельств, в частности эпидемий, эпизоотий, техногенных аварий и катастроф.</a:t>
            </a:r>
          </a:p>
          <a:p>
            <a:pPr>
              <a:lnSpc>
                <a:spcPct val="90000"/>
              </a:lnSpc>
            </a:pPr>
            <a:endParaRPr lang="ru-RU" sz="1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D320D5-ED49-4E36-A746-F420A1C79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168"/>
            <a:ext cx="8229600" cy="106680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200" b="1" dirty="0"/>
              <a:t>Федеральный закон от 31.07.2020 </a:t>
            </a:r>
            <a:r>
              <a:rPr lang="ru-RU" sz="2200" b="1" dirty="0" smtClean="0"/>
              <a:t>№ 247-ФЗ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«Об  обязательных требованиях в Российской Федерации» </a:t>
            </a:r>
          </a:p>
        </p:txBody>
      </p:sp>
    </p:spTree>
    <p:extLst>
      <p:ext uri="{BB962C8B-B14F-4D97-AF65-F5344CB8AC3E}">
        <p14:creationId xmlns:p14="http://schemas.microsoft.com/office/powerpoint/2010/main" val="17714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71EE0F-6B8B-4255-9D96-112283688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8003232" cy="446449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</a:pPr>
            <a:r>
              <a:rPr lang="ru-RU" sz="45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Обеспечение реализации положений настоящего Федерального закона ("регуляторная гильотина</a:t>
            </a:r>
            <a:r>
              <a:rPr lang="ru-RU" sz="45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")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90000"/>
              </a:lnSpc>
            </a:pPr>
            <a:r>
              <a:rPr lang="ru-RU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Правительством Российской Федерации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1 января 2021 года </a:t>
            </a:r>
            <a:r>
              <a:rPr lang="ru-RU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соответствии с определенным им перечнем видов государственного контроля (надзора) обеспечиваются признание утратившими силу, не действующими на территории Российской Федерации и отмена нормативных правовых актов Правительства Российской Федерации, федеральных органов исполнительной власти, правовых актов исполнительных и распорядительных органов государственной власти РСФСР и Союза ССР, содержащих обязательные требования, соблюдение которых оценивается при осуществлении государственного контроля (надзора).</a:t>
            </a:r>
          </a:p>
          <a:p>
            <a:pPr algn="just">
              <a:lnSpc>
                <a:spcPct val="90000"/>
              </a:lnSpc>
            </a:pPr>
            <a:endParaRPr lang="ru-RU" sz="4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Независимо от того, признаны ли утратившими силу, не действующими на территории Российской Федерации или отменены ли нормативные правовые акты, указанные в части 1 настоящей статьи,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1 января 2021 года </a:t>
            </a:r>
            <a:r>
              <a:rPr lang="ru-RU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 осуществлении государственного контроля (надзора)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допускается оценка соблюдения обязательных требований, содержащихся в указанных актах, если они вступили в силу до 1 января 2020 года.</a:t>
            </a:r>
          </a:p>
          <a:p>
            <a:pPr>
              <a:lnSpc>
                <a:spcPct val="90000"/>
              </a:lnSpc>
            </a:pPr>
            <a:endParaRPr lang="ru-RU" sz="4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4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Правительство Российской Федерации вправе определить перечень нормативных правовых актов либо групп нормативных правовых актов, в отношении которых положения частей 1, 2 и 3 настоящей статьи не применяются.</a:t>
            </a:r>
          </a:p>
          <a:p>
            <a:pPr>
              <a:lnSpc>
                <a:spcPct val="90000"/>
              </a:lnSpc>
            </a:pPr>
            <a:endParaRPr lang="ru-RU" sz="4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D320D5-ED49-4E36-A746-F420A1C79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836168"/>
            <a:ext cx="8507288" cy="106680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200" b="1" dirty="0"/>
              <a:t>Федеральный закон от 31.07.2020 </a:t>
            </a:r>
            <a:r>
              <a:rPr lang="ru-RU" sz="2200" b="1" dirty="0" smtClean="0"/>
              <a:t>№</a:t>
            </a:r>
            <a:r>
              <a:rPr lang="ru-RU" sz="2200" b="1" dirty="0"/>
              <a:t>247-ФЗ</a:t>
            </a:r>
            <a:br>
              <a:rPr lang="ru-RU" sz="2200" b="1" dirty="0"/>
            </a:br>
            <a:r>
              <a:rPr lang="ru-RU" sz="2200" b="1" dirty="0"/>
              <a:t>«Об  обязательных требованиях в Российской Федерации» </a:t>
            </a:r>
          </a:p>
        </p:txBody>
      </p:sp>
    </p:spTree>
    <p:extLst>
      <p:ext uri="{BB962C8B-B14F-4D97-AF65-F5344CB8AC3E}">
        <p14:creationId xmlns:p14="http://schemas.microsoft.com/office/powerpoint/2010/main" val="16306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7504195" cy="4464496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7DAAB-467D-40D4-BFF7-DEC4E9969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97" y="908720"/>
            <a:ext cx="8229600" cy="752271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НПА, содержащих обязательные требования, утвержденные Министерством просвещения РФ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4653136"/>
            <a:ext cx="25922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7DAAB-467D-40D4-BFF7-DEC4E9969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97" y="908720"/>
            <a:ext cx="8229600" cy="752271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НПА, содержащих обязательные требования, утвержденные Министерством просвещения РФ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2" y="1988840"/>
            <a:ext cx="8116045" cy="4680520"/>
          </a:xfrm>
        </p:spPr>
      </p:pic>
      <p:sp>
        <p:nvSpPr>
          <p:cNvPr id="8" name="Прямоугольник 7"/>
          <p:cNvSpPr/>
          <p:nvPr/>
        </p:nvSpPr>
        <p:spPr>
          <a:xfrm>
            <a:off x="611560" y="4509120"/>
            <a:ext cx="172819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2708920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8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91264" cy="33661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</a:t>
            </a:r>
            <a:r>
              <a:rPr lang="ru-RU" dirty="0"/>
              <a:t>за </a:t>
            </a:r>
            <a:r>
              <a:rPr lang="ru-RU" dirty="0" smtClean="0"/>
              <a:t>внимание</a:t>
            </a:r>
            <a:r>
              <a:rPr lang="ru-RU" dirty="0"/>
              <a:t>!</a:t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3FD320D5-ED49-4E36-A746-F420A1C79F1B}"/>
              </a:ext>
            </a:extLst>
          </p:cNvPr>
          <p:cNvSpPr txBox="1">
            <a:spLocks/>
          </p:cNvSpPr>
          <p:nvPr/>
        </p:nvSpPr>
        <p:spPr>
          <a:xfrm>
            <a:off x="4355976" y="5301208"/>
            <a:ext cx="439248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200" b="1" dirty="0" smtClean="0"/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Багашев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государственного контроля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(надзора) в сфере образования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70C0"/>
                </a:solidFill>
              </a:rPr>
              <a:t>chechobrnadzor@mail.ru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4F7CD7-53DA-4D07-A8DE-C4633CE6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контроль (надзор) в сфере образования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8762E29-5503-427D-8D9A-EF9B76D75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25658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риском причинения вреда (ущерба)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настоящего Федерального закона понимается вероятность наступления событий, следствием которых может стать причинение вреда (ущерба) различного масштаба и тяжести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охраняемым законом ценностям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оценкой риска причинения вреда (ущерба)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настоящего Федерального закона понимается деятельность контрольного (надзорного) органа по определению вероятности возникновения риска и масштаба вреда (ущерба) для охраняемых законом ценностей.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управлением риском причинения вреда (ущерба)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настоящего Федерального закона понимается осуществление на основе оценки рисков причинения вреда (ущерба) профилактических мероприятий и контрольных (надзорных) мероприятий в целях обеспечения допустимого уровня риска причинения вреда (ущерба) в соответствующей сфере деятельности. Допустимый уровень риска причинения вреда (ущерба) в рамках вида государственного контроля (надзора) должен закрепляться в ключевых показателях вида контроля.</a:t>
            </a:r>
          </a:p>
        </p:txBody>
      </p:sp>
    </p:spTree>
    <p:extLst>
      <p:ext uri="{BB962C8B-B14F-4D97-AF65-F5344CB8AC3E}">
        <p14:creationId xmlns:p14="http://schemas.microsoft.com/office/powerpoint/2010/main" val="406141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4F7CD7-53DA-4D07-A8DE-C4633CE6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контроль (надзор) в сфере образования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8762E29-5503-427D-8D9A-EF9B76D75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84" y="1412776"/>
            <a:ext cx="5832192" cy="525658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Охраняемые законом ценности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жизнь и здоровье граждан, права, свободы и законные интересы граждан и организаций, их имущество, сохранность животных, растений, иных объектов окружающей среды, объектов, имеющих историческое, научное, культурное значение, поддержание общественной нравственности, обеспечение установленного порядка осуществления государственного управления и местного самоуправления, обеспечение обороны страны и безопасности государства, стабильности финансового сектора, единство экономического пространства, свободное перемещение товаров, услуг и финансовых средств, поддержка конкуренции, свобода экономической деятельности.</a:t>
            </a:r>
          </a:p>
        </p:txBody>
      </p:sp>
      <p:pic>
        <p:nvPicPr>
          <p:cNvPr id="5" name="Рисунок 4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3651FEC-3855-4427-A2BA-38DB9F302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28800"/>
            <a:ext cx="2421344" cy="40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6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7CD042-280A-4643-A270-51AA639E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03" y="692696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25 июня 2021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997 «Об утверждении Положения о федеральном государственном контроле (надзоре) в сфере образования»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6D40CB-3C59-4E2C-B6E4-8C477A30B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государственного контроля (надзора) контрольный (надзорный) орган в сфере образования проводит следующие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контрольных (надзорных) мероприятий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соблюдением обязательных требований (мониторинг безопасности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документарная проверка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280B67-DAB1-4848-9935-5EEF4B99E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</a:t>
            </a:r>
            <a:r>
              <a:rPr lang="ru-RU" dirty="0"/>
              <a:t>контрольных (надзорных) мероприятий: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6F3088-EDFB-4307-816C-ABB521993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297664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наблюдением за соблюдением обязательных требований (мониторингом безопасности)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настоящего Федерального закона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сбор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анализ данных об объектах контроля, имеющихся у контрольного (надзорного) органа, в том числе данных, которые поступают в ходе межведомственного информационного взаимодействия, предоставляются контролируемыми лицами в рамках исполнения обязательных требований, а также данных, содержащихся в государственных и муниципальных информационных системах, данных из сети "Интернет", иных общедоступных данных, а также данных полученных с использованием работающих в автоматическом режиме технических средств фиксации правонарушений, имеющих функции фото- и киносъемки, видеозаписи.</a:t>
            </a:r>
          </a:p>
        </p:txBody>
      </p:sp>
    </p:spTree>
    <p:extLst>
      <p:ext uri="{BB962C8B-B14F-4D97-AF65-F5344CB8AC3E}">
        <p14:creationId xmlns:p14="http://schemas.microsoft.com/office/powerpoint/2010/main" val="17024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6F3088-EDFB-4307-816C-ABB521993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66" y="3140968"/>
            <a:ext cx="8155275" cy="3456386"/>
          </a:xfrm>
        </p:spPr>
        <p:txBody>
          <a:bodyPr>
            <a:normAutofit fontScale="92500" lnSpcReduction="20000"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наблюдения за соблюдением обязательных требований (мониторинга безопасности)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факты причинения вреда (ущерба) или возникновения угрозы причинения вреда (ущерба) охраняемым законом ценностям,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 о нарушениях обязательных требований, о готовящихся нарушениях обязательных требований или признаках нарушений обязательных требований,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контрольным (надзорным) органом могут быть приняты следующие решения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проведении внепланового контрольного (надзорного) мероприятия в соответствии со статьей 60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от 31 июля 2020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248-ФЗ;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об объявлении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предостережения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65A6D5A-CB46-401C-8104-41B8FFBDD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692696"/>
            <a:ext cx="2883436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7CD042-280A-4643-A270-51AA639E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03" y="692696"/>
            <a:ext cx="8229600" cy="1301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контрольных (надзорных) мероприятий: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6D40CB-3C59-4E2C-B6E4-8C477A30B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проверка проводится по месту нахождения (осуществления деятельности) контролируемого лица и (или) его филиалов.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Выездная проверка может проводиться с использованием средств дистанционного взаимодействия,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посредством аудио- или видеосвязи.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 выездной проверки составляет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рабочих дней.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 выездной проверки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средств дистанционного взаимодействия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посредством аудио- или видеосвязи,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10 рабочих дней.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6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6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6" id="{ACC50EFB-2343-4136-B647-EC0C65B2465E}" vid="{EC47741E-9393-4AA6-8263-88CB613DEE5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6</Template>
  <TotalTime>4776</TotalTime>
  <Words>3144</Words>
  <Application>Microsoft Office PowerPoint</Application>
  <PresentationFormat>Экран (4:3)</PresentationFormat>
  <Paragraphs>193</Paragraphs>
  <Slides>37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Тема 6</vt:lpstr>
      <vt:lpstr>Новые подходы к осуществлению государственного   контроля (надзора) в  сфере образования в 2022 году </vt:lpstr>
      <vt:lpstr>Федеральный государственный контроль (надзор) в сфере образования </vt:lpstr>
      <vt:lpstr>Федеральный государственный контроль (надзор) в сфере образования </vt:lpstr>
      <vt:lpstr>Федеральный государственный контроль (надзор) в сфере образования </vt:lpstr>
      <vt:lpstr>Федеральный государственный контроль (надзор) в сфере образования </vt:lpstr>
      <vt:lpstr> Постановление Правительства РФ от 25 июня 2021 года  № 997 «Об утверждении Положения о федеральном государственном контроле (надзоре) в сфере образования» </vt:lpstr>
      <vt:lpstr>Виды контрольных (надзорных) мероприятий:</vt:lpstr>
      <vt:lpstr>Презентация PowerPoint</vt:lpstr>
      <vt:lpstr> виды контрольных (надзорных) мероприятий:</vt:lpstr>
      <vt:lpstr> Виды контрольных (надзорных) мероприятий:</vt:lpstr>
      <vt:lpstr>Виды контрольных (надзорных) мероприятий:</vt:lpstr>
      <vt:lpstr> </vt:lpstr>
      <vt:lpstr>Постановление Правительства РФ от 25 июня 2021 г.  № 997 «Об утверждении Положения о федеральном государственном контроле (надзоре) в сфере образования»</vt:lpstr>
      <vt:lpstr>Критерии отнесения объектов федерального государственного контроля (надзора) в сфере образования к категориям риска причинения вреда (ущерба) охраняемым законом ценностям</vt:lpstr>
      <vt:lpstr>II. Критерии вероятности несоблюдения обязательных требований</vt:lpstr>
      <vt:lpstr>Презентация PowerPoint</vt:lpstr>
      <vt:lpstr> Постановление Правительства РФ от 25 июня 2021 г.  № 997 «Об утверждении Положения о федеральном государственном контроле (надзоре) в сфере образования» </vt:lpstr>
      <vt:lpstr>  Постановление Правительства РФ от 25 июня 2021 г.  № 997 «Об утверждении Положения о федеральном государственном контроле (надзоре) в сфере образования» </vt:lpstr>
      <vt:lpstr> Постановление Правительства РФ от 25 июня 2021 г.  № 997 «Об утверждении Положения о федеральном государственном контроле (надзоре) в сфере образования» </vt:lpstr>
      <vt:lpstr> Последствия выявления нарушений обязательных требований, установленных при государственном контроле (надзоре) в сфере образования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Постановление Правительства РФ от 25 июня 2021 года  № 997 «Об утверждении Положения о федеральном государственном контроле (надзоре) в сфере образования» </vt:lpstr>
      <vt:lpstr>Информирование</vt:lpstr>
      <vt:lpstr>Обобщение правоприменительной практики</vt:lpstr>
      <vt:lpstr> Объявление предостережения </vt:lpstr>
      <vt:lpstr>Консультирование</vt:lpstr>
      <vt:lpstr>Профилактический визит</vt:lpstr>
      <vt:lpstr>Федеральный закон от 31.07.2020 года № 247-ФЗ «Об  обязательных требованиях в Российской Федерации» </vt:lpstr>
      <vt:lpstr>Федеральный закон от 31.07.2020 № 247-ФЗ «Об  обязательных требованиях в Российской Федерации» </vt:lpstr>
      <vt:lpstr>Федеральный закон от 31.07.2020 №247-ФЗ «Об  обязательных требованиях в Российской Федерации» </vt:lpstr>
      <vt:lpstr>Перечень НПА, содержащих обязательные требования, утвержденные Министерством просвещения РФ</vt:lpstr>
      <vt:lpstr>Перечень НПА, содержащих обязательные требования, утвержденные Министерством просвещения РФ</vt:lpstr>
      <vt:lpstr> Спасибо за внимание!  </vt:lpstr>
    </vt:vector>
  </TitlesOfParts>
  <Company>Ya Blondinko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осуществления государственного надзора за деятельностью организаций, осуществляющих образовательную деятельность по программам подготовки водителей транспортных средств</dc:title>
  <dc:creator>Николай</dc:creator>
  <cp:lastModifiedBy>admin</cp:lastModifiedBy>
  <cp:revision>225</cp:revision>
  <dcterms:created xsi:type="dcterms:W3CDTF">2017-03-15T23:00:39Z</dcterms:created>
  <dcterms:modified xsi:type="dcterms:W3CDTF">2022-03-10T09:36:43Z</dcterms:modified>
</cp:coreProperties>
</file>