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57" r:id="rId4"/>
    <p:sldId id="259" r:id="rId5"/>
    <p:sldId id="260" r:id="rId6"/>
    <p:sldId id="297" r:id="rId7"/>
    <p:sldId id="261" r:id="rId8"/>
    <p:sldId id="278" r:id="rId9"/>
    <p:sldId id="262" r:id="rId10"/>
    <p:sldId id="296" r:id="rId11"/>
    <p:sldId id="295" r:id="rId12"/>
    <p:sldId id="264" r:id="rId13"/>
    <p:sldId id="265" r:id="rId14"/>
    <p:sldId id="298" r:id="rId15"/>
    <p:sldId id="28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F7"/>
    <a:srgbClr val="F0F43C"/>
    <a:srgbClr val="00B050"/>
    <a:srgbClr val="E2F33D"/>
    <a:srgbClr val="5B9BD5"/>
    <a:srgbClr val="ED5050"/>
    <a:srgbClr val="4979CC"/>
    <a:srgbClr val="155262"/>
    <a:srgbClr val="A9D18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med\Desktop\&#1071;%20&#1089;&#1076;&#1072;&#1084;%20&#1045;&#1043;&#1069;%202020-2021\&#1057;&#1090;&#1072;&#1090;&#1080;&#1089;&#1090;&#1080;&#1082;&#1072;%20%20%20&#1071;%20&#1089;&#1076;&#1072;&#1084;%20&#1045;&#1043;&#1069;%202020%20(&#1087;&#1088;&#1086;&#1084;&#1077;&#1078;&#1091;&#1090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med\Desktop\&#1071;%20&#1089;&#1076;&#1072;&#1084;%20&#1045;&#1043;&#1069;%202020-2021\&#1057;&#1090;&#1072;&#1090;&#1080;&#1089;&#1090;&#1080;&#1082;&#1072;%20%20%20&#1071;%20&#1089;&#1076;&#1072;&#1084;%20&#1045;&#1043;&#1069;%202020%20(&#1087;&#1088;&#1086;&#1084;&#1077;&#1078;&#1091;&#109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Зачет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Лист1!$C$5:$F$5</c:f>
              <c:strCache>
                <c:ptCount val="4"/>
                <c:pt idx="0">
                  <c:v>Математика профильная </c:v>
                </c:pt>
                <c:pt idx="1">
                  <c:v>Химия</c:v>
                </c:pt>
                <c:pt idx="2">
                  <c:v>Физика</c:v>
                </c:pt>
                <c:pt idx="3">
                  <c:v>Биология</c:v>
                </c:pt>
              </c:strCache>
            </c:strRef>
          </c:cat>
          <c:val>
            <c:numRef>
              <c:f>Лист1!$C$6:$F$6</c:f>
              <c:numCache>
                <c:formatCode>0.00%</c:formatCode>
                <c:ptCount val="4"/>
                <c:pt idx="0">
                  <c:v>0.53290000000000004</c:v>
                </c:pt>
                <c:pt idx="1">
                  <c:v>0.48320000000000002</c:v>
                </c:pt>
                <c:pt idx="2">
                  <c:v>0.3962</c:v>
                </c:pt>
                <c:pt idx="3">
                  <c:v>0.4395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1-455E-855C-B3C689ACD5BC}"/>
            </c:ext>
          </c:extLst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Незачет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Лист1!$C$5:$F$5</c:f>
              <c:strCache>
                <c:ptCount val="4"/>
                <c:pt idx="0">
                  <c:v>Математика профильная </c:v>
                </c:pt>
                <c:pt idx="1">
                  <c:v>Химия</c:v>
                </c:pt>
                <c:pt idx="2">
                  <c:v>Физика</c:v>
                </c:pt>
                <c:pt idx="3">
                  <c:v>Биология</c:v>
                </c:pt>
              </c:strCache>
            </c:strRef>
          </c:cat>
          <c:val>
            <c:numRef>
              <c:f>Лист1!$C$7:$F$7</c:f>
              <c:numCache>
                <c:formatCode>0.00%</c:formatCode>
                <c:ptCount val="4"/>
                <c:pt idx="0">
                  <c:v>0.46710000000000002</c:v>
                </c:pt>
                <c:pt idx="1">
                  <c:v>0.51680000000000004</c:v>
                </c:pt>
                <c:pt idx="2">
                  <c:v>0.6038</c:v>
                </c:pt>
                <c:pt idx="3">
                  <c:v>0.5605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1-455E-855C-B3C689ACD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606936"/>
        <c:axId val="643604416"/>
      </c:barChart>
      <c:catAx>
        <c:axId val="64360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43604416"/>
        <c:crosses val="autoZero"/>
        <c:auto val="1"/>
        <c:lblAlgn val="ctr"/>
        <c:lblOffset val="100"/>
        <c:noMultiLvlLbl val="0"/>
      </c:catAx>
      <c:valAx>
        <c:axId val="6436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360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'ХИ средний балл'!$D$4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'ХИ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'ХИ средний балл'!$D$5:$D$22</c:f>
              <c:numCache>
                <c:formatCode>0.00</c:formatCode>
                <c:ptCount val="18"/>
                <c:pt idx="0">
                  <c:v>10.025932953826691</c:v>
                </c:pt>
                <c:pt idx="1">
                  <c:v>10.025932953826691</c:v>
                </c:pt>
                <c:pt idx="2">
                  <c:v>10.025932953826691</c:v>
                </c:pt>
                <c:pt idx="3">
                  <c:v>10.025932953826691</c:v>
                </c:pt>
                <c:pt idx="4">
                  <c:v>10.025932953826691</c:v>
                </c:pt>
                <c:pt idx="5">
                  <c:v>10.025932953826691</c:v>
                </c:pt>
                <c:pt idx="6">
                  <c:v>10.025932953826691</c:v>
                </c:pt>
                <c:pt idx="7">
                  <c:v>10.025932953826691</c:v>
                </c:pt>
                <c:pt idx="8">
                  <c:v>10.025932953826691</c:v>
                </c:pt>
                <c:pt idx="9">
                  <c:v>10.025932953826691</c:v>
                </c:pt>
                <c:pt idx="10">
                  <c:v>10.025932953826691</c:v>
                </c:pt>
                <c:pt idx="11">
                  <c:v>10.025932953826691</c:v>
                </c:pt>
                <c:pt idx="12">
                  <c:v>10.025932953826691</c:v>
                </c:pt>
                <c:pt idx="13">
                  <c:v>10.025932953826691</c:v>
                </c:pt>
                <c:pt idx="14">
                  <c:v>10.025932953826691</c:v>
                </c:pt>
                <c:pt idx="15">
                  <c:v>10.025932953826691</c:v>
                </c:pt>
                <c:pt idx="16">
                  <c:v>10.025932953826691</c:v>
                </c:pt>
                <c:pt idx="17">
                  <c:v>10.025932953826691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0-4188-87C3-5B9619617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'ХИ средний балл'!$E$4</c:f>
              <c:strCache>
                <c:ptCount val="1"/>
                <c:pt idx="0">
                  <c:v>Нижняя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'ХИ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'ХИ средний балл'!$E$5:$E$22</c:f>
              <c:numCache>
                <c:formatCode>0.00</c:formatCode>
                <c:ptCount val="18"/>
                <c:pt idx="0">
                  <c:v>8.5716501836088792</c:v>
                </c:pt>
                <c:pt idx="1">
                  <c:v>8.5716501836088792</c:v>
                </c:pt>
                <c:pt idx="2">
                  <c:v>8.5716501836088792</c:v>
                </c:pt>
                <c:pt idx="3">
                  <c:v>8.5716501836088792</c:v>
                </c:pt>
                <c:pt idx="4">
                  <c:v>8.5716501836088792</c:v>
                </c:pt>
                <c:pt idx="5">
                  <c:v>8.5716501836088792</c:v>
                </c:pt>
                <c:pt idx="6">
                  <c:v>8.5716501836088792</c:v>
                </c:pt>
                <c:pt idx="7">
                  <c:v>8.5716501836088792</c:v>
                </c:pt>
                <c:pt idx="8">
                  <c:v>8.5716501836088792</c:v>
                </c:pt>
                <c:pt idx="9">
                  <c:v>8.5716501836088792</c:v>
                </c:pt>
                <c:pt idx="10">
                  <c:v>8.5716501836088792</c:v>
                </c:pt>
                <c:pt idx="11">
                  <c:v>8.5716501836088792</c:v>
                </c:pt>
                <c:pt idx="12">
                  <c:v>8.5716501836088792</c:v>
                </c:pt>
                <c:pt idx="13">
                  <c:v>8.5716501836088792</c:v>
                </c:pt>
                <c:pt idx="14">
                  <c:v>8.5716501836088792</c:v>
                </c:pt>
                <c:pt idx="15">
                  <c:v>8.5716501836088792</c:v>
                </c:pt>
                <c:pt idx="16">
                  <c:v>8.5716501836088792</c:v>
                </c:pt>
                <c:pt idx="17">
                  <c:v>8.5716501836088792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90-4188-87C3-5B9619617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'ХИ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90-4188-87C3-5B9619617BF3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90-4188-87C3-5B9619617BF3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90-4188-87C3-5B9619617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'ХИ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'ХИ средний балл'!$C$5:$C$22</c:f>
              <c:numCache>
                <c:formatCode>0.00</c:formatCode>
                <c:ptCount val="18"/>
                <c:pt idx="0">
                  <c:v>6.9315068493150687</c:v>
                </c:pt>
                <c:pt idx="1">
                  <c:v>9.1538461538461533</c:v>
                </c:pt>
                <c:pt idx="2">
                  <c:v>4.666666666666667</c:v>
                </c:pt>
                <c:pt idx="3">
                  <c:v>7.1309523809523814</c:v>
                </c:pt>
                <c:pt idx="4">
                  <c:v>10.642512077294686</c:v>
                </c:pt>
                <c:pt idx="5">
                  <c:v>15.207792207792208</c:v>
                </c:pt>
                <c:pt idx="6">
                  <c:v>11.5</c:v>
                </c:pt>
                <c:pt idx="7">
                  <c:v>8.3606557377049189</c:v>
                </c:pt>
                <c:pt idx="8">
                  <c:v>9.2727272727272734</c:v>
                </c:pt>
                <c:pt idx="9">
                  <c:v>10.015384615384615</c:v>
                </c:pt>
                <c:pt idx="10">
                  <c:v>7.6060606060606064</c:v>
                </c:pt>
                <c:pt idx="11">
                  <c:v>11.489795918367347</c:v>
                </c:pt>
                <c:pt idx="12">
                  <c:v>7.6528925619834709</c:v>
                </c:pt>
                <c:pt idx="13">
                  <c:v>16.4375</c:v>
                </c:pt>
                <c:pt idx="14">
                  <c:v>11.666666666666666</c:v>
                </c:pt>
                <c:pt idx="15">
                  <c:v>7.3197278911564627</c:v>
                </c:pt>
                <c:pt idx="16">
                  <c:v>11.470588235294118</c:v>
                </c:pt>
                <c:pt idx="17">
                  <c:v>12.672727272727272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290-4188-87C3-5B9619617BF3}"/>
            </c:ext>
          </c:extLst>
        </c:ser>
        <c:ser>
          <c:idx val="3"/>
          <c:order val="3"/>
          <c:tx>
            <c:strRef>
              <c:f>'ХИ средний балл'!$F$4</c:f>
              <c:strCache>
                <c:ptCount val="1"/>
                <c:pt idx="0">
                  <c:v>Верхняя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'ХИ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'ХИ средний балл'!$F$5:$F$22</c:f>
              <c:numCache>
                <c:formatCode>0.00</c:formatCode>
                <c:ptCount val="18"/>
                <c:pt idx="0">
                  <c:v>11.480215724044504</c:v>
                </c:pt>
                <c:pt idx="1">
                  <c:v>11.480215724044504</c:v>
                </c:pt>
                <c:pt idx="2">
                  <c:v>11.480215724044504</c:v>
                </c:pt>
                <c:pt idx="3">
                  <c:v>11.480215724044504</c:v>
                </c:pt>
                <c:pt idx="4">
                  <c:v>11.480215724044504</c:v>
                </c:pt>
                <c:pt idx="5">
                  <c:v>11.480215724044504</c:v>
                </c:pt>
                <c:pt idx="6">
                  <c:v>11.480215724044504</c:v>
                </c:pt>
                <c:pt idx="7">
                  <c:v>11.480215724044504</c:v>
                </c:pt>
                <c:pt idx="8">
                  <c:v>11.480215724044504</c:v>
                </c:pt>
                <c:pt idx="9">
                  <c:v>11.480215724044504</c:v>
                </c:pt>
                <c:pt idx="10">
                  <c:v>11.480215724044504</c:v>
                </c:pt>
                <c:pt idx="11">
                  <c:v>11.480215724044504</c:v>
                </c:pt>
                <c:pt idx="12">
                  <c:v>11.480215724044504</c:v>
                </c:pt>
                <c:pt idx="13">
                  <c:v>11.480215724044504</c:v>
                </c:pt>
                <c:pt idx="14">
                  <c:v>11.480215724044504</c:v>
                </c:pt>
                <c:pt idx="15">
                  <c:v>11.480215724044504</c:v>
                </c:pt>
                <c:pt idx="16">
                  <c:v>11.480215724044504</c:v>
                </c:pt>
                <c:pt idx="17">
                  <c:v>11.480215724044504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290-4188-87C3-5B9619617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CC4-417E-A29D-6C12AF160E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CC4-417E-A29D-6C12AF160E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'ФИ Уровни'!$K$4:$K$5</c:f>
              <c:strCache>
                <c:ptCount val="2"/>
                <c:pt idx="0">
                  <c:v>Зачет</c:v>
                </c:pt>
                <c:pt idx="1">
                  <c:v>Незачет</c:v>
                </c:pt>
              </c:strCache>
            </c:strRef>
          </c:cat>
          <c:val>
            <c:numRef>
              <c:f>'ФИ Уровни'!$L$4:$L$5</c:f>
              <c:numCache>
                <c:formatCode>0.00%</c:formatCode>
                <c:ptCount val="2"/>
                <c:pt idx="0">
                  <c:v>0.39898989898989901</c:v>
                </c:pt>
                <c:pt idx="1">
                  <c:v>0.60101010101010099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C4-417E-A29D-6C12AF160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A03-45B1-88A4-D9D705F62A8C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9A03-45B1-88A4-D9D705F62A8C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A03-45B1-88A4-D9D705F62A8C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9A03-45B1-88A4-D9D705F62A8C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A03-45B1-88A4-D9D705F62A8C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9A03-45B1-88A4-D9D705F62A8C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A03-45B1-88A4-D9D705F62A8C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9A03-45B1-88A4-D9D705F62A8C}"/>
              </c:ext>
            </c:extLst>
          </c:dPt>
          <c:dPt>
            <c:idx val="8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0-7F3D-4F3E-81A7-EFE5DA83AF88}"/>
              </c:ext>
            </c:extLst>
          </c:dPt>
          <c:dPt>
            <c:idx val="9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7F3D-4F3E-81A7-EFE5DA83AF88}"/>
              </c:ext>
            </c:extLst>
          </c:dPt>
          <c:dPt>
            <c:idx val="10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2-7F3D-4F3E-81A7-EFE5DA83AF88}"/>
              </c:ext>
            </c:extLst>
          </c:dPt>
          <c:dPt>
            <c:idx val="11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7F3D-4F3E-81A7-EFE5DA83AF88}"/>
              </c:ext>
            </c:extLst>
          </c:dPt>
          <c:dPt>
            <c:idx val="12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4-7F3D-4F3E-81A7-EFE5DA83AF88}"/>
              </c:ext>
            </c:extLst>
          </c:dPt>
          <c:dPt>
            <c:idx val="13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7F3D-4F3E-81A7-EFE5DA83AF88}"/>
              </c:ext>
            </c:extLst>
          </c:dPt>
          <c:dPt>
            <c:idx val="14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6-7F3D-4F3E-81A7-EFE5DA83AF88}"/>
              </c:ext>
            </c:extLst>
          </c:dPt>
          <c:dPt>
            <c:idx val="15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7F3D-4F3E-81A7-EFE5DA83AF88}"/>
              </c:ext>
            </c:extLst>
          </c:dPt>
          <c:dPt>
            <c:idx val="16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8-7F3D-4F3E-81A7-EFE5DA83AF88}"/>
              </c:ext>
            </c:extLst>
          </c:dPt>
          <c:dPt>
            <c:idx val="17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7F3D-4F3E-81A7-EFE5DA83AF88}"/>
              </c:ext>
            </c:extLst>
          </c:dPt>
          <c:dPt>
            <c:idx val="18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A-7F3D-4F3E-81A7-EFE5DA83AF88}"/>
              </c:ext>
            </c:extLst>
          </c:dPt>
          <c:dPt>
            <c:idx val="19"/>
            <c:invertIfNegative val="1"/>
            <c:bubble3D val="0"/>
            <c:spPr>
              <a:solidFill>
                <a:srgbClr val="00B05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7F3D-4F3E-81A7-EFE5DA83AF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'ФИ распределение баллов'!$A$4:$A$23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21</c:v>
                </c:pt>
              </c:numCache>
            </c:numRef>
          </c:cat>
          <c:val>
            <c:numRef>
              <c:f>'ФИ распределение баллов'!$B$4:$B$23</c:f>
              <c:numCache>
                <c:formatCode>0.00%</c:formatCode>
                <c:ptCount val="20"/>
                <c:pt idx="0">
                  <c:v>0.1038</c:v>
                </c:pt>
                <c:pt idx="1">
                  <c:v>7.5499999999999998E-2</c:v>
                </c:pt>
                <c:pt idx="2">
                  <c:v>6.13E-2</c:v>
                </c:pt>
                <c:pt idx="3">
                  <c:v>8.4900000000000003E-2</c:v>
                </c:pt>
                <c:pt idx="4">
                  <c:v>7.0800000000000002E-2</c:v>
                </c:pt>
                <c:pt idx="5">
                  <c:v>7.5499999999999998E-2</c:v>
                </c:pt>
                <c:pt idx="6">
                  <c:v>7.5499999999999998E-2</c:v>
                </c:pt>
                <c:pt idx="7">
                  <c:v>5.6599999999999998E-2</c:v>
                </c:pt>
                <c:pt idx="8">
                  <c:v>6.13E-2</c:v>
                </c:pt>
                <c:pt idx="9">
                  <c:v>7.5499999999999998E-2</c:v>
                </c:pt>
                <c:pt idx="10">
                  <c:v>5.1900000000000002E-2</c:v>
                </c:pt>
                <c:pt idx="11">
                  <c:v>2.8299999999999999E-2</c:v>
                </c:pt>
                <c:pt idx="12">
                  <c:v>2.3599999999999999E-2</c:v>
                </c:pt>
                <c:pt idx="13">
                  <c:v>3.3000000000000002E-2</c:v>
                </c:pt>
                <c:pt idx="14">
                  <c:v>2.3599999999999999E-2</c:v>
                </c:pt>
                <c:pt idx="15">
                  <c:v>3.7699999999999997E-2</c:v>
                </c:pt>
                <c:pt idx="16">
                  <c:v>3.3000000000000002E-2</c:v>
                </c:pt>
                <c:pt idx="17">
                  <c:v>4.7000000000000002E-3</c:v>
                </c:pt>
                <c:pt idx="18">
                  <c:v>1.89E-2</c:v>
                </c:pt>
                <c:pt idx="19">
                  <c:v>4.7000000000000002E-3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9A03-45B1-88A4-D9D705F6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  <c:max val="0.13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31668696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42905310978687"/>
          <c:y val="4.4184608946669791E-2"/>
          <c:w val="0.8905709468902131"/>
          <c:h val="0.6213168885029520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'ФИ Уровни'!$B$4:$B$20</c:f>
              <c:strCache>
                <c:ptCount val="17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Курчалоевский МР</c:v>
                </c:pt>
                <c:pt idx="7">
                  <c:v>Надтеречный МР</c:v>
                </c:pt>
                <c:pt idx="8">
                  <c:v>Наурский МР</c:v>
                </c:pt>
                <c:pt idx="9">
                  <c:v>Ножай-Юртовский МР</c:v>
                </c:pt>
                <c:pt idx="10">
                  <c:v>Серноводский МР</c:v>
                </c:pt>
                <c:pt idx="11">
                  <c:v>Урус-Мартановский МР</c:v>
                </c:pt>
                <c:pt idx="12">
                  <c:v>Шатойский МР</c:v>
                </c:pt>
                <c:pt idx="13">
                  <c:v>Шелковской МР</c:v>
                </c:pt>
                <c:pt idx="14">
                  <c:v>Шалинский МР</c:v>
                </c:pt>
                <c:pt idx="15">
                  <c:v>Частные школы</c:v>
                </c:pt>
                <c:pt idx="16">
                  <c:v>ГБОУ</c:v>
                </c:pt>
              </c:strCache>
            </c:strRef>
          </c:cat>
          <c:val>
            <c:numRef>
              <c:f>'ФИ Уровни'!$G$4:$G$20</c:f>
              <c:numCache>
                <c:formatCode>0.00%</c:formatCode>
                <c:ptCount val="17"/>
                <c:pt idx="0">
                  <c:v>0</c:v>
                </c:pt>
                <c:pt idx="1">
                  <c:v>0.42859999999999998</c:v>
                </c:pt>
                <c:pt idx="2">
                  <c:v>0.1111</c:v>
                </c:pt>
                <c:pt idx="3">
                  <c:v>0.2581</c:v>
                </c:pt>
                <c:pt idx="4">
                  <c:v>0.57140000000000002</c:v>
                </c:pt>
                <c:pt idx="5">
                  <c:v>4.1700000000000001E-2</c:v>
                </c:pt>
                <c:pt idx="6">
                  <c:v>0.68179999999999996</c:v>
                </c:pt>
                <c:pt idx="7">
                  <c:v>0</c:v>
                </c:pt>
                <c:pt idx="8">
                  <c:v>0.25</c:v>
                </c:pt>
                <c:pt idx="9">
                  <c:v>0.91669999999999996</c:v>
                </c:pt>
                <c:pt idx="10">
                  <c:v>0.25</c:v>
                </c:pt>
                <c:pt idx="11">
                  <c:v>1</c:v>
                </c:pt>
                <c:pt idx="12">
                  <c:v>0.35</c:v>
                </c:pt>
                <c:pt idx="13">
                  <c:v>0.5</c:v>
                </c:pt>
                <c:pt idx="14">
                  <c:v>0.5</c:v>
                </c:pt>
                <c:pt idx="15">
                  <c:v>1</c:v>
                </c:pt>
                <c:pt idx="16">
                  <c:v>0.52939999999999998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1-44D0-A4B9-506E7443A4C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9004432"/>
        <c:axId val="549007312"/>
      </c:barChart>
      <c:catAx>
        <c:axId val="5490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9007312"/>
        <c:crosses val="autoZero"/>
        <c:auto val="1"/>
        <c:lblAlgn val="ctr"/>
        <c:lblOffset val="100"/>
        <c:noMultiLvlLbl val="0"/>
      </c:catAx>
      <c:valAx>
        <c:axId val="5490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00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'ФИ средний балл'!$D$4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'ФИ средний балл'!$B$5:$B$21</c:f>
              <c:strCache>
                <c:ptCount val="17"/>
                <c:pt idx="0">
                  <c:v>Ачхой-Мартановский МР</c:v>
                </c:pt>
                <c:pt idx="1">
                  <c:v>Веденский МР</c:v>
                </c:pt>
                <c:pt idx="2">
                  <c:v>г. Аргун</c:v>
                </c:pt>
                <c:pt idx="3">
                  <c:v>г. Грозный</c:v>
                </c:pt>
                <c:pt idx="4">
                  <c:v>ГБОУ</c:v>
                </c:pt>
                <c:pt idx="5">
                  <c:v>Грозненский МР</c:v>
                </c:pt>
                <c:pt idx="6">
                  <c:v>Гудермесский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Частные школы</c:v>
                </c:pt>
                <c:pt idx="14">
                  <c:v>Шалинский МР</c:v>
                </c:pt>
                <c:pt idx="15">
                  <c:v>Шатойский МР</c:v>
                </c:pt>
                <c:pt idx="16">
                  <c:v>Шелковской МР</c:v>
                </c:pt>
              </c:strCache>
            </c:strRef>
          </c:cat>
          <c:val>
            <c:numRef>
              <c:f>'ФИ средний балл'!$D$5:$D$21</c:f>
              <c:numCache>
                <c:formatCode>0.00</c:formatCode>
                <c:ptCount val="17"/>
                <c:pt idx="0">
                  <c:v>6.62</c:v>
                </c:pt>
                <c:pt idx="1">
                  <c:v>6.62</c:v>
                </c:pt>
                <c:pt idx="2">
                  <c:v>6.62</c:v>
                </c:pt>
                <c:pt idx="3">
                  <c:v>6.62</c:v>
                </c:pt>
                <c:pt idx="4">
                  <c:v>6.62</c:v>
                </c:pt>
                <c:pt idx="5">
                  <c:v>6.62</c:v>
                </c:pt>
                <c:pt idx="6">
                  <c:v>6.62</c:v>
                </c:pt>
                <c:pt idx="7">
                  <c:v>6.62</c:v>
                </c:pt>
                <c:pt idx="8">
                  <c:v>6.62</c:v>
                </c:pt>
                <c:pt idx="9">
                  <c:v>6.62</c:v>
                </c:pt>
                <c:pt idx="10">
                  <c:v>6.62</c:v>
                </c:pt>
                <c:pt idx="11">
                  <c:v>6.62</c:v>
                </c:pt>
                <c:pt idx="12">
                  <c:v>6.62</c:v>
                </c:pt>
                <c:pt idx="13">
                  <c:v>6.62</c:v>
                </c:pt>
                <c:pt idx="14">
                  <c:v>6.62</c:v>
                </c:pt>
                <c:pt idx="15">
                  <c:v>6.62</c:v>
                </c:pt>
                <c:pt idx="16">
                  <c:v>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B-4EB1-A7A4-163739BC0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'ФИ средний балл'!$E$4</c:f>
              <c:strCache>
                <c:ptCount val="1"/>
                <c:pt idx="0">
                  <c:v>Нижняя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'ФИ средний балл'!$B$5:$B$21</c:f>
              <c:strCache>
                <c:ptCount val="17"/>
                <c:pt idx="0">
                  <c:v>Ачхой-Мартановский МР</c:v>
                </c:pt>
                <c:pt idx="1">
                  <c:v>Веденский МР</c:v>
                </c:pt>
                <c:pt idx="2">
                  <c:v>г. Аргун</c:v>
                </c:pt>
                <c:pt idx="3">
                  <c:v>г. Грозный</c:v>
                </c:pt>
                <c:pt idx="4">
                  <c:v>ГБОУ</c:v>
                </c:pt>
                <c:pt idx="5">
                  <c:v>Грозненский МР</c:v>
                </c:pt>
                <c:pt idx="6">
                  <c:v>Гудермесский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Частные школы</c:v>
                </c:pt>
                <c:pt idx="14">
                  <c:v>Шалинский МР</c:v>
                </c:pt>
                <c:pt idx="15">
                  <c:v>Шатойский МР</c:v>
                </c:pt>
                <c:pt idx="16">
                  <c:v>Шелковской МР</c:v>
                </c:pt>
              </c:strCache>
            </c:strRef>
          </c:cat>
          <c:val>
            <c:numRef>
              <c:f>'ФИ средний балл'!$E$5:$E$21</c:f>
              <c:numCache>
                <c:formatCode>0.00</c:formatCode>
                <c:ptCount val="17"/>
                <c:pt idx="0">
                  <c:v>5.0534841882232513</c:v>
                </c:pt>
                <c:pt idx="1">
                  <c:v>5.0534841882232513</c:v>
                </c:pt>
                <c:pt idx="2">
                  <c:v>5.0534841882232513</c:v>
                </c:pt>
                <c:pt idx="3">
                  <c:v>5.0534841882232513</c:v>
                </c:pt>
                <c:pt idx="4">
                  <c:v>5.0534841882232513</c:v>
                </c:pt>
                <c:pt idx="5">
                  <c:v>5.0534841882232513</c:v>
                </c:pt>
                <c:pt idx="6">
                  <c:v>5.0534841882232513</c:v>
                </c:pt>
                <c:pt idx="7">
                  <c:v>5.0534841882232513</c:v>
                </c:pt>
                <c:pt idx="8">
                  <c:v>5.0534841882232513</c:v>
                </c:pt>
                <c:pt idx="9">
                  <c:v>5.0534841882232513</c:v>
                </c:pt>
                <c:pt idx="10">
                  <c:v>5.0534841882232513</c:v>
                </c:pt>
                <c:pt idx="11">
                  <c:v>5.0534841882232513</c:v>
                </c:pt>
                <c:pt idx="12">
                  <c:v>5.0534841882232513</c:v>
                </c:pt>
                <c:pt idx="13">
                  <c:v>5.0534841882232513</c:v>
                </c:pt>
                <c:pt idx="14">
                  <c:v>5.0534841882232513</c:v>
                </c:pt>
                <c:pt idx="15">
                  <c:v>5.0534841882232513</c:v>
                </c:pt>
                <c:pt idx="16">
                  <c:v>5.0534841882232513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B-4EB1-A7A4-163739BC0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'ФИ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2B-4EB1-A7A4-163739BC04A2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2B-4EB1-A7A4-163739BC04A2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2B-4EB1-A7A4-163739BC0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'ФИ средний балл'!$B$5:$B$21</c:f>
              <c:strCache>
                <c:ptCount val="17"/>
                <c:pt idx="0">
                  <c:v>Ачхой-Мартановский МР</c:v>
                </c:pt>
                <c:pt idx="1">
                  <c:v>Веденский МР</c:v>
                </c:pt>
                <c:pt idx="2">
                  <c:v>г. Аргун</c:v>
                </c:pt>
                <c:pt idx="3">
                  <c:v>г. Грозный</c:v>
                </c:pt>
                <c:pt idx="4">
                  <c:v>ГБОУ</c:v>
                </c:pt>
                <c:pt idx="5">
                  <c:v>Грозненский МР</c:v>
                </c:pt>
                <c:pt idx="6">
                  <c:v>Гудермесский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Частные школы</c:v>
                </c:pt>
                <c:pt idx="14">
                  <c:v>Шалинский МР</c:v>
                </c:pt>
                <c:pt idx="15">
                  <c:v>Шатойский МР</c:v>
                </c:pt>
                <c:pt idx="16">
                  <c:v>Шелковской МР</c:v>
                </c:pt>
              </c:strCache>
            </c:strRef>
          </c:xVal>
          <c:yVal>
            <c:numRef>
              <c:f>'ФИ средний балл'!$C$5:$C$21</c:f>
              <c:numCache>
                <c:formatCode>0.00</c:formatCode>
                <c:ptCount val="17"/>
                <c:pt idx="0">
                  <c:v>3.71</c:v>
                </c:pt>
                <c:pt idx="1">
                  <c:v>4.71</c:v>
                </c:pt>
                <c:pt idx="2">
                  <c:v>1.56</c:v>
                </c:pt>
                <c:pt idx="3">
                  <c:v>5.13</c:v>
                </c:pt>
                <c:pt idx="4">
                  <c:v>10.43</c:v>
                </c:pt>
                <c:pt idx="5">
                  <c:v>2.63</c:v>
                </c:pt>
                <c:pt idx="6">
                  <c:v>11.45</c:v>
                </c:pt>
                <c:pt idx="7">
                  <c:v>5.88</c:v>
                </c:pt>
                <c:pt idx="8">
                  <c:v>6.75</c:v>
                </c:pt>
                <c:pt idx="9">
                  <c:v>8.92</c:v>
                </c:pt>
                <c:pt idx="10">
                  <c:v>4.25</c:v>
                </c:pt>
                <c:pt idx="11">
                  <c:v>11</c:v>
                </c:pt>
                <c:pt idx="12">
                  <c:v>5.85</c:v>
                </c:pt>
                <c:pt idx="13">
                  <c:v>5.5</c:v>
                </c:pt>
                <c:pt idx="14">
                  <c:v>6.75</c:v>
                </c:pt>
                <c:pt idx="15">
                  <c:v>11.67</c:v>
                </c:pt>
                <c:pt idx="16">
                  <c:v>9.18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62B-4EB1-A7A4-163739BC04A2}"/>
            </c:ext>
          </c:extLst>
        </c:ser>
        <c:ser>
          <c:idx val="3"/>
          <c:order val="3"/>
          <c:tx>
            <c:strRef>
              <c:f>'ФИ средний балл'!$F$4</c:f>
              <c:strCache>
                <c:ptCount val="1"/>
                <c:pt idx="0">
                  <c:v>Верхняя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'ФИ средний балл'!$B$5:$B$21</c:f>
              <c:strCache>
                <c:ptCount val="17"/>
                <c:pt idx="0">
                  <c:v>Ачхой-Мартановский МР</c:v>
                </c:pt>
                <c:pt idx="1">
                  <c:v>Веденский МР</c:v>
                </c:pt>
                <c:pt idx="2">
                  <c:v>г. Аргун</c:v>
                </c:pt>
                <c:pt idx="3">
                  <c:v>г. Грозный</c:v>
                </c:pt>
                <c:pt idx="4">
                  <c:v>ГБОУ</c:v>
                </c:pt>
                <c:pt idx="5">
                  <c:v>Грозненский МР</c:v>
                </c:pt>
                <c:pt idx="6">
                  <c:v>Гудермесский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Частные школы</c:v>
                </c:pt>
                <c:pt idx="14">
                  <c:v>Шалинский МР</c:v>
                </c:pt>
                <c:pt idx="15">
                  <c:v>Шатойский МР</c:v>
                </c:pt>
                <c:pt idx="16">
                  <c:v>Шелковской МР</c:v>
                </c:pt>
              </c:strCache>
            </c:strRef>
          </c:xVal>
          <c:yVal>
            <c:numRef>
              <c:f>'ФИ средний балл'!$F$5:$F$21</c:f>
              <c:numCache>
                <c:formatCode>0.00</c:formatCode>
                <c:ptCount val="17"/>
                <c:pt idx="0">
                  <c:v>8.1865158117767489</c:v>
                </c:pt>
                <c:pt idx="1">
                  <c:v>8.1865158117767489</c:v>
                </c:pt>
                <c:pt idx="2">
                  <c:v>8.1865158117767489</c:v>
                </c:pt>
                <c:pt idx="3">
                  <c:v>8.1865158117767489</c:v>
                </c:pt>
                <c:pt idx="4">
                  <c:v>8.1865158117767489</c:v>
                </c:pt>
                <c:pt idx="5">
                  <c:v>8.1865158117767489</c:v>
                </c:pt>
                <c:pt idx="6">
                  <c:v>8.1865158117767489</c:v>
                </c:pt>
                <c:pt idx="7">
                  <c:v>8.1865158117767489</c:v>
                </c:pt>
                <c:pt idx="8">
                  <c:v>8.1865158117767489</c:v>
                </c:pt>
                <c:pt idx="9">
                  <c:v>8.1865158117767489</c:v>
                </c:pt>
                <c:pt idx="10">
                  <c:v>8.1865158117767489</c:v>
                </c:pt>
                <c:pt idx="11">
                  <c:v>8.1865158117767489</c:v>
                </c:pt>
                <c:pt idx="12">
                  <c:v>8.1865158117767489</c:v>
                </c:pt>
                <c:pt idx="13">
                  <c:v>8.1865158117767489</c:v>
                </c:pt>
                <c:pt idx="14">
                  <c:v>8.1865158117767489</c:v>
                </c:pt>
                <c:pt idx="15">
                  <c:v>8.1865158117767489</c:v>
                </c:pt>
                <c:pt idx="16">
                  <c:v>8.1865158117767489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62B-4EB1-A7A4-163739BC0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1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25B-4067-951C-DE5BBF34E2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25B-4067-951C-DE5BBF34E2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'БИ Уровни'!$G$3:$H$3</c:f>
              <c:strCache>
                <c:ptCount val="2"/>
                <c:pt idx="0">
                  <c:v>Зачет</c:v>
                </c:pt>
                <c:pt idx="1">
                  <c:v>Незачет</c:v>
                </c:pt>
              </c:strCache>
            </c:strRef>
          </c:cat>
          <c:val>
            <c:numRef>
              <c:f>'БИ Уровни'!$G$22:$H$22</c:f>
              <c:numCache>
                <c:formatCode>0.00%</c:formatCode>
                <c:ptCount val="2"/>
                <c:pt idx="0">
                  <c:v>0.43948296122209168</c:v>
                </c:pt>
                <c:pt idx="1">
                  <c:v>0.56051703877790837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B-4067-951C-DE5BBF34E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4BD-4DB1-96F5-6D4D944AF52B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4BD-4DB1-96F5-6D4D944AF52B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4BD-4DB1-96F5-6D4D944AF52B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4BD-4DB1-96F5-6D4D944AF52B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54BD-4DB1-96F5-6D4D944AF52B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4BD-4DB1-96F5-6D4D944AF52B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54BD-4DB1-96F5-6D4D944AF52B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4BD-4DB1-96F5-6D4D944AF52B}"/>
              </c:ext>
            </c:extLst>
          </c:dPt>
          <c:dPt>
            <c:idx val="8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54BD-4DB1-96F5-6D4D944AF52B}"/>
              </c:ext>
            </c:extLst>
          </c:dPt>
          <c:dPt>
            <c:idx val="9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54BD-4DB1-96F5-6D4D944AF52B}"/>
              </c:ext>
            </c:extLst>
          </c:dPt>
          <c:dPt>
            <c:idx val="1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54BD-4DB1-96F5-6D4D944AF52B}"/>
              </c:ext>
            </c:extLst>
          </c:dPt>
          <c:dPt>
            <c:idx val="1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54BD-4DB1-96F5-6D4D944AF52B}"/>
              </c:ext>
            </c:extLst>
          </c:dPt>
          <c:dPt>
            <c:idx val="1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54BD-4DB1-96F5-6D4D944AF52B}"/>
              </c:ext>
            </c:extLst>
          </c:dPt>
          <c:dPt>
            <c:idx val="1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54BD-4DB1-96F5-6D4D944AF52B}"/>
              </c:ext>
            </c:extLst>
          </c:dPt>
          <c:dPt>
            <c:idx val="1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0-54BD-4DB1-96F5-6D4D944AF5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9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'БИ распределение баллов'!$A$4:$A$39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</c:numCache>
            </c:numRef>
          </c:cat>
          <c:val>
            <c:numRef>
              <c:f>'БИ распределение баллов'!$B$4:$B$39</c:f>
              <c:numCache>
                <c:formatCode>0.00%</c:formatCode>
                <c:ptCount val="36"/>
                <c:pt idx="0">
                  <c:v>1.7038777908343124E-2</c:v>
                </c:pt>
                <c:pt idx="1">
                  <c:v>1.4688601645123384E-2</c:v>
                </c:pt>
                <c:pt idx="2">
                  <c:v>1.9976498237367801E-2</c:v>
                </c:pt>
                <c:pt idx="3">
                  <c:v>3.5252643948296122E-2</c:v>
                </c:pt>
                <c:pt idx="4">
                  <c:v>3.7015276145710929E-2</c:v>
                </c:pt>
                <c:pt idx="5">
                  <c:v>5.464159811985899E-2</c:v>
                </c:pt>
                <c:pt idx="6">
                  <c:v>4.8766157461809637E-2</c:v>
                </c:pt>
                <c:pt idx="7">
                  <c:v>4.700352526439483E-2</c:v>
                </c:pt>
                <c:pt idx="8">
                  <c:v>4.935370152761457E-2</c:v>
                </c:pt>
                <c:pt idx="9">
                  <c:v>3.8777908343125736E-2</c:v>
                </c:pt>
                <c:pt idx="10">
                  <c:v>4.6415981198589897E-2</c:v>
                </c:pt>
                <c:pt idx="11">
                  <c:v>4.5828437132784956E-2</c:v>
                </c:pt>
                <c:pt idx="12">
                  <c:v>3.2314923619271442E-2</c:v>
                </c:pt>
                <c:pt idx="13">
                  <c:v>3.5252643948296122E-2</c:v>
                </c:pt>
                <c:pt idx="14">
                  <c:v>3.8190364277320796E-2</c:v>
                </c:pt>
                <c:pt idx="15">
                  <c:v>5.1116333725029377E-2</c:v>
                </c:pt>
                <c:pt idx="16">
                  <c:v>7.2267920094007052E-2</c:v>
                </c:pt>
                <c:pt idx="17">
                  <c:v>7.7555816686251472E-2</c:v>
                </c:pt>
                <c:pt idx="18">
                  <c:v>5.229142185663925E-2</c:v>
                </c:pt>
                <c:pt idx="19">
                  <c:v>4.230317273795535E-2</c:v>
                </c:pt>
                <c:pt idx="20">
                  <c:v>2.8789659224441832E-2</c:v>
                </c:pt>
                <c:pt idx="21">
                  <c:v>2.5851938895417155E-2</c:v>
                </c:pt>
                <c:pt idx="22">
                  <c:v>2.1151586368977675E-2</c:v>
                </c:pt>
                <c:pt idx="23">
                  <c:v>1.9388954171562868E-2</c:v>
                </c:pt>
                <c:pt idx="24">
                  <c:v>1.1163337250293772E-2</c:v>
                </c:pt>
                <c:pt idx="25">
                  <c:v>9.4007050528789656E-3</c:v>
                </c:pt>
                <c:pt idx="26">
                  <c:v>5.8754406580493537E-3</c:v>
                </c:pt>
                <c:pt idx="27">
                  <c:v>5.8754406580493537E-3</c:v>
                </c:pt>
                <c:pt idx="28">
                  <c:v>4.1128084606345478E-3</c:v>
                </c:pt>
                <c:pt idx="29">
                  <c:v>1.1750881316098707E-3</c:v>
                </c:pt>
                <c:pt idx="30">
                  <c:v>2.3501762632197414E-3</c:v>
                </c:pt>
                <c:pt idx="31">
                  <c:v>1.7626321974148062E-3</c:v>
                </c:pt>
                <c:pt idx="32">
                  <c:v>3.5252643948296123E-3</c:v>
                </c:pt>
                <c:pt idx="33">
                  <c:v>5.8754406580493535E-4</c:v>
                </c:pt>
                <c:pt idx="34">
                  <c:v>1.1750881316098707E-3</c:v>
                </c:pt>
                <c:pt idx="35">
                  <c:v>5.8754406580493535E-4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54BD-4DB1-96F5-6D4D944A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  <c:max val="7.0000000000000007E-2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31668696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053973231916392E-2"/>
          <c:y val="2.0819975044718889E-2"/>
          <c:w val="0.92497575971931034"/>
          <c:h val="0.742378014106352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'БИ Уровни'!$B$4:$B$21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'БИ Уровни'!$G$4:$G$21</c:f>
              <c:numCache>
                <c:formatCode>0.00%</c:formatCode>
                <c:ptCount val="18"/>
                <c:pt idx="0">
                  <c:v>0.33750000000000002</c:v>
                </c:pt>
                <c:pt idx="1">
                  <c:v>0.36708860759493672</c:v>
                </c:pt>
                <c:pt idx="2">
                  <c:v>0</c:v>
                </c:pt>
                <c:pt idx="3">
                  <c:v>0.11578947368421053</c:v>
                </c:pt>
                <c:pt idx="4">
                  <c:v>0.32045454545454544</c:v>
                </c:pt>
                <c:pt idx="5">
                  <c:v>0.77439024390243905</c:v>
                </c:pt>
                <c:pt idx="6">
                  <c:v>1</c:v>
                </c:pt>
                <c:pt idx="7">
                  <c:v>0.43661971830985913</c:v>
                </c:pt>
                <c:pt idx="8">
                  <c:v>0.33846153846153848</c:v>
                </c:pt>
                <c:pt idx="9">
                  <c:v>0.68</c:v>
                </c:pt>
                <c:pt idx="10">
                  <c:v>0.52941176470588236</c:v>
                </c:pt>
                <c:pt idx="11">
                  <c:v>0.79591836734693877</c:v>
                </c:pt>
                <c:pt idx="12">
                  <c:v>0.23880597014925373</c:v>
                </c:pt>
                <c:pt idx="13">
                  <c:v>0.68421052631578949</c:v>
                </c:pt>
                <c:pt idx="14">
                  <c:v>0.59740259740259738</c:v>
                </c:pt>
                <c:pt idx="15">
                  <c:v>0.53757225433526012</c:v>
                </c:pt>
                <c:pt idx="16">
                  <c:v>0.58139534883720934</c:v>
                </c:pt>
                <c:pt idx="17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1-4F30-8B22-E485FEF8567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734408"/>
        <c:axId val="545652896"/>
      </c:barChart>
      <c:catAx>
        <c:axId val="42373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652896"/>
        <c:crosses val="autoZero"/>
        <c:auto val="1"/>
        <c:lblAlgn val="ctr"/>
        <c:lblOffset val="100"/>
        <c:noMultiLvlLbl val="0"/>
      </c:catAx>
      <c:valAx>
        <c:axId val="54565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73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86507498156218E-2"/>
          <c:y val="3.9393969559114846E-2"/>
          <c:w val="0.93982840721219796"/>
          <c:h val="0.63820225201676262"/>
        </c:manualLayout>
      </c:layout>
      <c:areaChart>
        <c:grouping val="standard"/>
        <c:varyColors val="0"/>
        <c:ser>
          <c:idx val="1"/>
          <c:order val="1"/>
          <c:tx>
            <c:strRef>
              <c:f>'БИ средний балл'!$D$4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'БИ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'БИ средний балл'!$D$5:$D$22</c:f>
              <c:numCache>
                <c:formatCode>0.00</c:formatCode>
                <c:ptCount val="18"/>
                <c:pt idx="0">
                  <c:v>12.636310223266745</c:v>
                </c:pt>
                <c:pt idx="1">
                  <c:v>12.636310223266745</c:v>
                </c:pt>
                <c:pt idx="2">
                  <c:v>12.636310223266745</c:v>
                </c:pt>
                <c:pt idx="3">
                  <c:v>12.636310223266745</c:v>
                </c:pt>
                <c:pt idx="4">
                  <c:v>12.636310223266745</c:v>
                </c:pt>
                <c:pt idx="5">
                  <c:v>12.636310223266745</c:v>
                </c:pt>
                <c:pt idx="6">
                  <c:v>12.636310223266745</c:v>
                </c:pt>
                <c:pt idx="7">
                  <c:v>12.636310223266745</c:v>
                </c:pt>
                <c:pt idx="8">
                  <c:v>12.636310223266745</c:v>
                </c:pt>
                <c:pt idx="9">
                  <c:v>12.636310223266745</c:v>
                </c:pt>
                <c:pt idx="10">
                  <c:v>12.636310223266745</c:v>
                </c:pt>
                <c:pt idx="11">
                  <c:v>12.636310223266745</c:v>
                </c:pt>
                <c:pt idx="12">
                  <c:v>12.636310223266745</c:v>
                </c:pt>
                <c:pt idx="13">
                  <c:v>12.636310223266745</c:v>
                </c:pt>
                <c:pt idx="14">
                  <c:v>12.636310223266745</c:v>
                </c:pt>
                <c:pt idx="15">
                  <c:v>12.636310223266745</c:v>
                </c:pt>
                <c:pt idx="16">
                  <c:v>12.636310223266745</c:v>
                </c:pt>
                <c:pt idx="17">
                  <c:v>12.636310223266745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E-4A75-9B10-B95098B59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'БИ средний балл'!$E$4</c:f>
              <c:strCache>
                <c:ptCount val="1"/>
                <c:pt idx="0">
                  <c:v>Нижняя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'БИ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'БИ средний балл'!$E$5:$E$22</c:f>
              <c:numCache>
                <c:formatCode>0.00</c:formatCode>
                <c:ptCount val="18"/>
                <c:pt idx="0">
                  <c:v>11.080941364297271</c:v>
                </c:pt>
                <c:pt idx="1">
                  <c:v>11.080941364297271</c:v>
                </c:pt>
                <c:pt idx="2">
                  <c:v>11.080941364297271</c:v>
                </c:pt>
                <c:pt idx="3">
                  <c:v>11.080941364297271</c:v>
                </c:pt>
                <c:pt idx="4">
                  <c:v>11.080941364297271</c:v>
                </c:pt>
                <c:pt idx="5">
                  <c:v>11.080941364297271</c:v>
                </c:pt>
                <c:pt idx="6">
                  <c:v>11.080941364297271</c:v>
                </c:pt>
                <c:pt idx="7">
                  <c:v>11.080941364297271</c:v>
                </c:pt>
                <c:pt idx="8">
                  <c:v>11.080941364297271</c:v>
                </c:pt>
                <c:pt idx="9">
                  <c:v>11.080941364297271</c:v>
                </c:pt>
                <c:pt idx="10">
                  <c:v>11.080941364297271</c:v>
                </c:pt>
                <c:pt idx="11">
                  <c:v>11.080941364297271</c:v>
                </c:pt>
                <c:pt idx="12">
                  <c:v>11.080941364297271</c:v>
                </c:pt>
                <c:pt idx="13">
                  <c:v>11.080941364297271</c:v>
                </c:pt>
                <c:pt idx="14">
                  <c:v>11.080941364297271</c:v>
                </c:pt>
                <c:pt idx="15">
                  <c:v>11.080941364297271</c:v>
                </c:pt>
                <c:pt idx="16">
                  <c:v>11.080941364297271</c:v>
                </c:pt>
                <c:pt idx="17">
                  <c:v>11.080941364297271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8E-4A75-9B10-B95098B59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'БИ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8E-4A75-9B10-B95098B59315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E-4A75-9B10-B95098B59315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8E-4A75-9B10-B95098B59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'БИ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'БИ средний балл'!$C$5:$C$22</c:f>
              <c:numCache>
                <c:formatCode>0.00</c:formatCode>
                <c:ptCount val="18"/>
                <c:pt idx="0">
                  <c:v>11.75</c:v>
                </c:pt>
                <c:pt idx="1">
                  <c:v>13</c:v>
                </c:pt>
                <c:pt idx="2">
                  <c:v>4.333333333333333</c:v>
                </c:pt>
                <c:pt idx="3">
                  <c:v>8.189473684210526</c:v>
                </c:pt>
                <c:pt idx="4">
                  <c:v>11.713636363636363</c:v>
                </c:pt>
                <c:pt idx="5">
                  <c:v>15.323170731707316</c:v>
                </c:pt>
                <c:pt idx="6">
                  <c:v>15.333333333333334</c:v>
                </c:pt>
                <c:pt idx="7">
                  <c:v>11.43661971830986</c:v>
                </c:pt>
                <c:pt idx="8">
                  <c:v>12.430769230769231</c:v>
                </c:pt>
                <c:pt idx="9">
                  <c:v>13.973333333333333</c:v>
                </c:pt>
                <c:pt idx="10">
                  <c:v>12</c:v>
                </c:pt>
                <c:pt idx="11">
                  <c:v>18.285714285714285</c:v>
                </c:pt>
                <c:pt idx="12">
                  <c:v>9.9029850746268657</c:v>
                </c:pt>
                <c:pt idx="13">
                  <c:v>15.526315789473685</c:v>
                </c:pt>
                <c:pt idx="14">
                  <c:v>16.103896103896105</c:v>
                </c:pt>
                <c:pt idx="15">
                  <c:v>13.416184971098266</c:v>
                </c:pt>
                <c:pt idx="16">
                  <c:v>15.372093023255815</c:v>
                </c:pt>
                <c:pt idx="17">
                  <c:v>13.3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8E-4A75-9B10-B95098B59315}"/>
            </c:ext>
          </c:extLst>
        </c:ser>
        <c:ser>
          <c:idx val="3"/>
          <c:order val="3"/>
          <c:tx>
            <c:strRef>
              <c:f>'БИ средний балл'!$F$4</c:f>
              <c:strCache>
                <c:ptCount val="1"/>
                <c:pt idx="0">
                  <c:v>Верхняя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'БИ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'БИ средний балл'!$F$5:$F$22</c:f>
              <c:numCache>
                <c:formatCode>0.00</c:formatCode>
                <c:ptCount val="18"/>
                <c:pt idx="0">
                  <c:v>14.19167908223622</c:v>
                </c:pt>
                <c:pt idx="1">
                  <c:v>14.19167908223622</c:v>
                </c:pt>
                <c:pt idx="2">
                  <c:v>14.19167908223622</c:v>
                </c:pt>
                <c:pt idx="3">
                  <c:v>14.19167908223622</c:v>
                </c:pt>
                <c:pt idx="4">
                  <c:v>14.19167908223622</c:v>
                </c:pt>
                <c:pt idx="5">
                  <c:v>14.19167908223622</c:v>
                </c:pt>
                <c:pt idx="6">
                  <c:v>14.19167908223622</c:v>
                </c:pt>
                <c:pt idx="7">
                  <c:v>14.19167908223622</c:v>
                </c:pt>
                <c:pt idx="8">
                  <c:v>14.19167908223622</c:v>
                </c:pt>
                <c:pt idx="9">
                  <c:v>14.19167908223622</c:v>
                </c:pt>
                <c:pt idx="10">
                  <c:v>14.19167908223622</c:v>
                </c:pt>
                <c:pt idx="11">
                  <c:v>14.19167908223622</c:v>
                </c:pt>
                <c:pt idx="12">
                  <c:v>14.19167908223622</c:v>
                </c:pt>
                <c:pt idx="13">
                  <c:v>14.19167908223622</c:v>
                </c:pt>
                <c:pt idx="14">
                  <c:v>14.19167908223622</c:v>
                </c:pt>
                <c:pt idx="15">
                  <c:v>14.19167908223622</c:v>
                </c:pt>
                <c:pt idx="16">
                  <c:v>14.19167908223622</c:v>
                </c:pt>
                <c:pt idx="17">
                  <c:v>14.19167908223622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C8E-4A75-9B10-B95098B59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18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A1E-42DB-AF80-3403205E1E6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A1E-42DB-AF80-3403205E1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'МА уровни'!$G$3:$H$3</c:f>
              <c:strCache>
                <c:ptCount val="2"/>
                <c:pt idx="0">
                  <c:v>Зачет</c:v>
                </c:pt>
                <c:pt idx="1">
                  <c:v>Незачет</c:v>
                </c:pt>
              </c:strCache>
            </c:strRef>
          </c:cat>
          <c:val>
            <c:numRef>
              <c:f>'МА уровни'!$G$22:$H$22</c:f>
              <c:numCache>
                <c:formatCode>0.00%</c:formatCode>
                <c:ptCount val="2"/>
                <c:pt idx="0">
                  <c:v>0.53293413173652693</c:v>
                </c:pt>
                <c:pt idx="1">
                  <c:v>0.46706586826347307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E-42DB-AF80-3403205E1E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AE1-42F8-BCA1-B626298CF4D1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EAE1-42F8-BCA1-B626298CF4D1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AE1-42F8-BCA1-B626298CF4D1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AE1-42F8-BCA1-B626298CF4D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AE1-42F8-BCA1-B626298CF4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'МА распределение баллов'!$A$4:$A$16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cat>
          <c:val>
            <c:numRef>
              <c:f>'МА распределение баллов'!$B$4:$B$16</c:f>
              <c:numCache>
                <c:formatCode>0.00%</c:formatCode>
                <c:ptCount val="13"/>
                <c:pt idx="0">
                  <c:v>8.1170991350632063E-2</c:v>
                </c:pt>
                <c:pt idx="1">
                  <c:v>0.10445775116433799</c:v>
                </c:pt>
                <c:pt idx="2">
                  <c:v>9.580838323353294E-2</c:v>
                </c:pt>
                <c:pt idx="3">
                  <c:v>0.10046573519627412</c:v>
                </c:pt>
                <c:pt idx="4">
                  <c:v>8.5163007318695944E-2</c:v>
                </c:pt>
                <c:pt idx="5">
                  <c:v>9.3812375249500993E-2</c:v>
                </c:pt>
                <c:pt idx="6">
                  <c:v>0.13705921490352629</c:v>
                </c:pt>
                <c:pt idx="7">
                  <c:v>0.12242182302062542</c:v>
                </c:pt>
                <c:pt idx="8">
                  <c:v>8.1170991350632063E-2</c:v>
                </c:pt>
                <c:pt idx="9">
                  <c:v>4.1250831669993347E-2</c:v>
                </c:pt>
                <c:pt idx="10">
                  <c:v>2.3952095808383235E-2</c:v>
                </c:pt>
                <c:pt idx="11">
                  <c:v>1.8629407850964737E-2</c:v>
                </c:pt>
                <c:pt idx="12">
                  <c:v>1.4637391882900865E-2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EAE1-42F8-BCA1-B626298CF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  <c:max val="0.15000000000000002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316686967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94636650949048E-2"/>
          <c:y val="1.879202533771791E-2"/>
          <c:w val="0.93470536334905097"/>
          <c:h val="0.67163836608721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Лист1!$C$25:$C$42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Лист1!$D$25:$D$42</c:f>
              <c:numCache>
                <c:formatCode>0.00%</c:formatCode>
                <c:ptCount val="18"/>
                <c:pt idx="0">
                  <c:v>0.21590909090909091</c:v>
                </c:pt>
                <c:pt idx="1">
                  <c:v>0.50476190476190474</c:v>
                </c:pt>
                <c:pt idx="2">
                  <c:v>0.17647058823529413</c:v>
                </c:pt>
                <c:pt idx="3">
                  <c:v>0.1388888888888889</c:v>
                </c:pt>
                <c:pt idx="4">
                  <c:v>0.54947368421052634</c:v>
                </c:pt>
                <c:pt idx="5">
                  <c:v>0.69369369369369371</c:v>
                </c:pt>
                <c:pt idx="6">
                  <c:v>1</c:v>
                </c:pt>
                <c:pt idx="7">
                  <c:v>0.38181818181818183</c:v>
                </c:pt>
                <c:pt idx="8">
                  <c:v>0.27272727272727271</c:v>
                </c:pt>
                <c:pt idx="9">
                  <c:v>0.73529411764705888</c:v>
                </c:pt>
                <c:pt idx="10">
                  <c:v>0.6</c:v>
                </c:pt>
                <c:pt idx="11">
                  <c:v>0.78947368421052633</c:v>
                </c:pt>
                <c:pt idx="12">
                  <c:v>0.24528301886792453</c:v>
                </c:pt>
                <c:pt idx="13">
                  <c:v>1</c:v>
                </c:pt>
                <c:pt idx="14">
                  <c:v>0.4838709677419355</c:v>
                </c:pt>
                <c:pt idx="15">
                  <c:v>0.80851063829787229</c:v>
                </c:pt>
                <c:pt idx="16">
                  <c:v>0.73333333333333328</c:v>
                </c:pt>
                <c:pt idx="17">
                  <c:v>0.65151515151515149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B-4615-BE79-1692FEDAD3B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0694703"/>
        <c:axId val="210707599"/>
      </c:barChart>
      <c:catAx>
        <c:axId val="210694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707599"/>
        <c:crosses val="autoZero"/>
        <c:auto val="1"/>
        <c:lblAlgn val="ctr"/>
        <c:lblOffset val="100"/>
        <c:noMultiLvlLbl val="0"/>
      </c:catAx>
      <c:valAx>
        <c:axId val="21070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69470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'МА средний балл'!$D$4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'МА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'МА средний балл'!$D$5:$D$22</c:f>
              <c:numCache>
                <c:formatCode>0.00</c:formatCode>
                <c:ptCount val="18"/>
                <c:pt idx="0">
                  <c:v>4.7272122421822997</c:v>
                </c:pt>
                <c:pt idx="1">
                  <c:v>4.7272122421822997</c:v>
                </c:pt>
                <c:pt idx="2">
                  <c:v>4.7272122421822997</c:v>
                </c:pt>
                <c:pt idx="3">
                  <c:v>4.7272122421822997</c:v>
                </c:pt>
                <c:pt idx="4">
                  <c:v>4.7272122421822997</c:v>
                </c:pt>
                <c:pt idx="5">
                  <c:v>4.7272122421822997</c:v>
                </c:pt>
                <c:pt idx="6">
                  <c:v>4.7272122421822997</c:v>
                </c:pt>
                <c:pt idx="7">
                  <c:v>4.7272122421822997</c:v>
                </c:pt>
                <c:pt idx="8">
                  <c:v>4.7272122421822997</c:v>
                </c:pt>
                <c:pt idx="9">
                  <c:v>4.7272122421822997</c:v>
                </c:pt>
                <c:pt idx="10">
                  <c:v>4.7272122421822997</c:v>
                </c:pt>
                <c:pt idx="11">
                  <c:v>4.7272122421822997</c:v>
                </c:pt>
                <c:pt idx="12">
                  <c:v>4.7272122421822997</c:v>
                </c:pt>
                <c:pt idx="13">
                  <c:v>4.7272122421822997</c:v>
                </c:pt>
                <c:pt idx="14">
                  <c:v>4.7272122421822997</c:v>
                </c:pt>
                <c:pt idx="15">
                  <c:v>4.7272122421822997</c:v>
                </c:pt>
                <c:pt idx="16">
                  <c:v>4.7272122421822997</c:v>
                </c:pt>
                <c:pt idx="17">
                  <c:v>4.7272122421822997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3-49A1-8153-E70065F8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'МА средний балл'!$E$4</c:f>
              <c:strCache>
                <c:ptCount val="1"/>
                <c:pt idx="0">
                  <c:v>Нижняя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'МА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'МА средний балл'!$E$5:$E$22</c:f>
              <c:numCache>
                <c:formatCode>0.00</c:formatCode>
                <c:ptCount val="18"/>
                <c:pt idx="0">
                  <c:v>3.9176120315174376</c:v>
                </c:pt>
                <c:pt idx="1">
                  <c:v>3.9176120315174376</c:v>
                </c:pt>
                <c:pt idx="2">
                  <c:v>3.9176120315174376</c:v>
                </c:pt>
                <c:pt idx="3">
                  <c:v>3.9176120315174376</c:v>
                </c:pt>
                <c:pt idx="4">
                  <c:v>3.9176120315174376</c:v>
                </c:pt>
                <c:pt idx="5">
                  <c:v>3.9176120315174376</c:v>
                </c:pt>
                <c:pt idx="6">
                  <c:v>3.9176120315174376</c:v>
                </c:pt>
                <c:pt idx="7">
                  <c:v>3.9176120315174376</c:v>
                </c:pt>
                <c:pt idx="8">
                  <c:v>3.9176120315174376</c:v>
                </c:pt>
                <c:pt idx="9">
                  <c:v>3.9176120315174376</c:v>
                </c:pt>
                <c:pt idx="10">
                  <c:v>3.9176120315174376</c:v>
                </c:pt>
                <c:pt idx="11">
                  <c:v>3.9176120315174376</c:v>
                </c:pt>
                <c:pt idx="12">
                  <c:v>3.9176120315174376</c:v>
                </c:pt>
                <c:pt idx="13">
                  <c:v>3.9176120315174376</c:v>
                </c:pt>
                <c:pt idx="14">
                  <c:v>3.9176120315174376</c:v>
                </c:pt>
                <c:pt idx="15">
                  <c:v>3.9176120315174376</c:v>
                </c:pt>
                <c:pt idx="16">
                  <c:v>3.9176120315174376</c:v>
                </c:pt>
                <c:pt idx="17">
                  <c:v>3.9176120315174376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F3-49A1-8153-E70065F8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'МА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3-49A1-8153-E70065F86163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3-49A1-8153-E70065F86163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3-49A1-8153-E70065F86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'МА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'МА средний балл'!$C$5:$C$22</c:f>
              <c:numCache>
                <c:formatCode>0.00</c:formatCode>
                <c:ptCount val="18"/>
                <c:pt idx="0">
                  <c:v>3.0454545454545454</c:v>
                </c:pt>
                <c:pt idx="1">
                  <c:v>4.8190476190476188</c:v>
                </c:pt>
                <c:pt idx="2">
                  <c:v>2.8529411764705883</c:v>
                </c:pt>
                <c:pt idx="3">
                  <c:v>2.25</c:v>
                </c:pt>
                <c:pt idx="4">
                  <c:v>4.8673684210526318</c:v>
                </c:pt>
                <c:pt idx="5">
                  <c:v>5.0360360360360357</c:v>
                </c:pt>
                <c:pt idx="6">
                  <c:v>7.5</c:v>
                </c:pt>
                <c:pt idx="7">
                  <c:v>2.8</c:v>
                </c:pt>
                <c:pt idx="8">
                  <c:v>3.3636363636363638</c:v>
                </c:pt>
                <c:pt idx="9">
                  <c:v>5.1764705882352944</c:v>
                </c:pt>
                <c:pt idx="10">
                  <c:v>5</c:v>
                </c:pt>
                <c:pt idx="11">
                  <c:v>5.1315789473684212</c:v>
                </c:pt>
                <c:pt idx="12">
                  <c:v>2.9150943396226414</c:v>
                </c:pt>
                <c:pt idx="13">
                  <c:v>7.4259259259259256</c:v>
                </c:pt>
                <c:pt idx="14">
                  <c:v>4.354838709677419</c:v>
                </c:pt>
                <c:pt idx="15">
                  <c:v>7.0709219858156027</c:v>
                </c:pt>
                <c:pt idx="16">
                  <c:v>6.8</c:v>
                </c:pt>
                <c:pt idx="17">
                  <c:v>5.7121212121212119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7F3-49A1-8153-E70065F86163}"/>
            </c:ext>
          </c:extLst>
        </c:ser>
        <c:ser>
          <c:idx val="3"/>
          <c:order val="3"/>
          <c:tx>
            <c:strRef>
              <c:f>'МА средний балл'!$F$4</c:f>
              <c:strCache>
                <c:ptCount val="1"/>
                <c:pt idx="0">
                  <c:v>Верхняя граница довер.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'МА средний балл'!$B$5:$B$22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xVal>
          <c:yVal>
            <c:numRef>
              <c:f>'МА средний балл'!$F$5:$F$22</c:f>
              <c:numCache>
                <c:formatCode>0.00</c:formatCode>
                <c:ptCount val="18"/>
                <c:pt idx="0">
                  <c:v>5.5368124528471618</c:v>
                </c:pt>
                <c:pt idx="1">
                  <c:v>5.5368124528471618</c:v>
                </c:pt>
                <c:pt idx="2">
                  <c:v>5.5368124528471618</c:v>
                </c:pt>
                <c:pt idx="3">
                  <c:v>5.5368124528471618</c:v>
                </c:pt>
                <c:pt idx="4">
                  <c:v>5.5368124528471618</c:v>
                </c:pt>
                <c:pt idx="5">
                  <c:v>5.5368124528471618</c:v>
                </c:pt>
                <c:pt idx="6">
                  <c:v>5.5368124528471618</c:v>
                </c:pt>
                <c:pt idx="7">
                  <c:v>5.5368124528471618</c:v>
                </c:pt>
                <c:pt idx="8">
                  <c:v>5.5368124528471618</c:v>
                </c:pt>
                <c:pt idx="9">
                  <c:v>5.5368124528471618</c:v>
                </c:pt>
                <c:pt idx="10">
                  <c:v>5.5368124528471618</c:v>
                </c:pt>
                <c:pt idx="11">
                  <c:v>5.5368124528471618</c:v>
                </c:pt>
                <c:pt idx="12">
                  <c:v>5.5368124528471618</c:v>
                </c:pt>
                <c:pt idx="13">
                  <c:v>5.5368124528471618</c:v>
                </c:pt>
                <c:pt idx="14">
                  <c:v>5.5368124528471618</c:v>
                </c:pt>
                <c:pt idx="15">
                  <c:v>5.5368124528471618</c:v>
                </c:pt>
                <c:pt idx="16">
                  <c:v>5.5368124528471618</c:v>
                </c:pt>
                <c:pt idx="17">
                  <c:v>5.5368124528471618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7F3-49A1-8153-E70065F8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916-4836-8CE6-C389D0B7487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916-4836-8CE6-C389D0B748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'ХИ Уровни'!$T$7:$T$8</c:f>
              <c:strCache>
                <c:ptCount val="2"/>
                <c:pt idx="0">
                  <c:v>Незачет</c:v>
                </c:pt>
                <c:pt idx="1">
                  <c:v>Зачет</c:v>
                </c:pt>
              </c:strCache>
            </c:strRef>
          </c:cat>
          <c:val>
            <c:numRef>
              <c:f>'ХИ Уровни'!$U$7:$U$8</c:f>
              <c:numCache>
                <c:formatCode>0.00%</c:formatCode>
                <c:ptCount val="2"/>
                <c:pt idx="0">
                  <c:v>0.51680000000000004</c:v>
                </c:pt>
                <c:pt idx="1">
                  <c:v>0.48320000000000002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6-4836-8CE6-C389D0B748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6444296452242"/>
          <c:y val="3.4591194968553458E-2"/>
          <c:w val="0.86032214173825416"/>
          <c:h val="0.82577576387857177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A82-43AE-A6F3-63091F02DE13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CA82-43AE-A6F3-63091F02DE13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A82-43AE-A6F3-63091F02DE13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A82-43AE-A6F3-63091F02DE13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A82-43AE-A6F3-63091F02DE13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CA82-43AE-A6F3-63091F02DE13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A82-43AE-A6F3-63091F02DE13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A82-43AE-A6F3-63091F02DE13}"/>
              </c:ext>
            </c:extLst>
          </c:dPt>
          <c:dPt>
            <c:idx val="8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A82-43AE-A6F3-63091F02DE13}"/>
              </c:ext>
            </c:extLst>
          </c:dPt>
          <c:dPt>
            <c:idx val="9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A82-43AE-A6F3-63091F02DE13}"/>
              </c:ext>
            </c:extLst>
          </c:dPt>
          <c:dPt>
            <c:idx val="1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A82-43AE-A6F3-63091F02DE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'ХИ распределение баллов'!$A$4:$A$35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'ХИ распределение баллов'!$B$4:$B$35</c:f>
              <c:numCache>
                <c:formatCode>0.00%</c:formatCode>
                <c:ptCount val="32"/>
                <c:pt idx="0">
                  <c:v>3.0360531309297913E-2</c:v>
                </c:pt>
                <c:pt idx="1">
                  <c:v>3.9848197343453511E-2</c:v>
                </c:pt>
                <c:pt idx="2">
                  <c:v>5.6925996204933584E-2</c:v>
                </c:pt>
                <c:pt idx="3">
                  <c:v>6.4516129032258063E-2</c:v>
                </c:pt>
                <c:pt idx="4">
                  <c:v>5.6925996204933584E-2</c:v>
                </c:pt>
                <c:pt idx="5">
                  <c:v>4.9335863377609111E-2</c:v>
                </c:pt>
                <c:pt idx="6">
                  <c:v>4.8703352308665404E-2</c:v>
                </c:pt>
                <c:pt idx="7">
                  <c:v>3.9215686274509803E-2</c:v>
                </c:pt>
                <c:pt idx="8">
                  <c:v>4.4908285895003161E-2</c:v>
                </c:pt>
                <c:pt idx="9">
                  <c:v>4.6173308032890575E-2</c:v>
                </c:pt>
                <c:pt idx="10">
                  <c:v>3.9848197343453511E-2</c:v>
                </c:pt>
                <c:pt idx="11">
                  <c:v>5.0600885515496519E-2</c:v>
                </c:pt>
                <c:pt idx="12">
                  <c:v>5.9456040480708412E-2</c:v>
                </c:pt>
                <c:pt idx="13">
                  <c:v>7.5901328273244778E-2</c:v>
                </c:pt>
                <c:pt idx="14">
                  <c:v>5.7558507273877291E-2</c:v>
                </c:pt>
                <c:pt idx="15">
                  <c:v>4.5540796963946868E-2</c:v>
                </c:pt>
                <c:pt idx="16">
                  <c:v>4.3010752688172046E-2</c:v>
                </c:pt>
                <c:pt idx="17">
                  <c:v>3.2890575585072739E-2</c:v>
                </c:pt>
                <c:pt idx="18">
                  <c:v>3.099304237824162E-2</c:v>
                </c:pt>
                <c:pt idx="19">
                  <c:v>2.0240354206198609E-2</c:v>
                </c:pt>
                <c:pt idx="20">
                  <c:v>1.7077798861480076E-2</c:v>
                </c:pt>
                <c:pt idx="21">
                  <c:v>1.1385199240986717E-2</c:v>
                </c:pt>
                <c:pt idx="22">
                  <c:v>8.8551549652118918E-3</c:v>
                </c:pt>
                <c:pt idx="23">
                  <c:v>7.5901328273244783E-3</c:v>
                </c:pt>
                <c:pt idx="24">
                  <c:v>6.957621758380772E-3</c:v>
                </c:pt>
                <c:pt idx="25">
                  <c:v>3.7950664136622392E-3</c:v>
                </c:pt>
                <c:pt idx="26">
                  <c:v>3.7950664136622392E-3</c:v>
                </c:pt>
                <c:pt idx="27">
                  <c:v>1.2650221378874131E-3</c:v>
                </c:pt>
                <c:pt idx="28">
                  <c:v>1.8975332068311196E-3</c:v>
                </c:pt>
                <c:pt idx="29">
                  <c:v>2.5300442757748261E-3</c:v>
                </c:pt>
                <c:pt idx="30">
                  <c:v>1.2650221378874131E-3</c:v>
                </c:pt>
                <c:pt idx="31">
                  <c:v>6.3251106894370653E-4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CA82-43AE-A6F3-63091F02D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  <c:max val="9.0000000000000024E-2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crossAx val="1316686967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86935086292759E-2"/>
          <c:y val="1.3750730674076206E-2"/>
          <c:w val="1"/>
          <c:h val="0.671638366087211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solidFill>
                  <a:srgbClr val="A9D18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A7-4664-8BDD-05C9726163C3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Лист1!$C$25:$C$42</c:f>
              <c:strCache>
                <c:ptCount val="18"/>
                <c:pt idx="0">
                  <c:v>Ачхой-Мартановский МР</c:v>
                </c:pt>
                <c:pt idx="1">
                  <c:v>г. Аргун</c:v>
                </c:pt>
                <c:pt idx="2">
                  <c:v>Веденский МР</c:v>
                </c:pt>
                <c:pt idx="3">
                  <c:v>Грозненский МР</c:v>
                </c:pt>
                <c:pt idx="4">
                  <c:v>г. Грозный</c:v>
                </c:pt>
                <c:pt idx="5">
                  <c:v>Гудермесский МР</c:v>
                </c:pt>
                <c:pt idx="6">
                  <c:v>Итум-Калинский МР</c:v>
                </c:pt>
                <c:pt idx="7">
                  <c:v>Курчалоевский МР</c:v>
                </c:pt>
                <c:pt idx="8">
                  <c:v>Надтеречный МР</c:v>
                </c:pt>
                <c:pt idx="9">
                  <c:v>Наурский МР</c:v>
                </c:pt>
                <c:pt idx="10">
                  <c:v>Ножай-Юртовский МР   </c:v>
                </c:pt>
                <c:pt idx="11">
                  <c:v>Серноводский МР</c:v>
                </c:pt>
                <c:pt idx="12">
                  <c:v>Урус-Мартановский МР</c:v>
                </c:pt>
                <c:pt idx="13">
                  <c:v>Шатойский МР</c:v>
                </c:pt>
                <c:pt idx="14">
                  <c:v>Шелковской МР</c:v>
                </c:pt>
                <c:pt idx="15">
                  <c:v>Шалинский МР</c:v>
                </c:pt>
                <c:pt idx="16">
                  <c:v>Частные школы</c:v>
                </c:pt>
                <c:pt idx="17">
                  <c:v>ГБОУ</c:v>
                </c:pt>
              </c:strCache>
            </c:strRef>
          </c:cat>
          <c:val>
            <c:numRef>
              <c:f>Лист1!$D$25:$D$42</c:f>
              <c:numCache>
                <c:formatCode>0.00%</c:formatCode>
                <c:ptCount val="18"/>
                <c:pt idx="0">
                  <c:v>0.20547945205479451</c:v>
                </c:pt>
                <c:pt idx="1">
                  <c:v>0.33846153846153848</c:v>
                </c:pt>
                <c:pt idx="2">
                  <c:v>0</c:v>
                </c:pt>
                <c:pt idx="3">
                  <c:v>0.23809523809523808</c:v>
                </c:pt>
                <c:pt idx="4">
                  <c:v>0.50724637681159424</c:v>
                </c:pt>
                <c:pt idx="5">
                  <c:v>0.83116883116883122</c:v>
                </c:pt>
                <c:pt idx="6">
                  <c:v>1</c:v>
                </c:pt>
                <c:pt idx="7">
                  <c:v>0.54098360655737709</c:v>
                </c:pt>
                <c:pt idx="8">
                  <c:v>0.42975206611570249</c:v>
                </c:pt>
                <c:pt idx="9">
                  <c:v>0.72307692307692306</c:v>
                </c:pt>
                <c:pt idx="10">
                  <c:v>0.48484848484848486</c:v>
                </c:pt>
                <c:pt idx="11">
                  <c:v>0.63265306122448983</c:v>
                </c:pt>
                <c:pt idx="12">
                  <c:v>0.2975206611570248</c:v>
                </c:pt>
                <c:pt idx="13">
                  <c:v>0.875</c:v>
                </c:pt>
                <c:pt idx="14">
                  <c:v>0.54666666666666663</c:v>
                </c:pt>
                <c:pt idx="15">
                  <c:v>0.2857142857142857</c:v>
                </c:pt>
                <c:pt idx="16">
                  <c:v>0.61764705882352944</c:v>
                </c:pt>
                <c:pt idx="17">
                  <c:v>0.61818181818181817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664-8BDD-05C9726163C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0694703"/>
        <c:axId val="210707599"/>
      </c:barChart>
      <c:catAx>
        <c:axId val="210694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707599"/>
        <c:crosses val="autoZero"/>
        <c:auto val="1"/>
        <c:lblAlgn val="ctr"/>
        <c:lblOffset val="100"/>
        <c:noMultiLvlLbl val="0"/>
      </c:catAx>
      <c:valAx>
        <c:axId val="21070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0694703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0.10398</cdr:x>
      <cdr:y>0.47697</cdr:y>
    </cdr:from>
    <cdr:to>
      <cdr:x>1</cdr:x>
      <cdr:y>0.47697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5BD5A6BF-6ED6-7BE3-42AC-6A636E3808E6}"/>
            </a:ext>
          </a:extLst>
        </cdr:cNvPr>
        <cdr:cNvCxnSpPr/>
      </cdr:nvCxnSpPr>
      <cdr:spPr>
        <a:xfrm xmlns:a="http://schemas.openxmlformats.org/drawingml/2006/main">
          <a:off x="1114245" y="2398143"/>
          <a:ext cx="9601200" cy="0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accent2"/>
          </a:solidFill>
          <a:headEnd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0.07025</cdr:x>
      <cdr:y>0.4732</cdr:y>
    </cdr:from>
    <cdr:to>
      <cdr:x>0.99136</cdr:x>
      <cdr:y>0.4732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B1868A7F-58E1-EC4A-A2B1-35784D5055C2}"/>
            </a:ext>
          </a:extLst>
        </cdr:cNvPr>
        <cdr:cNvCxnSpPr/>
      </cdr:nvCxnSpPr>
      <cdr:spPr>
        <a:xfrm xmlns:a="http://schemas.openxmlformats.org/drawingml/2006/main">
          <a:off x="783568" y="2309168"/>
          <a:ext cx="1027406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0.07214</cdr:x>
      <cdr:y>0.27565</cdr:y>
    </cdr:from>
    <cdr:to>
      <cdr:x>0.96603</cdr:x>
      <cdr:y>0.28734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659351C7-A4F1-424F-A980-B570EE4E83E7}"/>
            </a:ext>
          </a:extLst>
        </cdr:cNvPr>
        <cdr:cNvCxnSpPr/>
      </cdr:nvCxnSpPr>
      <cdr:spPr>
        <a:xfrm xmlns:a="http://schemas.openxmlformats.org/drawingml/2006/main">
          <a:off x="800911" y="1384533"/>
          <a:ext cx="9924176" cy="5872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2E0B-4C8F-45C3-BC86-7D5A4E3CD8A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85D0D-E732-4D40-946E-AA026C95E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1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2C82-8D5D-4818-BBCA-30CF08033ACA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F42-B5DF-4EE6-B742-978BF6A81D9E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5827-AB5B-4C12-9C77-6DAAE09DDE7A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6314-C2DA-4AE7-BC5D-7EB7C21F7545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CAD1-59EB-48FC-BC68-DED7EE304D3F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3373-B0A0-4125-914C-EABF6301B5A3}" type="datetime1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35FD-AA10-45F1-A0E0-8BA2A7B04D90}" type="datetime1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A024-BDC4-4E1A-BA09-0CA771D721E5}" type="datetime1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DB02-AB7D-4CAA-BB97-7E9BEB47FD62}" type="datetime1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3E37-F46B-4C22-8FA2-5559C1FA2560}" type="datetime1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AF34-5321-4A95-A3B8-EC6C16C36270}" type="datetime1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0512-B40B-41E7-99C3-D58D6D07926C}" type="datetime1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582" y="1251347"/>
            <a:ext cx="100670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пробного ЕГЭ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11-х классов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 Республики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(профильная)», «Химия»,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«Физика» и «Биология»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43859" y="6344159"/>
            <a:ext cx="3088256" cy="37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Республика, 2024</a:t>
            </a:r>
          </a:p>
        </p:txBody>
      </p:sp>
    </p:spTree>
    <p:extLst>
      <p:ext uri="{BB962C8B-B14F-4D97-AF65-F5344CB8AC3E}">
        <p14:creationId xmlns:p14="http://schemas.microsoft.com/office/powerpoint/2010/main" val="202527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86543" y="60797"/>
            <a:ext cx="883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элементам содержания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805" y="100504"/>
            <a:ext cx="2809103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25193"/>
              </p:ext>
            </p:extLst>
          </p:nvPr>
        </p:nvGraphicFramePr>
        <p:xfrm>
          <a:off x="131805" y="1152525"/>
          <a:ext cx="11788345" cy="5520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</a:t>
                      </a:r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(умения)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Современная модель строения атома. Распределение электронов по энергетическим уровням. Классификация химических элементов. Особенности строения энергетических уровней атомов (s-, p-, d-элементов). Основное и возбуждённое состояния атомов. Электронная конфигурация атома. Валентные электроны.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система химических элементов Д.И. Менделеева. Физический смысл Периодического закона Д.И. Менделеева. Причины и закономерности изменения свойств элементов и их соединений по периодам и группам.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Электроотрицательность. Валентность. Степень окисления.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химической связи (ковалентная, ионная, металлическая, водородная) и механизмы её образования. Межмолекулярные взаимодействия. Вещества молекулярного и немолекулярного строения. Типы кристаллических решёток. Зависимость свойств веществ от типа кристаллической решётки.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неорганических веществ. Номенклатура неорганических веществ.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1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свойства важнейших металлов (натрий, калий, кальций, магний, алюминий, цинк, хром, железо, медь) и их соединений. Общие способы получения металлов. Химические свойства важнейших неметаллов (галогенов, серы, азота, фосфора, углерода и кремния) и их соединений (оксидов, кислородсодержащих кислот, водородных соединений). Электролитическая диссоциация. Сильные и слабые электролиты. Среда водных растворов веществ: кислая, нейтральная, щелочная. Степень диссоциации. Реакции ионного обмена. Идентификация неорганических соединений. Качественные реакции на неорганические вещества и ионы.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свойства важнейших металлов (натрий, калий, кальций, магний, алюминий, цинк, хром, железо, медь) и их соединений. Общие способы получения металлов. Химические свойства важнейших неметаллов (галогенов, серы, азота, фосфора, углерода и кремния) и их соединений (оксидов, кислородсодержащих кислот, водородных соединений) 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свойства важнейших металлов (натрий, калий, кальций, магний, алюминий, цинк, хром, железо, медь) и их соединений. Общие способы получения металлов. Химические свойства важнейших неметаллов (галогенов, серы, азота, фосфора, углерода и кремния) и их соединений (оксидов, кислородсодержащих кислот, водородных соединений).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Генетическая связь неорганических веществ, принадлежащих к различным классам.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о классификации органических веществ. Систематическая международная номенклатура и принципы образования названий органических соединений.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1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положения теории химического строения органических соединений А.М. Бутлерова. Углеродный скелет органической молекулы. Кратность химической связи. σ- и π-связи. sp3-, sp2-,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гибридизации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орбиталей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атомов углерода. Зависимость свойств веществ от химического строения молекул. Гомологи. Гомологический ряд. Изомерия и изомеры. Понятие о функциональной группе. Ориентационные эффекты заместителей.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свойства углеводородов: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циклоалканов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алкадиенов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алкинов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Химические свойства кислородсодержащих соединений: спиртов, фенола, альдегидов, кетонов, карбоновых кислот, сложных эфиров, жиров, углеводов.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0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химические свойства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аминов.Аминокислоты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белки. Аминокислоты как амфотерные органические соединения. Основные аминокислоты, образующие белки. Важнейшие способы получения аминов и аминокислот. Химические свойства белков: гидролиз, денатурация, качественные (цветные) реакции на белки.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Химические свойства углеводородов: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циклоалканов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алкадиенов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алкинов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Свободнорадикальный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ионный механизмы реакции. Понятие 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нуклеофиле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электрофиле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Правило Марковникова. Правило Зайцева.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8869" y="6407335"/>
            <a:ext cx="2743200" cy="365125"/>
          </a:xfrm>
        </p:spPr>
        <p:txBody>
          <a:bodyPr/>
          <a:lstStyle/>
          <a:p>
            <a:fld id="{B4A74736-1BE4-4CAB-BF8E-671EAF31A7E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9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02847" y="0"/>
            <a:ext cx="877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элементам содержания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805" y="100504"/>
            <a:ext cx="2809103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19872"/>
              </p:ext>
            </p:extLst>
          </p:nvPr>
        </p:nvGraphicFramePr>
        <p:xfrm>
          <a:off x="131805" y="1079156"/>
          <a:ext cx="11788345" cy="5693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</a:t>
                      </a:r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 (умения)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Характерные химические свойства предельных одноатомных и многоатомных спиртов, фенола, альдегидов, карбоновых кислот, сложных эфиров. Важнейшие способы получения кислородсодержащих органических соединений.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Генетическая связь между классами органических соединений.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Химическая реакция. Классификация химических реакций в неорганической и органической химии. Закон сохранения массы веществ.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реакции, её зависимость от различных факторов.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Окислительно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-восстановительные реакции. Поведение веществ в средах с разным значением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Методы электронного баланса.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Электролиз расплавов и растворов солей.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Гидролиз солей. Ионное произведение воды. Водородный показатель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раствора.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Обратимые реакции. Химическое равновесие. Факторы, влияющие на состояние химического равновесия. Принцип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Шателье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Обратимые и необратимые химические реакции. Химическое равновесие. Расчёты количества вещества, массы вещества или объёма газов по известному количеству вещества, массе или объёму одного из участвующих в реакции веществ.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Идентификация неорганических соединений. Качественные реакции на неорганические вещества и ионы. Идентификация органических соединений. Решение экспериментальных задач на распознавание органических веществ.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30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повседневной жизни. Правила безопасной работы с едкими, горючими и токсичными веществами, средствами бытовой химии. Химия и здоровье. Химия в медицине. Химия и сельское хозяйство. Химия в промышленности. Химия и энергетика: природный и попутный нефтяной газы, их состав и использование. Состав нефти и её переработка (природные источники углеводородов). Химия и экология. Химическое загрязнение окружающей среды и его последствия. Охрана гидросферы, почвы, атмосферы, флоры и фауны от химического загрязнения. Проблема отходов и побочных продуктов. Альтернативные источники энергии. Общие представления о промышленных способах получения химических веществ (на примере производства аммиака, серной кислоты). Чёрная и цветная металлургия. Стекло и силикатная промышленность.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Расчеты массовой доли и молярной концентрации вещества в растворе.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Расчёты теплового эффекта (по термохимическим уравнениям).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Расчёты массы (объёма, количества вещества) продуктов реакции, если одно из веществ дано в избытке (имеет примеси); расчёты массовой или объёмной доли выхода продукта реакции от теоретически возможного.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8869" y="6407335"/>
            <a:ext cx="2743200" cy="365125"/>
          </a:xfrm>
        </p:spPr>
        <p:txBody>
          <a:bodyPr/>
          <a:lstStyle/>
          <a:p>
            <a:fld id="{B4A74736-1BE4-4CAB-BF8E-671EAF31A7E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9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93773" y="361887"/>
            <a:ext cx="895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первичным баллам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40" y="100504"/>
            <a:ext cx="2413687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172413" y="5602214"/>
            <a:ext cx="4555374" cy="350194"/>
          </a:xfrm>
          <a:prstGeom prst="borderCallout2">
            <a:avLst>
              <a:gd name="adj1" fmla="val 48380"/>
              <a:gd name="adj2" fmla="val -747"/>
              <a:gd name="adj3" fmla="val 4205"/>
              <a:gd name="adj4" fmla="val -14751"/>
              <a:gd name="adj5" fmla="val -72008"/>
              <a:gd name="adj6" fmla="val -24190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Порог прохождения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74756"/>
            <a:ext cx="2743200" cy="365125"/>
          </a:xfrm>
        </p:spPr>
        <p:txBody>
          <a:bodyPr/>
          <a:lstStyle/>
          <a:p>
            <a:fld id="{B4A74736-1BE4-4CAB-BF8E-671EAF31A7E6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43108"/>
              </p:ext>
            </p:extLst>
          </p:nvPr>
        </p:nvGraphicFramePr>
        <p:xfrm>
          <a:off x="281354" y="1252025"/>
          <a:ext cx="11029072" cy="448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23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16031" y="261773"/>
            <a:ext cx="763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861" y="69785"/>
            <a:ext cx="2479589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482" y="6321433"/>
            <a:ext cx="5428735" cy="369332"/>
          </a:xfrm>
          <a:prstGeom prst="rect">
            <a:avLst/>
          </a:prstGeom>
          <a:solidFill>
            <a:srgbClr val="5B9BD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/>
              <a:t>6 % отсутствовавших (среднее значение по региону)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0A08D26-FA60-4C69-A625-89B7F9724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69337"/>
              </p:ext>
            </p:extLst>
          </p:nvPr>
        </p:nvGraphicFramePr>
        <p:xfrm>
          <a:off x="506437" y="1078301"/>
          <a:ext cx="10972800" cy="5098542"/>
        </p:xfrm>
        <a:graphic>
          <a:graphicData uri="http://schemas.openxmlformats.org/drawingml/2006/table">
            <a:tbl>
              <a:tblPr/>
              <a:tblGrid>
                <a:gridCol w="562707">
                  <a:extLst>
                    <a:ext uri="{9D8B030D-6E8A-4147-A177-3AD203B41FA5}">
                      <a16:colId xmlns:a16="http://schemas.microsoft.com/office/drawing/2014/main" val="2384880335"/>
                    </a:ext>
                  </a:extLst>
                </a:gridCol>
                <a:gridCol w="2778237">
                  <a:extLst>
                    <a:ext uri="{9D8B030D-6E8A-4147-A177-3AD203B41FA5}">
                      <a16:colId xmlns:a16="http://schemas.microsoft.com/office/drawing/2014/main" val="2322385272"/>
                    </a:ext>
                  </a:extLst>
                </a:gridCol>
                <a:gridCol w="2593582">
                  <a:extLst>
                    <a:ext uri="{9D8B030D-6E8A-4147-A177-3AD203B41FA5}">
                      <a16:colId xmlns:a16="http://schemas.microsoft.com/office/drawing/2014/main" val="1407572165"/>
                    </a:ext>
                  </a:extLst>
                </a:gridCol>
                <a:gridCol w="1331251">
                  <a:extLst>
                    <a:ext uri="{9D8B030D-6E8A-4147-A177-3AD203B41FA5}">
                      <a16:colId xmlns:a16="http://schemas.microsoft.com/office/drawing/2014/main" val="3030798902"/>
                    </a:ext>
                  </a:extLst>
                </a:gridCol>
                <a:gridCol w="1904714">
                  <a:extLst>
                    <a:ext uri="{9D8B030D-6E8A-4147-A177-3AD203B41FA5}">
                      <a16:colId xmlns:a16="http://schemas.microsoft.com/office/drawing/2014/main" val="2835779323"/>
                    </a:ext>
                  </a:extLst>
                </a:gridCol>
                <a:gridCol w="1802309">
                  <a:extLst>
                    <a:ext uri="{9D8B030D-6E8A-4147-A177-3AD203B41FA5}">
                      <a16:colId xmlns:a16="http://schemas.microsoft.com/office/drawing/2014/main" val="3095702617"/>
                    </a:ext>
                  </a:extLst>
                </a:gridCol>
              </a:tblGrid>
              <a:tr h="769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зарегистрированных в базе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диагностики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881849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38125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Аргун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43585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28221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910892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Грозный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500730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183989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Итум-Калинский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932667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97849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932928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2348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Ножай-Юртовский МР   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21213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Серноводский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268629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72310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12732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10303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91095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школы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19759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4061"/>
                  </a:ext>
                </a:extLst>
              </a:tr>
              <a:tr h="22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8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1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04220" y="222682"/>
            <a:ext cx="763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091" y="100504"/>
            <a:ext cx="2479589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7579" y="744969"/>
            <a:ext cx="4060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муниципалитетам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успешности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14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243584" y="3241889"/>
            <a:ext cx="985723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31EE398-97DE-4C0A-AD36-097D0306A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695615"/>
              </p:ext>
            </p:extLst>
          </p:nvPr>
        </p:nvGraphicFramePr>
        <p:xfrm>
          <a:off x="431075" y="1452855"/>
          <a:ext cx="11416936" cy="508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E6774DD0-4F44-8E66-0931-57358DD73D78}"/>
              </a:ext>
            </a:extLst>
          </p:cNvPr>
          <p:cNvSpPr/>
          <p:nvPr/>
        </p:nvSpPr>
        <p:spPr>
          <a:xfrm>
            <a:off x="1502228" y="1828800"/>
            <a:ext cx="2495005" cy="613951"/>
          </a:xfrm>
          <a:prstGeom prst="wedgeRoundRectCallout">
            <a:avLst>
              <a:gd name="adj1" fmla="val -493"/>
              <a:gd name="adj2" fmla="val 170563"/>
              <a:gd name="adj3" fmla="val 16667"/>
            </a:avLst>
          </a:prstGeom>
          <a:solidFill>
            <a:srgbClr val="F0F4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Среднее значение по региону - 48,32%</a:t>
            </a:r>
          </a:p>
        </p:txBody>
      </p:sp>
    </p:spTree>
    <p:extLst>
      <p:ext uri="{BB962C8B-B14F-4D97-AF65-F5344CB8AC3E}">
        <p14:creationId xmlns:p14="http://schemas.microsoft.com/office/powerpoint/2010/main" val="123524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00728" y="222614"/>
            <a:ext cx="821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и доверительный интервал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78" y="100504"/>
            <a:ext cx="2809103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464996" y="905132"/>
            <a:ext cx="3954161" cy="428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республике – 8,57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083804"/>
              </p:ext>
            </p:extLst>
          </p:nvPr>
        </p:nvGraphicFramePr>
        <p:xfrm>
          <a:off x="457200" y="1333500"/>
          <a:ext cx="11155679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53B0BC4-8562-4E2B-A1C8-7F2FDC0884E8}"/>
              </a:ext>
            </a:extLst>
          </p:cNvPr>
          <p:cNvCxnSpPr>
            <a:cxnSpLocks/>
          </p:cNvCxnSpPr>
          <p:nvPr/>
        </p:nvCxnSpPr>
        <p:spPr>
          <a:xfrm>
            <a:off x="1174459" y="2910980"/>
            <a:ext cx="1005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31805" y="100504"/>
            <a:ext cx="9697995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ФИЗИКА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59" y="1278371"/>
            <a:ext cx="2478762" cy="1216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8625" y="1278373"/>
            <a:ext cx="3778189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91" y="1341433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Зарегистрировано 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212191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237 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16819" y="1278372"/>
            <a:ext cx="3965773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08" y="1307543"/>
            <a:ext cx="1310252" cy="11578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903830" y="1242860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Приняли участие в процедуре 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270957" y="1854255"/>
            <a:ext cx="1212191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212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382596" y="1278371"/>
            <a:ext cx="1584503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89%</a:t>
            </a: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C37664F5-195A-4730-84CF-36AD54835EB5}"/>
              </a:ext>
            </a:extLst>
          </p:cNvPr>
          <p:cNvGraphicFramePr>
            <a:graphicFrameLocks/>
          </p:cNvGraphicFramePr>
          <p:nvPr/>
        </p:nvGraphicFramePr>
        <p:xfrm>
          <a:off x="417730" y="2870680"/>
          <a:ext cx="5235191" cy="362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05488" y="2980344"/>
            <a:ext cx="4896000" cy="59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5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53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Незачет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05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53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05488" y="5557419"/>
            <a:ext cx="2448000" cy="532660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84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653488" y="5557419"/>
            <a:ext cx="2448000" cy="532660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128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71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70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9" y="4741744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54" y="4737303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07CE70A-B163-AD4D-84A4-53E248B24CD0}"/>
              </a:ext>
            </a:extLst>
          </p:cNvPr>
          <p:cNvGraphicFramePr>
            <a:graphicFrameLocks/>
          </p:cNvGraphicFramePr>
          <p:nvPr/>
        </p:nvGraphicFramePr>
        <p:xfrm>
          <a:off x="844575" y="2870680"/>
          <a:ext cx="4668719" cy="348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3670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7092" y="100504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3169" y="60797"/>
            <a:ext cx="685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Выполняемость заданий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проверяемым элементам содержания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15797" y="64925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95F13A6-2093-A499-E973-16C54D81EC27}"/>
              </a:ext>
            </a:extLst>
          </p:cNvPr>
          <p:cNvGraphicFramePr>
            <a:graphicFrameLocks noGrp="1"/>
          </p:cNvGraphicFramePr>
          <p:nvPr/>
        </p:nvGraphicFramePr>
        <p:xfrm>
          <a:off x="402976" y="1114496"/>
          <a:ext cx="11432464" cy="56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918">
                  <a:extLst>
                    <a:ext uri="{9D8B030D-6E8A-4147-A177-3AD203B41FA5}">
                      <a16:colId xmlns:a16="http://schemas.microsoft.com/office/drawing/2014/main" val="1413966516"/>
                    </a:ext>
                  </a:extLst>
                </a:gridCol>
                <a:gridCol w="8272312">
                  <a:extLst>
                    <a:ext uri="{9D8B030D-6E8A-4147-A177-3AD203B41FA5}">
                      <a16:colId xmlns:a16="http://schemas.microsoft.com/office/drawing/2014/main" val="376728333"/>
                    </a:ext>
                  </a:extLst>
                </a:gridCol>
                <a:gridCol w="2123234">
                  <a:extLst>
                    <a:ext uri="{9D8B030D-6E8A-4147-A177-3AD203B41FA5}">
                      <a16:colId xmlns:a16="http://schemas.microsoft.com/office/drawing/2014/main" val="1279975791"/>
                    </a:ext>
                  </a:extLst>
                </a:gridCol>
              </a:tblGrid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781884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768559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129505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49949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490943"/>
                  </a:ext>
                </a:extLst>
              </a:tr>
              <a:tr h="504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 Анализировать физические процессы (явления), используя основные положения и законы, изученные в курсе физики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38169"/>
                  </a:ext>
                </a:extLst>
              </a:tr>
              <a:tr h="46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48972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986852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50544"/>
                  </a:ext>
                </a:extLst>
              </a:tr>
              <a:tr h="33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49424"/>
                  </a:ext>
                </a:extLst>
              </a:tr>
              <a:tr h="46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9299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459782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843427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23470"/>
                  </a:ext>
                </a:extLst>
              </a:tr>
              <a:tr h="338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570301"/>
                  </a:ext>
                </a:extLst>
              </a:tr>
              <a:tr h="46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180482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210286"/>
                  </a:ext>
                </a:extLst>
              </a:tr>
              <a:tr h="46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983452"/>
                  </a:ext>
                </a:extLst>
              </a:tr>
              <a:tr h="311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трактовать физический смысл изученных физических величин, законов и закономерностей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92724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показания измерительных приборов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80840"/>
                  </a:ext>
                </a:extLst>
              </a:tr>
              <a:tr h="172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эксперимент, отбирать оборудование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" marR="6825" marT="68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7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23317" y="100504"/>
            <a:ext cx="5795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участников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первичным баллам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351484" y="5561642"/>
            <a:ext cx="4153121" cy="459603"/>
          </a:xfrm>
          <a:prstGeom prst="borderCallout2">
            <a:avLst>
              <a:gd name="adj1" fmla="val 60845"/>
              <a:gd name="adj2" fmla="val -207"/>
              <a:gd name="adj3" fmla="val 37868"/>
              <a:gd name="adj4" fmla="val -16966"/>
              <a:gd name="adj5" fmla="val -25574"/>
              <a:gd name="adj6" fmla="val -26027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Порог прохождения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92F506-2828-4E4E-8897-575BF272F4DD}"/>
              </a:ext>
            </a:extLst>
          </p:cNvPr>
          <p:cNvSpPr/>
          <p:nvPr/>
        </p:nvSpPr>
        <p:spPr>
          <a:xfrm>
            <a:off x="107092" y="100504"/>
            <a:ext cx="4684364" cy="1024208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ФИЗИКА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484273"/>
              </p:ext>
            </p:extLst>
          </p:nvPr>
        </p:nvGraphicFramePr>
        <p:xfrm>
          <a:off x="456054" y="1205311"/>
          <a:ext cx="10610850" cy="448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27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551" y="108569"/>
            <a:ext cx="629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684" y="6356350"/>
            <a:ext cx="5231027" cy="33855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11 % отсутствовавших (среднее значение по региону)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F9D3A8-560E-4F6F-9224-85F724039531}"/>
              </a:ext>
            </a:extLst>
          </p:cNvPr>
          <p:cNvSpPr/>
          <p:nvPr/>
        </p:nvSpPr>
        <p:spPr>
          <a:xfrm>
            <a:off x="271684" y="82216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ФИЗИКА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A9AE7BF-B397-8012-ED15-CC166FDC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47942"/>
              </p:ext>
            </p:extLst>
          </p:nvPr>
        </p:nvGraphicFramePr>
        <p:xfrm>
          <a:off x="271685" y="1255388"/>
          <a:ext cx="11361766" cy="4937591"/>
        </p:xfrm>
        <a:graphic>
          <a:graphicData uri="http://schemas.openxmlformats.org/drawingml/2006/table">
            <a:tbl>
              <a:tblPr/>
              <a:tblGrid>
                <a:gridCol w="1380470">
                  <a:extLst>
                    <a:ext uri="{9D8B030D-6E8A-4147-A177-3AD203B41FA5}">
                      <a16:colId xmlns:a16="http://schemas.microsoft.com/office/drawing/2014/main" val="1528451584"/>
                    </a:ext>
                  </a:extLst>
                </a:gridCol>
                <a:gridCol w="2885339">
                  <a:extLst>
                    <a:ext uri="{9D8B030D-6E8A-4147-A177-3AD203B41FA5}">
                      <a16:colId xmlns:a16="http://schemas.microsoft.com/office/drawing/2014/main" val="2609598288"/>
                    </a:ext>
                  </a:extLst>
                </a:gridCol>
                <a:gridCol w="2551249">
                  <a:extLst>
                    <a:ext uri="{9D8B030D-6E8A-4147-A177-3AD203B41FA5}">
                      <a16:colId xmlns:a16="http://schemas.microsoft.com/office/drawing/2014/main" val="70168149"/>
                    </a:ext>
                  </a:extLst>
                </a:gridCol>
                <a:gridCol w="1200837">
                  <a:extLst>
                    <a:ext uri="{9D8B030D-6E8A-4147-A177-3AD203B41FA5}">
                      <a16:colId xmlns:a16="http://schemas.microsoft.com/office/drawing/2014/main" val="3234712191"/>
                    </a:ext>
                  </a:extLst>
                </a:gridCol>
                <a:gridCol w="1718122">
                  <a:extLst>
                    <a:ext uri="{9D8B030D-6E8A-4147-A177-3AD203B41FA5}">
                      <a16:colId xmlns:a16="http://schemas.microsoft.com/office/drawing/2014/main" val="3625181483"/>
                    </a:ext>
                  </a:extLst>
                </a:gridCol>
                <a:gridCol w="1625749">
                  <a:extLst>
                    <a:ext uri="{9D8B030D-6E8A-4147-A177-3AD203B41FA5}">
                      <a16:colId xmlns:a16="http://schemas.microsoft.com/office/drawing/2014/main" val="2527589413"/>
                    </a:ext>
                  </a:extLst>
                </a:gridCol>
              </a:tblGrid>
              <a:tr h="788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зарегистрированных в базе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диагностики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отсутствовавших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отсутствовавших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318700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082804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Аргун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42458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847457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53677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Грозный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4559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311822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326972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870067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643851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Ножай-Юртовский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0655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Серноводский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196311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912166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869762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78058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 МР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154833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школы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568894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82811"/>
                  </a:ext>
                </a:extLst>
              </a:tr>
              <a:tr h="2305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47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32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95796" y="183166"/>
            <a:ext cx="9119061" cy="1218122"/>
          </a:xfrm>
          <a:prstGeom prst="roundRect">
            <a:avLst/>
          </a:prstGeom>
          <a:solidFill>
            <a:srgbClr val="15526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Долевое соотношение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пробного ЕГЭ по предметам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39D9825-DE6A-30B8-88E7-1CB8E4242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42199"/>
              </p:ext>
            </p:extLst>
          </p:nvPr>
        </p:nvGraphicFramePr>
        <p:xfrm>
          <a:off x="552091" y="1621765"/>
          <a:ext cx="11266098" cy="48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90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A5B-7D5D-64DB-8BD7-217AFC43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645B48-3CF2-C2DB-6719-948AB2552B4D}"/>
              </a:ext>
            </a:extLst>
          </p:cNvPr>
          <p:cNvSpPr txBox="1"/>
          <p:nvPr/>
        </p:nvSpPr>
        <p:spPr>
          <a:xfrm>
            <a:off x="5214551" y="108569"/>
            <a:ext cx="629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FF306-B78D-D9DB-5500-C7B6B9CFE886}"/>
              </a:ext>
            </a:extLst>
          </p:cNvPr>
          <p:cNvSpPr txBox="1"/>
          <p:nvPr/>
        </p:nvSpPr>
        <p:spPr>
          <a:xfrm>
            <a:off x="5997145" y="691738"/>
            <a:ext cx="418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по муниципалитетам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успешности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95147-534F-52CF-3ABC-4D499761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14C73-2454-EFC2-DBC1-E92B147B5E20}"/>
              </a:ext>
            </a:extLst>
          </p:cNvPr>
          <p:cNvSpPr/>
          <p:nvPr/>
        </p:nvSpPr>
        <p:spPr>
          <a:xfrm>
            <a:off x="253396" y="109648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ФИЗИКА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C912C71-AA85-1F4E-DDF6-CA2A0E0643FD}"/>
              </a:ext>
            </a:extLst>
          </p:cNvPr>
          <p:cNvGraphicFramePr>
            <a:graphicFrameLocks/>
          </p:cNvGraphicFramePr>
          <p:nvPr/>
        </p:nvGraphicFramePr>
        <p:xfrm>
          <a:off x="638355" y="1328468"/>
          <a:ext cx="10715445" cy="502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D87B4634-E2E9-1512-10CD-12B5F6661C04}"/>
              </a:ext>
            </a:extLst>
          </p:cNvPr>
          <p:cNvSpPr/>
          <p:nvPr/>
        </p:nvSpPr>
        <p:spPr>
          <a:xfrm>
            <a:off x="1992702" y="2199735"/>
            <a:ext cx="2605177" cy="652033"/>
          </a:xfrm>
          <a:prstGeom prst="wedgeRoundRectCallout">
            <a:avLst>
              <a:gd name="adj1" fmla="val 323"/>
              <a:gd name="adj2" fmla="val 179163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региону-39,62%</a:t>
            </a:r>
          </a:p>
        </p:txBody>
      </p:sp>
    </p:spTree>
    <p:extLst>
      <p:ext uri="{BB962C8B-B14F-4D97-AF65-F5344CB8AC3E}">
        <p14:creationId xmlns:p14="http://schemas.microsoft.com/office/powerpoint/2010/main" val="67534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3440" y="194968"/>
            <a:ext cx="69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балл и доверительный интервал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61191" y="754191"/>
            <a:ext cx="3954161" cy="428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балл по республике – 6,62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374AD5-67C8-4D8D-AAB1-07EE4FBF7733}"/>
              </a:ext>
            </a:extLst>
          </p:cNvPr>
          <p:cNvSpPr/>
          <p:nvPr/>
        </p:nvSpPr>
        <p:spPr>
          <a:xfrm>
            <a:off x="107092" y="100504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ФИЗИКА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94104"/>
              </p:ext>
            </p:extLst>
          </p:nvPr>
        </p:nvGraphicFramePr>
        <p:xfrm>
          <a:off x="414068" y="1333500"/>
          <a:ext cx="11390751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FEFA4E-71A8-4B4C-889F-5F7C77A195A8}"/>
              </a:ext>
            </a:extLst>
          </p:cNvPr>
          <p:cNvCxnSpPr/>
          <p:nvPr/>
        </p:nvCxnSpPr>
        <p:spPr>
          <a:xfrm>
            <a:off x="1174459" y="3355596"/>
            <a:ext cx="102177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7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0615" y="100503"/>
            <a:ext cx="4350115" cy="1052793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616" y="1278373"/>
            <a:ext cx="2527961" cy="1216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процедуры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8577" y="1278373"/>
            <a:ext cx="3765598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45" y="1341429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Зарегистрировано 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417376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1849 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84175" y="1278371"/>
            <a:ext cx="3894474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0" y="1289252"/>
            <a:ext cx="1310252" cy="11578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849325" y="1242860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Приняли участие в процедуре: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333191" y="1856457"/>
            <a:ext cx="1417376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1702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275527" y="1278370"/>
            <a:ext cx="1761302" cy="1216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5488" y="2956135"/>
            <a:ext cx="4896000" cy="621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5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53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Незачет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05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53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05488" y="5557419"/>
            <a:ext cx="2448000" cy="532660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748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653488" y="5557419"/>
            <a:ext cx="2448000" cy="532660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954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71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70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9" y="4741744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54" y="4737303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A799631-88B5-57C6-C04D-25C7C2DBECBC}"/>
              </a:ext>
            </a:extLst>
          </p:cNvPr>
          <p:cNvGraphicFramePr>
            <a:graphicFrameLocks/>
          </p:cNvGraphicFramePr>
          <p:nvPr/>
        </p:nvGraphicFramePr>
        <p:xfrm>
          <a:off x="344659" y="2619693"/>
          <a:ext cx="5401963" cy="373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281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2924" y="129607"/>
            <a:ext cx="883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Выполняемость заданий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проверяемым элементам содержания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805" y="100504"/>
            <a:ext cx="4383045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08869" y="640733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CC56A6-8718-EF1A-10B8-3BDC06DBD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5214"/>
              </p:ext>
            </p:extLst>
          </p:nvPr>
        </p:nvGraphicFramePr>
        <p:xfrm>
          <a:off x="139931" y="1083714"/>
          <a:ext cx="11439540" cy="571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330">
                  <a:extLst>
                    <a:ext uri="{9D8B030D-6E8A-4147-A177-3AD203B41FA5}">
                      <a16:colId xmlns:a16="http://schemas.microsoft.com/office/drawing/2014/main" val="3869206482"/>
                    </a:ext>
                  </a:extLst>
                </a:gridCol>
                <a:gridCol w="8663679">
                  <a:extLst>
                    <a:ext uri="{9D8B030D-6E8A-4147-A177-3AD203B41FA5}">
                      <a16:colId xmlns:a16="http://schemas.microsoft.com/office/drawing/2014/main" val="435394754"/>
                    </a:ext>
                  </a:extLst>
                </a:gridCol>
                <a:gridCol w="1987531">
                  <a:extLst>
                    <a:ext uri="{9D8B030D-6E8A-4147-A177-3AD203B41FA5}">
                      <a16:colId xmlns:a16="http://schemas.microsoft.com/office/drawing/2014/main" val="2729216327"/>
                    </a:ext>
                  </a:extLst>
                </a:gridCol>
              </a:tblGrid>
              <a:tr h="180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37379"/>
                  </a:ext>
                </a:extLst>
              </a:tr>
              <a:tr h="353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биология – комплексная наука. Биологическиенауки и изучаемые ими проблемы.Работа с таблицей (с рисунком и 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342880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биологической науки. Наблюдение, измерение, эксперимент, систематизация,анализ. Множественный выбор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15950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Генетическая информация в клетке. Хромосомный набор. Решение биологических расчётных задач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639029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Моно- и дигибридное, анализирующее скрещивание. Решение биологической задачи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06165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как биологическая система. Организм как биологическая система. Задание с рисунком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09685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как биологическая система. Организм как биологическая система. Установление соответствия (с рисунком)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705975"/>
                  </a:ext>
                </a:extLst>
              </a:tr>
              <a:tr h="353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как биологическая система. Организм как биологическая система. Селекция. Биотехнология. Множественный выбор (с рисунком и без рисунка)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16401"/>
                  </a:ext>
                </a:extLst>
              </a:tr>
              <a:tr h="353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Клетка как биологическая система. Организм как биологическая система. Селекция. Биотехнология. Установление последовательности (без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606259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Многообразие организмов. Грибы, Растения. Животные. Задание с рисунком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538128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Многообразие организмов. Грибы, Растения. Животные. Установление соответствия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69990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Многообразие организмов. Грибы. Растения. Животные. Множественный выбор (с рисунком и 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083984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Многообразие организмов. Основные систематические категории, их соподчинённость. Установление последовательности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64306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 человека. Задание с рисунком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48806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 человека. Установление соответствия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748678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 человека. Множественный выбор (с рисунком и 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68260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 человека. Установление последовательности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92400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Эволюция живой природы. Множественный выбор (работа с текстом)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592271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Экосистемы и присущие им закономерности. Биосфера. Множественный выбор (без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25210"/>
                  </a:ext>
                </a:extLst>
              </a:tr>
              <a:tr h="353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Эволюция живой природы. Происхождение человека. Экосистемы и присущие им закономерности. Биосфера. Установление соответствия (без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26108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Общебиологические закономерности. Человек и его здоровье. Работа с таблицей (с рисунком и без рисунка)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32226"/>
                  </a:ext>
                </a:extLst>
              </a:tr>
              <a:tr h="183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экспертных данных, в табличной или графической форме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" marR="6859" marT="68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6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20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44462" y="296094"/>
            <a:ext cx="822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участников по первичным баллам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40" y="100504"/>
            <a:ext cx="3970322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798426" y="5374514"/>
            <a:ext cx="4555374" cy="350194"/>
          </a:xfrm>
          <a:prstGeom prst="borderCallout2">
            <a:avLst>
              <a:gd name="adj1" fmla="val 48380"/>
              <a:gd name="adj2" fmla="val -747"/>
              <a:gd name="adj3" fmla="val 4205"/>
              <a:gd name="adj4" fmla="val -14751"/>
              <a:gd name="adj5" fmla="val -72008"/>
              <a:gd name="adj6" fmla="val -24190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Порог прохождения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747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567062"/>
              </p:ext>
            </p:extLst>
          </p:nvPr>
        </p:nvGraphicFramePr>
        <p:xfrm>
          <a:off x="325315" y="1409700"/>
          <a:ext cx="11649808" cy="401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36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9827" y="193800"/>
            <a:ext cx="763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429" y="58178"/>
            <a:ext cx="4297129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6430490"/>
            <a:ext cx="5428735" cy="369332"/>
          </a:xfrm>
          <a:prstGeom prst="rect">
            <a:avLst/>
          </a:prstGeom>
          <a:solidFill>
            <a:srgbClr val="5B9BD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 отсутствовавших (среднее значение по региону)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5DD85E8-48CC-2925-7510-BAFFCF326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259682"/>
              </p:ext>
            </p:extLst>
          </p:nvPr>
        </p:nvGraphicFramePr>
        <p:xfrm>
          <a:off x="272562" y="1166385"/>
          <a:ext cx="11438791" cy="5072711"/>
        </p:xfrm>
        <a:graphic>
          <a:graphicData uri="http://schemas.openxmlformats.org/drawingml/2006/table">
            <a:tbl>
              <a:tblPr/>
              <a:tblGrid>
                <a:gridCol w="1591407">
                  <a:extLst>
                    <a:ext uri="{9D8B030D-6E8A-4147-A177-3AD203B41FA5}">
                      <a16:colId xmlns:a16="http://schemas.microsoft.com/office/drawing/2014/main" val="490648482"/>
                    </a:ext>
                  </a:extLst>
                </a:gridCol>
                <a:gridCol w="2593731">
                  <a:extLst>
                    <a:ext uri="{9D8B030D-6E8A-4147-A177-3AD203B41FA5}">
                      <a16:colId xmlns:a16="http://schemas.microsoft.com/office/drawing/2014/main" val="1764156438"/>
                    </a:ext>
                  </a:extLst>
                </a:gridCol>
                <a:gridCol w="2370455">
                  <a:extLst>
                    <a:ext uri="{9D8B030D-6E8A-4147-A177-3AD203B41FA5}">
                      <a16:colId xmlns:a16="http://schemas.microsoft.com/office/drawing/2014/main" val="3511069539"/>
                    </a:ext>
                  </a:extLst>
                </a:gridCol>
                <a:gridCol w="1290276">
                  <a:extLst>
                    <a:ext uri="{9D8B030D-6E8A-4147-A177-3AD203B41FA5}">
                      <a16:colId xmlns:a16="http://schemas.microsoft.com/office/drawing/2014/main" val="713892410"/>
                    </a:ext>
                  </a:extLst>
                </a:gridCol>
                <a:gridCol w="1846088">
                  <a:extLst>
                    <a:ext uri="{9D8B030D-6E8A-4147-A177-3AD203B41FA5}">
                      <a16:colId xmlns:a16="http://schemas.microsoft.com/office/drawing/2014/main" val="2462663579"/>
                    </a:ext>
                  </a:extLst>
                </a:gridCol>
                <a:gridCol w="1746834">
                  <a:extLst>
                    <a:ext uri="{9D8B030D-6E8A-4147-A177-3AD203B41FA5}">
                      <a16:colId xmlns:a16="http://schemas.microsoft.com/office/drawing/2014/main" val="249119509"/>
                    </a:ext>
                  </a:extLst>
                </a:gridCol>
              </a:tblGrid>
              <a:tr h="837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 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зарегистрированных в базе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диагностики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194441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8711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Аргун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660737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67302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144382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Грозный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56302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2961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Итум-Калинский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089323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86719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638719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21816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Ножай-Юртовский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745615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Серноводский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67148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6651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51233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555324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45033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школы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18166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00124"/>
                  </a:ext>
                </a:extLst>
              </a:tr>
              <a:tr h="219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8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6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4872F-B960-1B27-D38E-8B101B65A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B3C87F-1570-122F-801B-E36D020A365A}"/>
              </a:ext>
            </a:extLst>
          </p:cNvPr>
          <p:cNvSpPr txBox="1"/>
          <p:nvPr/>
        </p:nvSpPr>
        <p:spPr>
          <a:xfrm>
            <a:off x="4404220" y="222682"/>
            <a:ext cx="763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DA6E93-474D-A84B-6D44-A014A452121B}"/>
              </a:ext>
            </a:extLst>
          </p:cNvPr>
          <p:cNvSpPr/>
          <p:nvPr/>
        </p:nvSpPr>
        <p:spPr>
          <a:xfrm>
            <a:off x="107091" y="100504"/>
            <a:ext cx="4297129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A3ECA-8181-DB18-BE46-D614DB745575}"/>
              </a:ext>
            </a:extLst>
          </p:cNvPr>
          <p:cNvSpPr txBox="1"/>
          <p:nvPr/>
        </p:nvSpPr>
        <p:spPr>
          <a:xfrm>
            <a:off x="6759730" y="745902"/>
            <a:ext cx="4060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по муниципалитетам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успешности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BEFDB1-222B-7BA2-D9B8-6712CD87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F8CFA41-5F48-464F-0118-380B67939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089667"/>
              </p:ext>
            </p:extLst>
          </p:nvPr>
        </p:nvGraphicFramePr>
        <p:xfrm>
          <a:off x="458636" y="1633104"/>
          <a:ext cx="11153955" cy="487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7C4906B7-1DDB-9EF8-BAAD-51A8A078EADA}"/>
              </a:ext>
            </a:extLst>
          </p:cNvPr>
          <p:cNvSpPr/>
          <p:nvPr/>
        </p:nvSpPr>
        <p:spPr>
          <a:xfrm>
            <a:off x="1620450" y="2066184"/>
            <a:ext cx="2671763" cy="708504"/>
          </a:xfrm>
          <a:prstGeom prst="wedgeRoundRectCallout">
            <a:avLst>
              <a:gd name="adj1" fmla="val -52919"/>
              <a:gd name="adj2" fmla="val 199643"/>
              <a:gd name="adj3" fmla="val 16667"/>
            </a:avLst>
          </a:prstGeom>
          <a:solidFill>
            <a:srgbClr val="EEF23E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региону – 43,95%</a:t>
            </a:r>
          </a:p>
        </p:txBody>
      </p:sp>
    </p:spTree>
    <p:extLst>
      <p:ext uri="{BB962C8B-B14F-4D97-AF65-F5344CB8AC3E}">
        <p14:creationId xmlns:p14="http://schemas.microsoft.com/office/powerpoint/2010/main" val="335768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79849" y="235768"/>
            <a:ext cx="821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балл и доверительный интервал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74736-1BE4-4CAB-BF8E-671EAF31A7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555" y="178881"/>
            <a:ext cx="3435179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Биология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399639" y="879097"/>
            <a:ext cx="3954161" cy="428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балл по республике – 12,64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50932"/>
              </p:ext>
            </p:extLst>
          </p:nvPr>
        </p:nvGraphicFramePr>
        <p:xfrm>
          <a:off x="465827" y="1333500"/>
          <a:ext cx="11102196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16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31805" y="100504"/>
            <a:ext cx="9697995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chemeClr val="bg1"/>
                </a:solidFill>
              </a:rPr>
              <a:t>   Математика (профильный уровень)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59" y="1278371"/>
            <a:ext cx="2478762" cy="1216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8625" y="1278373"/>
            <a:ext cx="3778189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91" y="1341433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314784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1583ч.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416819" y="1278372"/>
            <a:ext cx="3965773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08" y="1307543"/>
            <a:ext cx="1310252" cy="11578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903830" y="1242860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процедуре 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270957" y="1854255"/>
            <a:ext cx="1417376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1503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382596" y="1278371"/>
            <a:ext cx="1584503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C37664F5-195A-4730-84CF-36AD54835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95736"/>
              </p:ext>
            </p:extLst>
          </p:nvPr>
        </p:nvGraphicFramePr>
        <p:xfrm>
          <a:off x="400233" y="2679632"/>
          <a:ext cx="5235191" cy="417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05488" y="2980344"/>
            <a:ext cx="4896000" cy="597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5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53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05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53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05488" y="5557419"/>
            <a:ext cx="2448000" cy="532660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653488" y="5557419"/>
            <a:ext cx="2448000" cy="532660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702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71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70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9" y="4741744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54" y="4737303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7A69436-E88D-19B9-ABED-3A2117F2E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959666"/>
              </p:ext>
            </p:extLst>
          </p:nvPr>
        </p:nvGraphicFramePr>
        <p:xfrm>
          <a:off x="400233" y="2758080"/>
          <a:ext cx="5213872" cy="359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3086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07092" y="100504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Математика (профильный уровень)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3169" y="60797"/>
            <a:ext cx="685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элементам содержания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15797" y="6492561"/>
            <a:ext cx="2743200" cy="365125"/>
          </a:xfrm>
        </p:spPr>
        <p:txBody>
          <a:bodyPr/>
          <a:lstStyle/>
          <a:p>
            <a:fld id="{B4A74736-1BE4-4CAB-BF8E-671EAF31A7E6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35757"/>
              </p:ext>
            </p:extLst>
          </p:nvPr>
        </p:nvGraphicFramePr>
        <p:xfrm>
          <a:off x="261256" y="1223163"/>
          <a:ext cx="11519065" cy="5533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588">
                  <a:extLst>
                    <a:ext uri="{9D8B030D-6E8A-4147-A177-3AD203B41FA5}">
                      <a16:colId xmlns:a16="http://schemas.microsoft.com/office/drawing/2014/main" val="1685627520"/>
                    </a:ext>
                  </a:extLst>
                </a:gridCol>
                <a:gridCol w="9925701">
                  <a:extLst>
                    <a:ext uri="{9D8B030D-6E8A-4147-A177-3AD203B41FA5}">
                      <a16:colId xmlns:a16="http://schemas.microsoft.com/office/drawing/2014/main" val="1556495012"/>
                    </a:ext>
                  </a:extLst>
                </a:gridCol>
                <a:gridCol w="973776">
                  <a:extLst>
                    <a:ext uri="{9D8B030D-6E8A-4147-A177-3AD203B41FA5}">
                      <a16:colId xmlns:a16="http://schemas.microsoft.com/office/drawing/2014/main" val="1394169708"/>
                    </a:ext>
                  </a:extLst>
                </a:gridCol>
              </a:tblGrid>
              <a:tr h="510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633079"/>
                  </a:ext>
                </a:extLst>
              </a:tr>
              <a:tr h="422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плоский угол, площадь фигуры, подобные фигуры; умение использовать при решении задач изученные факты и теоремы планиметрии; умение вычислять геометрические величины (длина, угол, площадь), используя изученные формулы и методы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83976"/>
                  </a:ext>
                </a:extLst>
              </a:tr>
              <a:tr h="296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вектор, координаты вектора, сумма векторов, произведение вектора на число, скалярное произведение, угол между векторами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912244"/>
                  </a:ext>
                </a:extLst>
              </a:tr>
              <a:tr h="837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точка, прямая, плоскость, величина угла, плоский угол, двугранный угол, угол между прямыми, угол между прямой и плоскостью, угол между плоскостями, расстояние от точки до плоскости, расстояние между прямыми, расстояние между плоскостями, объём фигуры, площадь поверхности; умение использовать геометрические отношения при решении задач; умение вычислять геометрические величины (длина, угол, площадь, объём, площадь поверхности), используя изученные формулы и методы; умение использовать при решении задач изученные факты и теоремы планиметрии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47110"/>
                  </a:ext>
                </a:extLst>
              </a:tr>
              <a:tr h="17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случайное событие, вероятность случайного события; умение вычислять вероятность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38212"/>
                  </a:ext>
                </a:extLst>
              </a:tr>
              <a:tr h="474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случайное событие, вероятность случайного события; умение вычислять вероятность с использованием графических методов; применять формулы сложения и умножения вероятностей, формулу полной вероятности, комбинаторные факты и формулы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541587"/>
                  </a:ext>
                </a:extLst>
              </a:tr>
              <a:tr h="17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решать уравнения, неравенства и системы с помощью различных приёмов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40274"/>
                  </a:ext>
                </a:extLst>
              </a:tr>
              <a:tr h="241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выполнять вычисление значений и преобразования выражений со степенями и логарифмами, преобразования дробно-рациональных выражений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55945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функция, экстремум функции, наибольшее и наименьшее значения функции на промежутке, производная функции, первообразная; находить уравнение касательной к графику функции; умение находить производные элементарных функций; умение использовать производную для исследования функций, находить наибольшие и наименьшие значения функций; находить площади фигур с помощью интеграла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533813"/>
                  </a:ext>
                </a:extLst>
              </a:tr>
              <a:tr h="474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моделировать реальные ситуации на языке математики; составлять выражения, уравнения, неравенства и их системы по условию задачи, исследовать построенные модели с использованием аппарата алгебры, исследовать полученное решение и оценивать правдоподобность результатов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149849"/>
                  </a:ext>
                </a:extLst>
              </a:tr>
              <a:tr h="319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решать текстовые задачи разных типов, составлять выражения, уравнения, неравенства и их системы по условию задачи, исследовать полученное решение и оценивать правдоподобность результатов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2108"/>
                  </a:ext>
                </a:extLst>
              </a:tr>
              <a:tr h="174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выражать формулами зависимости между величинами; использовать свойства и графики функций для решения уравнений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042844"/>
                  </a:ext>
                </a:extLst>
              </a:tr>
              <a:tr h="474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оперировать понятиями: экстремум функции, наибольшее и наименьшее значения функции на промежутке; умение находить производные элементарных функций; умение использовать производную для исследования функций, находить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аибольшие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наименьшие значения функций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87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61467" y="100504"/>
            <a:ext cx="673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первичным баллам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967923" y="5864856"/>
            <a:ext cx="4153121" cy="459603"/>
          </a:xfrm>
          <a:prstGeom prst="borderCallout2">
            <a:avLst>
              <a:gd name="adj1" fmla="val 60845"/>
              <a:gd name="adj2" fmla="val -207"/>
              <a:gd name="adj3" fmla="val 37868"/>
              <a:gd name="adj4" fmla="val -16966"/>
              <a:gd name="adj5" fmla="val -75782"/>
              <a:gd name="adj6" fmla="val -30635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50" dirty="0">
                <a:solidFill>
                  <a:schemeClr val="tx1"/>
                </a:solidFill>
              </a:rPr>
              <a:t>Порог прохождения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44468"/>
              </p:ext>
            </p:extLst>
          </p:nvPr>
        </p:nvGraphicFramePr>
        <p:xfrm>
          <a:off x="332510" y="1461169"/>
          <a:ext cx="11253056" cy="440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92F506-2828-4E4E-8897-575BF272F4DD}"/>
              </a:ext>
            </a:extLst>
          </p:cNvPr>
          <p:cNvSpPr/>
          <p:nvPr/>
        </p:nvSpPr>
        <p:spPr>
          <a:xfrm>
            <a:off x="107092" y="100504"/>
            <a:ext cx="4684364" cy="1024208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Математика (профильный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400127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551" y="108569"/>
            <a:ext cx="629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696" y="6288092"/>
            <a:ext cx="5231027" cy="33855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dirty="0"/>
              <a:t>5 % отсутствовавших (среднее значение по региону)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34DD6E7-6E23-4AE1-A4E4-A6388D584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02960"/>
              </p:ext>
            </p:extLst>
          </p:nvPr>
        </p:nvGraphicFramePr>
        <p:xfrm>
          <a:off x="336430" y="1115093"/>
          <a:ext cx="11352363" cy="5140267"/>
        </p:xfrm>
        <a:graphic>
          <a:graphicData uri="http://schemas.openxmlformats.org/drawingml/2006/table">
            <a:tbl>
              <a:tblPr/>
              <a:tblGrid>
                <a:gridCol w="1009666">
                  <a:extLst>
                    <a:ext uri="{9D8B030D-6E8A-4147-A177-3AD203B41FA5}">
                      <a16:colId xmlns:a16="http://schemas.microsoft.com/office/drawing/2014/main" val="1349413625"/>
                    </a:ext>
                  </a:extLst>
                </a:gridCol>
                <a:gridCol w="2853402">
                  <a:extLst>
                    <a:ext uri="{9D8B030D-6E8A-4147-A177-3AD203B41FA5}">
                      <a16:colId xmlns:a16="http://schemas.microsoft.com/office/drawing/2014/main" val="402133619"/>
                    </a:ext>
                  </a:extLst>
                </a:gridCol>
                <a:gridCol w="2388078">
                  <a:extLst>
                    <a:ext uri="{9D8B030D-6E8A-4147-A177-3AD203B41FA5}">
                      <a16:colId xmlns:a16="http://schemas.microsoft.com/office/drawing/2014/main" val="968158652"/>
                    </a:ext>
                  </a:extLst>
                </a:gridCol>
                <a:gridCol w="1611030">
                  <a:extLst>
                    <a:ext uri="{9D8B030D-6E8A-4147-A177-3AD203B41FA5}">
                      <a16:colId xmlns:a16="http://schemas.microsoft.com/office/drawing/2014/main" val="956728919"/>
                    </a:ext>
                  </a:extLst>
                </a:gridCol>
                <a:gridCol w="1793301">
                  <a:extLst>
                    <a:ext uri="{9D8B030D-6E8A-4147-A177-3AD203B41FA5}">
                      <a16:colId xmlns:a16="http://schemas.microsoft.com/office/drawing/2014/main" val="1690659351"/>
                    </a:ext>
                  </a:extLst>
                </a:gridCol>
                <a:gridCol w="1696886">
                  <a:extLst>
                    <a:ext uri="{9D8B030D-6E8A-4147-A177-3AD203B41FA5}">
                      <a16:colId xmlns:a16="http://schemas.microsoft.com/office/drawing/2014/main" val="2050079541"/>
                    </a:ext>
                  </a:extLst>
                </a:gridCol>
              </a:tblGrid>
              <a:tr h="841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зарегистрированных в базе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диагностики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отсутствовавших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97989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422916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Аргун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30297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43987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25261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Грозный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16210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20422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Итум-Калинский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381636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60806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74762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8963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Ножай-Юртовский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506627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Серноводский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869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68196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01335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88840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 МР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0194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школы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5596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69702"/>
                  </a:ext>
                </a:extLst>
              </a:tr>
              <a:tr h="217290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8" marR="9398" marT="9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398" marR="9398" marT="9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54371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F9D3A8-560E-4F6F-9224-85F724039531}"/>
              </a:ext>
            </a:extLst>
          </p:cNvPr>
          <p:cNvSpPr/>
          <p:nvPr/>
        </p:nvSpPr>
        <p:spPr>
          <a:xfrm>
            <a:off x="271684" y="82216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Математика (профильный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191452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14551" y="108569"/>
            <a:ext cx="629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муниципалитетам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4174" y="503950"/>
            <a:ext cx="418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муниципалитетам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успешности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1162594" y="3161765"/>
            <a:ext cx="10043829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F67088E-2C71-420A-BCEA-96FE60BAE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811305"/>
              </p:ext>
            </p:extLst>
          </p:nvPr>
        </p:nvGraphicFramePr>
        <p:xfrm>
          <a:off x="566131" y="1083997"/>
          <a:ext cx="10640292" cy="566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F00E64-5452-45CB-B8BE-5B8511377E8B}"/>
              </a:ext>
            </a:extLst>
          </p:cNvPr>
          <p:cNvSpPr/>
          <p:nvPr/>
        </p:nvSpPr>
        <p:spPr>
          <a:xfrm>
            <a:off x="253396" y="109648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Математика (профильный уровень)</a:t>
            </a: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3853362D-1D84-3805-E3CC-49C5F3686C80}"/>
              </a:ext>
            </a:extLst>
          </p:cNvPr>
          <p:cNvSpPr/>
          <p:nvPr/>
        </p:nvSpPr>
        <p:spPr>
          <a:xfrm>
            <a:off x="1846053" y="1847995"/>
            <a:ext cx="2281810" cy="612648"/>
          </a:xfrm>
          <a:prstGeom prst="wedgeRoundRectCallout">
            <a:avLst>
              <a:gd name="adj1" fmla="val -56855"/>
              <a:gd name="adj2" fmla="val 156317"/>
              <a:gd name="adj3" fmla="val 16667"/>
            </a:avLst>
          </a:prstGeom>
          <a:solidFill>
            <a:srgbClr val="E2F33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Среднее значение по региону - 53,29%</a:t>
            </a:r>
          </a:p>
        </p:txBody>
      </p:sp>
    </p:spTree>
    <p:extLst>
      <p:ext uri="{BB962C8B-B14F-4D97-AF65-F5344CB8AC3E}">
        <p14:creationId xmlns:p14="http://schemas.microsoft.com/office/powerpoint/2010/main" val="422344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3440" y="34484"/>
            <a:ext cx="69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и доверительный интервал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850659" y="586536"/>
            <a:ext cx="3954161" cy="428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республике – 4,73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374AD5-67C8-4D8D-AAB1-07EE4FBF7733}"/>
              </a:ext>
            </a:extLst>
          </p:cNvPr>
          <p:cNvSpPr/>
          <p:nvPr/>
        </p:nvSpPr>
        <p:spPr>
          <a:xfrm>
            <a:off x="107092" y="100504"/>
            <a:ext cx="451062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Математика (профильный уровень)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201331"/>
              </p:ext>
            </p:extLst>
          </p:nvPr>
        </p:nvGraphicFramePr>
        <p:xfrm>
          <a:off x="470263" y="1227910"/>
          <a:ext cx="11145089" cy="512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E90B951-CE75-4892-A5CE-6EF930F9BA56}"/>
              </a:ext>
            </a:extLst>
          </p:cNvPr>
          <p:cNvCxnSpPr>
            <a:cxnSpLocks/>
          </p:cNvCxnSpPr>
          <p:nvPr/>
        </p:nvCxnSpPr>
        <p:spPr>
          <a:xfrm>
            <a:off x="1157681" y="2944536"/>
            <a:ext cx="10075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0617" y="100503"/>
            <a:ext cx="3040772" cy="1052793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616" y="1278373"/>
            <a:ext cx="2527961" cy="1216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8577" y="1278373"/>
            <a:ext cx="3765598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45" y="1341429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417376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1678 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84175" y="1278371"/>
            <a:ext cx="3894474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0" y="1289252"/>
            <a:ext cx="1310252" cy="11578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849325" y="1242860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процедуре: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333191" y="1856457"/>
            <a:ext cx="1417376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275527" y="1278370"/>
            <a:ext cx="1761302" cy="1216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5488" y="2956135"/>
            <a:ext cx="4896000" cy="6217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5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53488" y="3577924"/>
            <a:ext cx="2448000" cy="532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05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653488" y="409282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05488" y="5557419"/>
            <a:ext cx="2448000" cy="532660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764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653488" y="5557419"/>
            <a:ext cx="2448000" cy="532660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817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71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70" y="4154970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9" y="4741744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54" y="4737303"/>
            <a:ext cx="556424" cy="55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B47B9203-4D25-692B-7E15-BC4C44D91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993821"/>
              </p:ext>
            </p:extLst>
          </p:nvPr>
        </p:nvGraphicFramePr>
        <p:xfrm>
          <a:off x="868497" y="2741823"/>
          <a:ext cx="4572000" cy="373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50247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3235</Words>
  <Application>Microsoft Office PowerPoint</Application>
  <PresentationFormat>Широкоэкранный</PresentationFormat>
  <Paragraphs>896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251</cp:revision>
  <dcterms:created xsi:type="dcterms:W3CDTF">2020-09-29T08:42:52Z</dcterms:created>
  <dcterms:modified xsi:type="dcterms:W3CDTF">2025-07-16T13:10:41Z</dcterms:modified>
</cp:coreProperties>
</file>