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результаты ЕГЭ по математике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Лист2!$A$4:$A$46</c:f>
              <c:strCache>
                <c:ptCount val="43"/>
                <c:pt idx="0">
                  <c:v>Акуев Адам</c:v>
                </c:pt>
                <c:pt idx="1">
                  <c:v>Берсанукаев Саид</c:v>
                </c:pt>
                <c:pt idx="2">
                  <c:v>Ганаев Рамзан</c:v>
                </c:pt>
                <c:pt idx="3">
                  <c:v>Демильханова Шовда</c:v>
                </c:pt>
                <c:pt idx="4">
                  <c:v>Датаев Салман</c:v>
                </c:pt>
                <c:pt idx="5">
                  <c:v>Джабраилова Раида</c:v>
                </c:pt>
                <c:pt idx="6">
                  <c:v>Дубаев Хусейн</c:v>
                </c:pt>
                <c:pt idx="7">
                  <c:v>Жабраилов Мансур</c:v>
                </c:pt>
                <c:pt idx="8">
                  <c:v>Калаева Радима</c:v>
                </c:pt>
                <c:pt idx="9">
                  <c:v>Мударова Малика</c:v>
                </c:pt>
                <c:pt idx="10">
                  <c:v>Сатуев Магомед</c:v>
                </c:pt>
                <c:pt idx="11">
                  <c:v>Хусаинов Умар</c:v>
                </c:pt>
                <c:pt idx="12">
                  <c:v>Хатуева Хава</c:v>
                </c:pt>
                <c:pt idx="13">
                  <c:v>Хатаев Висхан</c:v>
                </c:pt>
                <c:pt idx="14">
                  <c:v>Салаев Магомед-Али</c:v>
                </c:pt>
                <c:pt idx="15">
                  <c:v>Мустафаев Зильбухар</c:v>
                </c:pt>
                <c:pt idx="16">
                  <c:v>Дулаева Танзила</c:v>
                </c:pt>
                <c:pt idx="17">
                  <c:v>Борщигов Дени</c:v>
                </c:pt>
                <c:pt idx="18">
                  <c:v>Бидаев Изнаур</c:v>
                </c:pt>
                <c:pt idx="19">
                  <c:v>Батукаев Рамзан</c:v>
                </c:pt>
                <c:pt idx="20">
                  <c:v>Минтаева Марем</c:v>
                </c:pt>
                <c:pt idx="21">
                  <c:v>Салтамигов Мансур</c:v>
                </c:pt>
                <c:pt idx="22">
                  <c:v>Утцаев Муслим</c:v>
                </c:pt>
                <c:pt idx="23">
                  <c:v>Шаипова Марьям</c:v>
                </c:pt>
                <c:pt idx="24">
                  <c:v>Дулаева Танзила</c:v>
                </c:pt>
                <c:pt idx="25">
                  <c:v>Мударова Малика</c:v>
                </c:pt>
                <c:pt idx="26">
                  <c:v>Дудуев Магомед</c:v>
                </c:pt>
                <c:pt idx="27">
                  <c:v>Солсаев Магомед-Али</c:v>
                </c:pt>
                <c:pt idx="28">
                  <c:v>Гайрабеков Умар</c:v>
                </c:pt>
                <c:pt idx="29">
                  <c:v>Терекбаев Хож-Ахмад</c:v>
                </c:pt>
                <c:pt idx="30">
                  <c:v>Дикилиев Магомед</c:v>
                </c:pt>
                <c:pt idx="31">
                  <c:v>Эльмурзаева Сабрина</c:v>
                </c:pt>
                <c:pt idx="32">
                  <c:v>Саитов Ахьмад</c:v>
                </c:pt>
                <c:pt idx="33">
                  <c:v>Гацаев Билал</c:v>
                </c:pt>
                <c:pt idx="34">
                  <c:v>Мадаев Тамирлан</c:v>
                </c:pt>
                <c:pt idx="35">
                  <c:v>Эпигова Линда</c:v>
                </c:pt>
                <c:pt idx="36">
                  <c:v>Закаев Алу</c:v>
                </c:pt>
                <c:pt idx="37">
                  <c:v>Садаев Мовсар</c:v>
                </c:pt>
                <c:pt idx="38">
                  <c:v>Дукаев Мурад</c:v>
                </c:pt>
                <c:pt idx="39">
                  <c:v>Батукаев Рамзан</c:v>
                </c:pt>
                <c:pt idx="40">
                  <c:v>Гериханов</c:v>
                </c:pt>
                <c:pt idx="41">
                  <c:v>Жабраилов Мансур</c:v>
                </c:pt>
                <c:pt idx="42">
                  <c:v>Атуева Сабина </c:v>
                </c:pt>
              </c:strCache>
            </c:strRef>
          </c:cat>
          <c:val>
            <c:numRef>
              <c:f>Лист2!$B$4:$B$46</c:f>
              <c:numCache>
                <c:formatCode>General</c:formatCode>
                <c:ptCount val="43"/>
                <c:pt idx="0">
                  <c:v>46</c:v>
                </c:pt>
                <c:pt idx="1">
                  <c:v>17</c:v>
                </c:pt>
                <c:pt idx="2">
                  <c:v>34</c:v>
                </c:pt>
                <c:pt idx="3">
                  <c:v>34</c:v>
                </c:pt>
                <c:pt idx="4">
                  <c:v>66</c:v>
                </c:pt>
                <c:pt idx="5">
                  <c:v>74</c:v>
                </c:pt>
                <c:pt idx="6">
                  <c:v>76</c:v>
                </c:pt>
                <c:pt idx="7">
                  <c:v>76</c:v>
                </c:pt>
                <c:pt idx="8">
                  <c:v>34</c:v>
                </c:pt>
                <c:pt idx="9">
                  <c:v>40</c:v>
                </c:pt>
                <c:pt idx="10">
                  <c:v>64</c:v>
                </c:pt>
                <c:pt idx="11">
                  <c:v>40</c:v>
                </c:pt>
                <c:pt idx="12">
                  <c:v>52</c:v>
                </c:pt>
                <c:pt idx="13">
                  <c:v>70</c:v>
                </c:pt>
                <c:pt idx="15">
                  <c:v>74</c:v>
                </c:pt>
                <c:pt idx="16">
                  <c:v>78</c:v>
                </c:pt>
                <c:pt idx="17">
                  <c:v>82</c:v>
                </c:pt>
                <c:pt idx="18">
                  <c:v>27</c:v>
                </c:pt>
                <c:pt idx="19">
                  <c:v>70</c:v>
                </c:pt>
                <c:pt idx="20">
                  <c:v>34</c:v>
                </c:pt>
                <c:pt idx="21">
                  <c:v>34</c:v>
                </c:pt>
                <c:pt idx="22">
                  <c:v>27</c:v>
                </c:pt>
                <c:pt idx="23">
                  <c:v>52</c:v>
                </c:pt>
                <c:pt idx="24">
                  <c:v>78</c:v>
                </c:pt>
                <c:pt idx="25">
                  <c:v>40</c:v>
                </c:pt>
                <c:pt idx="26">
                  <c:v>68</c:v>
                </c:pt>
                <c:pt idx="27">
                  <c:v>46</c:v>
                </c:pt>
                <c:pt idx="28">
                  <c:v>78</c:v>
                </c:pt>
                <c:pt idx="29">
                  <c:v>40</c:v>
                </c:pt>
                <c:pt idx="30">
                  <c:v>46</c:v>
                </c:pt>
                <c:pt idx="31">
                  <c:v>40</c:v>
                </c:pt>
                <c:pt idx="32">
                  <c:v>66</c:v>
                </c:pt>
                <c:pt idx="33">
                  <c:v>58</c:v>
                </c:pt>
                <c:pt idx="34">
                  <c:v>40</c:v>
                </c:pt>
                <c:pt idx="35">
                  <c:v>52</c:v>
                </c:pt>
                <c:pt idx="36">
                  <c:v>34</c:v>
                </c:pt>
                <c:pt idx="37">
                  <c:v>34</c:v>
                </c:pt>
                <c:pt idx="38">
                  <c:v>70</c:v>
                </c:pt>
                <c:pt idx="39">
                  <c:v>70</c:v>
                </c:pt>
                <c:pt idx="40">
                  <c:v>66</c:v>
                </c:pt>
                <c:pt idx="41">
                  <c:v>66</c:v>
                </c:pt>
                <c:pt idx="4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B4-45C1-B038-A5A8333001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18392176"/>
        <c:axId val="418391848"/>
      </c:barChart>
      <c:catAx>
        <c:axId val="418392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8391848"/>
        <c:crosses val="autoZero"/>
        <c:auto val="1"/>
        <c:lblAlgn val="ctr"/>
        <c:lblOffset val="100"/>
        <c:noMultiLvlLbl val="0"/>
      </c:catAx>
      <c:valAx>
        <c:axId val="4183918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8392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Результаты ЕГЭ</a:t>
            </a:r>
            <a:r>
              <a:rPr lang="ru-RU" baseline="0"/>
              <a:t> по физике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Лист3!$A$5:$A$24</c:f>
              <c:strCache>
                <c:ptCount val="20"/>
                <c:pt idx="0">
                  <c:v>Алиев Минкаил Алиевич</c:v>
                </c:pt>
                <c:pt idx="1">
                  <c:v>Алимханов Усман Идрисович</c:v>
                </c:pt>
                <c:pt idx="2">
                  <c:v>Аушев Темерсолт Рустамович.</c:v>
                </c:pt>
                <c:pt idx="3">
                  <c:v>Гайрабеков Умар Захирович</c:v>
                </c:pt>
                <c:pt idx="4">
                  <c:v>Дадагова Хадижат Асламбековна </c:v>
                </c:pt>
                <c:pt idx="5">
                  <c:v>Джабраилова Седа Ховашовна </c:v>
                </c:pt>
                <c:pt idx="6">
                  <c:v>Докаев Халид Мусаевич</c:v>
                </c:pt>
                <c:pt idx="7">
                  <c:v>Дудуев Магомед Абубакарович</c:v>
                </c:pt>
                <c:pt idx="8">
                  <c:v>Исаков Заурбек Имранович</c:v>
                </c:pt>
                <c:pt idx="9">
                  <c:v>Кагиров Магомед-Али Ахмадович</c:v>
                </c:pt>
                <c:pt idx="10">
                  <c:v>Каримов Саид-Хусейн  Сулиманович</c:v>
                </c:pt>
                <c:pt idx="11">
                  <c:v>Мазуров Умар-Али Адамович</c:v>
                </c:pt>
                <c:pt idx="12">
                  <c:v>Мусаев Магомед Висханович </c:v>
                </c:pt>
                <c:pt idx="13">
                  <c:v>Тимирханов Абдул-Малик Султанович </c:v>
                </c:pt>
                <c:pt idx="14">
                  <c:v>Хабилов Мурад Джамалаевич</c:v>
                </c:pt>
                <c:pt idx="15">
                  <c:v>Хадаев Магомед Алиханович</c:v>
                </c:pt>
                <c:pt idx="16">
                  <c:v>Хасханов Адам Таусович</c:v>
                </c:pt>
                <c:pt idx="17">
                  <c:v>Хасханов Хизир Мусаевич </c:v>
                </c:pt>
                <c:pt idx="18">
                  <c:v>Чапанов Сайхан Лечиевич</c:v>
                </c:pt>
                <c:pt idx="19">
                  <c:v>Юсупова Разита Ильясовна </c:v>
                </c:pt>
              </c:strCache>
            </c:strRef>
          </c:cat>
          <c:val>
            <c:numRef>
              <c:f>Лист3!$B$5:$B$24</c:f>
              <c:numCache>
                <c:formatCode>General</c:formatCode>
                <c:ptCount val="20"/>
                <c:pt idx="0">
                  <c:v>26</c:v>
                </c:pt>
                <c:pt idx="1">
                  <c:v>61</c:v>
                </c:pt>
                <c:pt idx="2">
                  <c:v>46</c:v>
                </c:pt>
                <c:pt idx="3">
                  <c:v>55</c:v>
                </c:pt>
                <c:pt idx="4">
                  <c:v>45</c:v>
                </c:pt>
                <c:pt idx="5">
                  <c:v>45</c:v>
                </c:pt>
                <c:pt idx="6">
                  <c:v>53</c:v>
                </c:pt>
                <c:pt idx="7">
                  <c:v>56</c:v>
                </c:pt>
                <c:pt idx="8">
                  <c:v>56</c:v>
                </c:pt>
                <c:pt idx="9">
                  <c:v>36</c:v>
                </c:pt>
                <c:pt idx="10">
                  <c:v>40</c:v>
                </c:pt>
                <c:pt idx="11">
                  <c:v>29</c:v>
                </c:pt>
                <c:pt idx="12">
                  <c:v>22</c:v>
                </c:pt>
                <c:pt idx="13">
                  <c:v>49</c:v>
                </c:pt>
                <c:pt idx="14">
                  <c:v>29</c:v>
                </c:pt>
                <c:pt idx="15">
                  <c:v>52</c:v>
                </c:pt>
                <c:pt idx="16">
                  <c:v>47</c:v>
                </c:pt>
                <c:pt idx="17">
                  <c:v>52</c:v>
                </c:pt>
                <c:pt idx="18">
                  <c:v>43</c:v>
                </c:pt>
                <c:pt idx="19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13-4E29-A954-86B4B267F3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26086720"/>
        <c:axId val="226086392"/>
      </c:barChart>
      <c:catAx>
        <c:axId val="226086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86392"/>
        <c:crosses val="autoZero"/>
        <c:auto val="1"/>
        <c:lblAlgn val="ctr"/>
        <c:lblOffset val="100"/>
        <c:noMultiLvlLbl val="0"/>
      </c:catAx>
      <c:valAx>
        <c:axId val="2260863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6086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B459-6D18-400B-ABF6-46B3FBC18F6C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789D-CB0E-4A3A-AAAA-3AD4B6861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166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B459-6D18-400B-ABF6-46B3FBC18F6C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789D-CB0E-4A3A-AAAA-3AD4B6861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03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B459-6D18-400B-ABF6-46B3FBC18F6C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789D-CB0E-4A3A-AAAA-3AD4B6861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24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B459-6D18-400B-ABF6-46B3FBC18F6C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789D-CB0E-4A3A-AAAA-3AD4B6861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61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B459-6D18-400B-ABF6-46B3FBC18F6C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789D-CB0E-4A3A-AAAA-3AD4B6861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41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B459-6D18-400B-ABF6-46B3FBC18F6C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789D-CB0E-4A3A-AAAA-3AD4B6861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62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B459-6D18-400B-ABF6-46B3FBC18F6C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789D-CB0E-4A3A-AAAA-3AD4B6861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52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B459-6D18-400B-ABF6-46B3FBC18F6C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789D-CB0E-4A3A-AAAA-3AD4B6861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53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B459-6D18-400B-ABF6-46B3FBC18F6C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789D-CB0E-4A3A-AAAA-3AD4B6861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86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B459-6D18-400B-ABF6-46B3FBC18F6C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789D-CB0E-4A3A-AAAA-3AD4B6861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12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B459-6D18-400B-ABF6-46B3FBC18F6C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789D-CB0E-4A3A-AAAA-3AD4B6861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4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BB459-6D18-400B-ABF6-46B3FBC18F6C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5789D-CB0E-4A3A-AAAA-3AD4B6861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56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337234" y="3109236"/>
            <a:ext cx="6744739" cy="2171087"/>
            <a:chOff x="1827665" y="527100"/>
            <a:chExt cx="1580842" cy="521659"/>
          </a:xfrm>
        </p:grpSpPr>
        <p:sp>
          <p:nvSpPr>
            <p:cNvPr id="5" name="Блок-схема: данные 4"/>
            <p:cNvSpPr/>
            <p:nvPr/>
          </p:nvSpPr>
          <p:spPr>
            <a:xfrm>
              <a:off x="1827665" y="527100"/>
              <a:ext cx="896322" cy="364041"/>
            </a:xfrm>
            <a:prstGeom prst="flowChartInputOutput">
              <a:avLst/>
            </a:prstGeom>
            <a:solidFill>
              <a:srgbClr val="FF0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73279" y="582867"/>
              <a:ext cx="935228" cy="4658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6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сдам ЕГЭ!</a:t>
              </a:r>
            </a:p>
            <a:p>
              <a:endPara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225" y="193661"/>
            <a:ext cx="1246016" cy="1029521"/>
          </a:xfrm>
          <a:prstGeom prst="rect">
            <a:avLst/>
          </a:prstGeom>
          <a:ln>
            <a:noFill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038244" y="1223182"/>
            <a:ext cx="2623620" cy="67710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МИНИСТЕРСТВО</a:t>
            </a:r>
            <a:r>
              <a:rPr lang="ru-RU" sz="1600" baseline="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 </a:t>
            </a:r>
          </a:p>
          <a:p>
            <a:pPr algn="ctr"/>
            <a:r>
              <a:rPr lang="ru-RU" sz="1100" baseline="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ОБРАЗОВАНИЯ И НАУКИ </a:t>
            </a:r>
          </a:p>
          <a:p>
            <a:pPr algn="ctr"/>
            <a:r>
              <a:rPr lang="ru-RU" sz="1100" baseline="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ЧЕЧЕНСКОЙ РЕСПУБЛИКИ </a:t>
            </a:r>
            <a:endParaRPr lang="ru-RU" sz="1100" dirty="0">
              <a:latin typeface="Franklin Gothic Demi" panose="020B0703020102020204" pitchFamily="34" charset="0"/>
              <a:cs typeface="Aldhabi" panose="01000000000000000000" pitchFamily="2" charset="-78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6183" y="265472"/>
            <a:ext cx="1175657" cy="10599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932201" y="1385625"/>
            <a:ext cx="2623620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 smtClean="0">
                <a:latin typeface="Franklin Gothic Demi" panose="020B0703020102020204" pitchFamily="34" charset="0"/>
                <a:cs typeface="Aldhabi" panose="01000000000000000000" pitchFamily="2" charset="-78"/>
              </a:rPr>
              <a:t>ГБУ ДПО «ИРО ЧР»</a:t>
            </a:r>
            <a:endParaRPr lang="ru-RU" sz="1100" dirty="0">
              <a:latin typeface="Franklin Gothic Demi" panose="020B0703020102020204" pitchFamily="34" charset="0"/>
              <a:cs typeface="Aldhabi" panose="01000000000000000000" pitchFamily="2" charset="-78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927860" y="1155084"/>
            <a:ext cx="2517673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>
                <a:latin typeface="Franklin Gothic Demi" panose="020B0703020102020204" pitchFamily="34" charset="0"/>
                <a:cs typeface="Aldhabi" panose="01000000000000000000" pitchFamily="2" charset="-78"/>
              </a:rPr>
              <a:t>ЦЕНТР </a:t>
            </a:r>
          </a:p>
          <a:p>
            <a:pPr algn="ctr"/>
            <a:r>
              <a:rPr lang="ru-RU" sz="1200" dirty="0">
                <a:latin typeface="Franklin Gothic Demi" panose="020B0703020102020204" pitchFamily="34" charset="0"/>
                <a:cs typeface="Aldhabi" panose="01000000000000000000" pitchFamily="2" charset="-78"/>
              </a:rPr>
              <a:t>ОЦЕНКИ КАЧЕСТВА ОБРАЗОВАНИЯ 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937" y="156341"/>
            <a:ext cx="1029521" cy="1029521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381454" y="2554477"/>
            <a:ext cx="9586313" cy="195309"/>
          </a:xfrm>
          <a:prstGeom prst="rect">
            <a:avLst/>
          </a:prstGeom>
          <a:solidFill>
            <a:srgbClr val="0072BC"/>
          </a:solidFill>
          <a:ln>
            <a:solidFill>
              <a:srgbClr val="0072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381454" y="6279636"/>
            <a:ext cx="9586313" cy="195309"/>
          </a:xfrm>
          <a:prstGeom prst="rect">
            <a:avLst/>
          </a:prstGeom>
          <a:solidFill>
            <a:srgbClr val="0072BC"/>
          </a:solidFill>
          <a:ln>
            <a:solidFill>
              <a:srgbClr val="0072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27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5414698" y="195392"/>
            <a:ext cx="4342323" cy="1446551"/>
            <a:chOff x="1827665" y="505980"/>
            <a:chExt cx="1869129" cy="616099"/>
          </a:xfrm>
        </p:grpSpPr>
        <p:sp>
          <p:nvSpPr>
            <p:cNvPr id="5" name="Блок-схема: данные 4"/>
            <p:cNvSpPr/>
            <p:nvPr/>
          </p:nvSpPr>
          <p:spPr>
            <a:xfrm>
              <a:off x="1827665" y="527100"/>
              <a:ext cx="896322" cy="364041"/>
            </a:xfrm>
            <a:prstGeom prst="flowChartInputOutput">
              <a:avLst/>
            </a:prstGeom>
            <a:solidFill>
              <a:srgbClr val="FF0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4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73279" y="505980"/>
              <a:ext cx="1223515" cy="6160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сдам ЕГЭ!</a:t>
              </a:r>
            </a:p>
            <a:p>
              <a:endParaRPr lang="ru-RU" sz="4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249233" y="1167547"/>
            <a:ext cx="100011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Проект «Я сдам ЕГЭ!»- организация работы </a:t>
            </a:r>
          </a:p>
          <a:p>
            <a:pPr algn="ctr"/>
            <a:r>
              <a:rPr lang="ru-RU" sz="2400" b="1" dirty="0" smtClean="0"/>
              <a:t>с обучающимися  общеобразовательных организаций Чеченской Республики по подготовке к сдаче ЕГЭ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35283" y="2302827"/>
            <a:ext cx="3136066" cy="12777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подготовка обучающихся к сдаче ЕГЭ по 4 предметам: математика, физика, биология и информатика</a:t>
            </a:r>
            <a:endParaRPr lang="ru-RU" sz="1600" dirty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http://cdn.onlinewebfonts.com/svg/img_5373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11" y="2446728"/>
            <a:ext cx="516229" cy="516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24138" y="1844113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ЦЕЛЬ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094" y="3682321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Задачи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12" name="Picture 4" descr="http://chittagongit.com/images/free-check-mark-icon/free-check-mark-icon-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62" y="4431833"/>
            <a:ext cx="594646" cy="59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81154" y="4087452"/>
            <a:ext cx="5978875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проведение входной диагностики для выявления предметных западаний у учащихся;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разработка пошагового плана действие по ликвидации пробелов в знаниях обучающихся, выявленных в ходе входной диагностики;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организация дополнительных занятий по отработке заданий ЕГЭ;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организация системного мониторинга достижений участников проекта.</a:t>
            </a: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5782457" y="2096912"/>
            <a:ext cx="5781880" cy="2049421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Реализация проекта в </a:t>
            </a:r>
            <a:r>
              <a:rPr lang="ru-RU" sz="2000" b="1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2021-2022 </a:t>
            </a:r>
            <a:r>
              <a:rPr lang="ru-RU" sz="20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учебном </a:t>
            </a:r>
            <a:r>
              <a:rPr lang="ru-RU" sz="2000" b="1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году:</a:t>
            </a:r>
            <a:br>
              <a:rPr lang="ru-RU" sz="2000" b="1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2000" b="1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 </a:t>
            </a:r>
            <a:r>
              <a:rPr lang="ru-RU" sz="20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подготовка проводилась по предметам: биология, физика, профильная математика и информатика.</a:t>
            </a:r>
            <a:br>
              <a:rPr lang="ru-RU" sz="20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95099" y="4051653"/>
            <a:ext cx="4466233" cy="2430281"/>
          </a:xfrm>
          <a:prstGeom prst="rect">
            <a:avLst/>
          </a:prstGeom>
          <a:ln w="2857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реализовывался в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сроки: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Информатика – октябрь 2021г. по июнь 2022г.;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Биология – февраль 2022г. по июнь 2022г.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Физика - февраль 2022г. по июнь 2022г.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Математика - февраль 2022г. по июнь 2022г.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08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 </a:t>
            </a:r>
            <a:r>
              <a:rPr lang="ru-RU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Итоги подготовки по предмету «Информатика»</a:t>
            </a:r>
            <a:r>
              <a:rPr lang="ru-RU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8470" y="1650547"/>
            <a:ext cx="4332515" cy="4708981"/>
          </a:xfrm>
          <a:prstGeom prst="rect">
            <a:avLst/>
          </a:prstGeom>
          <a:ln w="2857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В проекте приняли участие 86 обучающихся из 35 общеобразовательных организаций Чеченской Республики с 8 муниципальных образований, 1 частной школы и 1 лицея ГГНТУ </a:t>
            </a:r>
            <a:r>
              <a:rPr lang="ru-RU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За время реализации проекта в 2021/2022 учебном году были проведены четыре контрольные диагностики - «пробное» ЕГЭ с целью оценки знаний обучающихся, а также для выстраивания последовательности обучения слушателей проекта.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590702"/>
              </p:ext>
            </p:extLst>
          </p:nvPr>
        </p:nvGraphicFramePr>
        <p:xfrm>
          <a:off x="5088256" y="1783306"/>
          <a:ext cx="6488700" cy="457622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59831">
                  <a:extLst>
                    <a:ext uri="{9D8B030D-6E8A-4147-A177-3AD203B41FA5}">
                      <a16:colId xmlns:a16="http://schemas.microsoft.com/office/drawing/2014/main" val="558254501"/>
                    </a:ext>
                  </a:extLst>
                </a:gridCol>
                <a:gridCol w="4038058">
                  <a:extLst>
                    <a:ext uri="{9D8B030D-6E8A-4147-A177-3AD203B41FA5}">
                      <a16:colId xmlns:a16="http://schemas.microsoft.com/office/drawing/2014/main" val="2181731770"/>
                    </a:ext>
                  </a:extLst>
                </a:gridCol>
                <a:gridCol w="946556">
                  <a:extLst>
                    <a:ext uri="{9D8B030D-6E8A-4147-A177-3AD203B41FA5}">
                      <a16:colId xmlns:a16="http://schemas.microsoft.com/office/drawing/2014/main" val="1811855779"/>
                    </a:ext>
                  </a:extLst>
                </a:gridCol>
                <a:gridCol w="944255">
                  <a:extLst>
                    <a:ext uri="{9D8B030D-6E8A-4147-A177-3AD203B41FA5}">
                      <a16:colId xmlns:a16="http://schemas.microsoft.com/office/drawing/2014/main" val="428140751"/>
                    </a:ext>
                  </a:extLst>
                </a:gridCol>
              </a:tblGrid>
              <a:tr h="13459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№ пп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муниципалитета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Количество слушателей  на проекте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Количество  школ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2140782"/>
                  </a:ext>
                </a:extLst>
              </a:tr>
              <a:tr h="2691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Город Грозный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2512637"/>
                  </a:ext>
                </a:extLst>
              </a:tr>
              <a:tr h="2691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Ачхой-Мартановский район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7148948"/>
                  </a:ext>
                </a:extLst>
              </a:tr>
              <a:tr h="2691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Грозненский район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5410060"/>
                  </a:ext>
                </a:extLst>
              </a:tr>
              <a:tr h="2691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Гудермесский  район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089888"/>
                  </a:ext>
                </a:extLst>
              </a:tr>
              <a:tr h="2691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Курчалоевский район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5311039"/>
                  </a:ext>
                </a:extLst>
              </a:tr>
              <a:tr h="2691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Урус-Мартановский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529583"/>
                  </a:ext>
                </a:extLst>
              </a:tr>
              <a:tr h="2691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Шелковской район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2119518"/>
                  </a:ext>
                </a:extLst>
              </a:tr>
              <a:tr h="2691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Шалинский  район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0362814"/>
                  </a:ext>
                </a:extLst>
              </a:tr>
              <a:tr h="5383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ФГБОУ ВО «Лицей ГГНТУ им. М.Д. Миллионщикова»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3603685"/>
                  </a:ext>
                </a:extLst>
              </a:tr>
              <a:tr h="2691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ЧОУГ «Гимназист»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5549125"/>
                  </a:ext>
                </a:extLst>
              </a:tr>
              <a:tr h="269190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ИТОГО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6714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159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Результаты контрольных диагностик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364553"/>
              </p:ext>
            </p:extLst>
          </p:nvPr>
        </p:nvGraphicFramePr>
        <p:xfrm>
          <a:off x="838200" y="1690688"/>
          <a:ext cx="10515598" cy="462922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955595">
                  <a:extLst>
                    <a:ext uri="{9D8B030D-6E8A-4147-A177-3AD203B41FA5}">
                      <a16:colId xmlns:a16="http://schemas.microsoft.com/office/drawing/2014/main" val="2546905532"/>
                    </a:ext>
                  </a:extLst>
                </a:gridCol>
                <a:gridCol w="1242208">
                  <a:extLst>
                    <a:ext uri="{9D8B030D-6E8A-4147-A177-3AD203B41FA5}">
                      <a16:colId xmlns:a16="http://schemas.microsoft.com/office/drawing/2014/main" val="2180452496"/>
                    </a:ext>
                  </a:extLst>
                </a:gridCol>
                <a:gridCol w="669658">
                  <a:extLst>
                    <a:ext uri="{9D8B030D-6E8A-4147-A177-3AD203B41FA5}">
                      <a16:colId xmlns:a16="http://schemas.microsoft.com/office/drawing/2014/main" val="1771385518"/>
                    </a:ext>
                  </a:extLst>
                </a:gridCol>
                <a:gridCol w="956270">
                  <a:extLst>
                    <a:ext uri="{9D8B030D-6E8A-4147-A177-3AD203B41FA5}">
                      <a16:colId xmlns:a16="http://schemas.microsoft.com/office/drawing/2014/main" val="3374460705"/>
                    </a:ext>
                  </a:extLst>
                </a:gridCol>
                <a:gridCol w="956270">
                  <a:extLst>
                    <a:ext uri="{9D8B030D-6E8A-4147-A177-3AD203B41FA5}">
                      <a16:colId xmlns:a16="http://schemas.microsoft.com/office/drawing/2014/main" val="2957090469"/>
                    </a:ext>
                  </a:extLst>
                </a:gridCol>
                <a:gridCol w="1051358">
                  <a:extLst>
                    <a:ext uri="{9D8B030D-6E8A-4147-A177-3AD203B41FA5}">
                      <a16:colId xmlns:a16="http://schemas.microsoft.com/office/drawing/2014/main" val="2352708453"/>
                    </a:ext>
                  </a:extLst>
                </a:gridCol>
                <a:gridCol w="1242881">
                  <a:extLst>
                    <a:ext uri="{9D8B030D-6E8A-4147-A177-3AD203B41FA5}">
                      <a16:colId xmlns:a16="http://schemas.microsoft.com/office/drawing/2014/main" val="2728195551"/>
                    </a:ext>
                  </a:extLst>
                </a:gridCol>
                <a:gridCol w="1242881">
                  <a:extLst>
                    <a:ext uri="{9D8B030D-6E8A-4147-A177-3AD203B41FA5}">
                      <a16:colId xmlns:a16="http://schemas.microsoft.com/office/drawing/2014/main" val="329016770"/>
                    </a:ext>
                  </a:extLst>
                </a:gridCol>
                <a:gridCol w="1338643">
                  <a:extLst>
                    <a:ext uri="{9D8B030D-6E8A-4147-A177-3AD203B41FA5}">
                      <a16:colId xmlns:a16="http://schemas.microsoft.com/office/drawing/2014/main" val="2184253941"/>
                    </a:ext>
                  </a:extLst>
                </a:gridCol>
                <a:gridCol w="859834">
                  <a:extLst>
                    <a:ext uri="{9D8B030D-6E8A-4147-A177-3AD203B41FA5}">
                      <a16:colId xmlns:a16="http://schemas.microsoft.com/office/drawing/2014/main" val="3344028573"/>
                    </a:ext>
                  </a:extLst>
                </a:gridCol>
              </a:tblGrid>
              <a:tr h="57144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№ пп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Дата проведения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«пробного» КЕГЭ по информатике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Всего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(чел)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Количество сдавших на баллы  тестовые (первичные)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Средний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балл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(первичный )*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% сдачи**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924361"/>
                  </a:ext>
                </a:extLst>
              </a:tr>
              <a:tr h="16135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0-39 (1-5)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40-44 (6-7)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45-69 (8-18)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70-79 (19-22)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80-100 (23-29) 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67641"/>
                  </a:ext>
                </a:extLst>
              </a:tr>
              <a:tr h="300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 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23.10.21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83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75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12,1 (1,94)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9,64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4160911"/>
                  </a:ext>
                </a:extLst>
              </a:tr>
              <a:tr h="300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26.12.21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77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49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18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29,0 (4,65)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36,36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7883160"/>
                  </a:ext>
                </a:extLst>
              </a:tr>
              <a:tr h="300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19.03.22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81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41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32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42,6 (6,83)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49,38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5195326"/>
                  </a:ext>
                </a:extLst>
              </a:tr>
              <a:tr h="300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15.05.22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75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35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46 (8,0)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64,00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9154479"/>
                  </a:ext>
                </a:extLst>
              </a:tr>
              <a:tr h="1242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20.06.22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21.06.22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28.06.22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02.07.22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73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26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45,5</a:t>
                      </a:r>
                      <a:endParaRPr lang="ru-RU" sz="18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69,87</a:t>
                      </a:r>
                      <a:endParaRPr lang="ru-RU" sz="1800" dirty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6891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63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Результаты итоговой диагностики</a:t>
            </a:r>
            <a:endParaRPr lang="ru-RU" b="1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Итоговая диагностика – «пробное»  КЕГЭ была проведена на компьютерах 15 мая, в котором приняло участие 75 обучающихся школ республики, из которых 48  слушателей набрали проходной порог в 40 тестовых баллов (первичных 6 баллов). Третья и итоговая диагностики были проведены на персональных компьютерах.</a:t>
            </a:r>
          </a:p>
          <a:p>
            <a:r>
              <a:rPr lang="ru-RU" dirty="0"/>
              <a:t>ЕГЭ по информатике проводился в два дня (20 и 21 июня) в компьютерной форме. Из 86 слушателей участвовавших в проекте 12 участников отказались от сдачи КЕГЭ и 1 слушатель – десятиклассник. КЕГЭ в основные и резервные дни сдавали 73 участника проекта.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935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36814"/>
            <a:ext cx="10515600" cy="5551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Итоги подготовки по предмету «БИОЛОГИЯ» </a:t>
            </a:r>
            <a:br>
              <a:rPr lang="ru-RU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2771" y="1386815"/>
            <a:ext cx="6096000" cy="4849597"/>
          </a:xfrm>
          <a:prstGeom prst="rect">
            <a:avLst/>
          </a:prstGeom>
          <a:ln w="2857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Всего в проекте «Биология» приняло  участие – 67 учащихся.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Задействованы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тьюторы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учителя биологии СОШ ЧР: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Даудова С.С., учитель биологии 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МБОУ «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Толстой-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Юртовская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СОШ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им.Я.У.Эсхаджиева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Дикаева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 Я.,   учитель биологии  МБОУ «СОШ №18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г.Грозный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-Шамсутдинова Н.Н.,   учитель биологии  МБОУ «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Курчалоевская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СОШ №3».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74329" y="1191986"/>
            <a:ext cx="4980214" cy="516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Из 67 участников, завершивших обучение в проекте, ЕГЭ по биологии в основной период (14.06.22.) сдало 61 человек, 6 чел. в резервный день (28.06.22.)</a:t>
            </a:r>
            <a:endParaRPr lang="ru-RU" sz="2000" dirty="0" smtClean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Результаты участников основного периода ЕГЭ:</a:t>
            </a:r>
            <a:endParaRPr lang="ru-RU" sz="2000" b="1" dirty="0" smtClean="0">
              <a:solidFill>
                <a:srgbClr val="FF0000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000" dirty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более 80 баллов  набрало  3 человека </a:t>
            </a:r>
            <a:r>
              <a:rPr lang="ru-RU" sz="2000" dirty="0" smtClean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ru-RU" sz="2000" dirty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 ЧР 17 из 1827 чел.) </a:t>
            </a:r>
            <a:endParaRPr lang="ru-RU" sz="2000" dirty="0" smtClean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000" dirty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от  70 до 80 баллов – 5 чел. </a:t>
            </a:r>
            <a:r>
              <a:rPr lang="ru-RU" sz="2000" dirty="0" smtClean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ru-RU" sz="2000" dirty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 ЧР 39  из 1827);</a:t>
            </a:r>
            <a:endParaRPr lang="ru-RU" sz="2000" dirty="0" smtClean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000" dirty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от 60 до 70 -16 чел. (по ЧР 109 из 1827)</a:t>
            </a:r>
            <a:endParaRPr lang="ru-RU" sz="2000" dirty="0" smtClean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000" dirty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больше 50 баллов-18 чел.</a:t>
            </a:r>
            <a:endParaRPr lang="ru-RU" sz="2000" dirty="0" smtClean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000" dirty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больше 40 баллов-15 чел.</a:t>
            </a:r>
            <a:endParaRPr lang="ru-RU" sz="2000" dirty="0" smtClean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000" dirty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38 баллов- 3 чел.</a:t>
            </a:r>
            <a:endParaRPr lang="ru-RU" sz="2000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177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18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Итоги подготовки по предмету «МАТЕМАТИКА» </a:t>
            </a:r>
            <a:br>
              <a:rPr lang="ru-RU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186" y="1004435"/>
            <a:ext cx="4544785" cy="5821081"/>
          </a:xfrm>
          <a:prstGeom prst="rect">
            <a:avLst/>
          </a:prstGeom>
          <a:ln w="2857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В проекте по предмету «Математика» приняло участие – 43 чел</a:t>
            </a:r>
            <a:r>
              <a:rPr lang="ru-RU" sz="2000" dirty="0" smtClean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По итогам прохождения ЕГЭ по математике получены следующие результаты по тестовым баллам: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-от 70-80 баллов получили – 10 участников, что составило 23,5%.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-выше 80 баллов – 1 участник, что составило -2,3%.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-от 60-70 баллов – 6 участников, - 14%.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-от 50-60 баллов- 4 участника, - 9,3%.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-менее 50 баллов- 22 участника, 51%.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Проходного балла (31 баллов (профильная математика)) достигли 39 участников, что составило 91%.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50657167"/>
              </p:ext>
            </p:extLst>
          </p:nvPr>
        </p:nvGraphicFramePr>
        <p:xfrm>
          <a:off x="4792435" y="1683288"/>
          <a:ext cx="7111094" cy="3378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146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Итоги подготовки по предмету «Физика» </a:t>
            </a:r>
            <a:r>
              <a:rPr lang="ru-RU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299" y="1177252"/>
            <a:ext cx="4467688" cy="5183983"/>
          </a:xfrm>
          <a:prstGeom prst="rect">
            <a:avLst/>
          </a:prstGeom>
          <a:ln w="2857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В проекте по предмету «Физика» приняло участие – 20 чел</a:t>
            </a:r>
            <a:r>
              <a:rPr lang="ru-RU" sz="2000" dirty="0" smtClean="0">
                <a:solidFill>
                  <a:srgbClr val="18181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По итогам прохождения ЕГЭ по физике  получены следующие результаты по тестовым баллам: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-от 70-80 баллов получили – 0%.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-выше 80 баллов – 0%.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-от 60-70 баллов – 1 участник, - 5%.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-от 50-60 баллов- 6 участников, - 30%.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-менее 50 баллов- 13 участника, 65%.</a:t>
            </a:r>
          </a:p>
          <a:p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Проходного балла (36 баллов) достигли 19 участников, что составило 95%.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>
              <a:effectLst/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81125426"/>
              </p:ext>
            </p:extLst>
          </p:nvPr>
        </p:nvGraphicFramePr>
        <p:xfrm>
          <a:off x="4800600" y="1283217"/>
          <a:ext cx="7053943" cy="3778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4535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871</Words>
  <Application>Microsoft Office PowerPoint</Application>
  <PresentationFormat>Широкоэкранный</PresentationFormat>
  <Paragraphs>181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Aldhabi</vt:lpstr>
      <vt:lpstr>Arial</vt:lpstr>
      <vt:lpstr>Arial Black</vt:lpstr>
      <vt:lpstr>Calibri</vt:lpstr>
      <vt:lpstr>Calibri Light</vt:lpstr>
      <vt:lpstr>Cambria Math</vt:lpstr>
      <vt:lpstr>Franklin Gothic Demi</vt:lpstr>
      <vt:lpstr>Times New Roman</vt:lpstr>
      <vt:lpstr>Wingdings</vt:lpstr>
      <vt:lpstr>Тема Office</vt:lpstr>
      <vt:lpstr>Презентация PowerPoint</vt:lpstr>
      <vt:lpstr>Реализация проекта в 2021-2022 учебном году: - подготовка проводилась по предметам: биология, физика, профильная математика и информатика. </vt:lpstr>
      <vt:lpstr>  Итоги подготовки по предмету «Информатика» </vt:lpstr>
      <vt:lpstr>Результаты контрольных диагностик</vt:lpstr>
      <vt:lpstr>Результаты итоговой диагностики</vt:lpstr>
      <vt:lpstr> Итоги подготовки по предмету «БИОЛОГИЯ»  </vt:lpstr>
      <vt:lpstr>Итоги подготовки по предмету «МАТЕМАТИКА»  </vt:lpstr>
      <vt:lpstr>Итоги подготовки по предмету «Физика»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2022-07-13T11:24:56Z</dcterms:created>
  <dcterms:modified xsi:type="dcterms:W3CDTF">2022-07-13T11:54:58Z</dcterms:modified>
</cp:coreProperties>
</file>