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diagrams/colors22.xml" ContentType="application/vnd.openxmlformats-officedocument.drawingml.diagramColors+xml"/>
  <Override PartName="/ppt/slides/slide36.xml" ContentType="application/vnd.openxmlformats-officedocument.presentationml.slide+xml"/>
  <Override PartName="/ppt/slideLayouts/slideLayout46.xml" ContentType="application/vnd.openxmlformats-officedocument.presentationml.slideLayout+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Default Extension="xlsx" ContentType="application/vnd.openxmlformats-officedocument.spreadsheetml.sheet"/>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diagrams/colors24.xml" ContentType="application/vnd.openxmlformats-officedocument.drawingml.diagramColor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slideMasters/slideMaster6.xml" ContentType="application/vnd.openxmlformats-officedocument.presentationml.slideMaster+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quickStyle7.xml" ContentType="application/vnd.openxmlformats-officedocument.drawingml.diagramStyle+xml"/>
  <Override PartName="/ppt/slides/slide48.xml" ContentType="application/vnd.openxmlformats-officedocument.presentationml.slide+xml"/>
  <Override PartName="/ppt/slideLayouts/slideLayout58.xml" ContentType="application/vnd.openxmlformats-officedocument.presentationml.slideLayout+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slideLayouts/slideLayout50.xml" ContentType="application/vnd.openxmlformats-officedocument.presentationml.slideLayout+xml"/>
  <Override PartName="/ppt/diagrams/layout18.xml" ContentType="application/vnd.openxmlformats-officedocument.drawingml.diagramLayout+xml"/>
  <Override PartName="/ppt/diagrams/layout2.xml" ContentType="application/vnd.openxmlformats-officedocument.drawingml.diagramLayout+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 id="2147483822" r:id="rId2"/>
    <p:sldMasterId id="2147483846" r:id="rId3"/>
    <p:sldMasterId id="2147483858" r:id="rId4"/>
    <p:sldMasterId id="2147483870" r:id="rId5"/>
    <p:sldMasterId id="2147483894" r:id="rId6"/>
  </p:sldMasterIdLst>
  <p:notesMasterIdLst>
    <p:notesMasterId r:id="rId63"/>
  </p:notesMasterIdLst>
  <p:sldIdLst>
    <p:sldId id="280" r:id="rId7"/>
    <p:sldId id="328" r:id="rId8"/>
    <p:sldId id="329" r:id="rId9"/>
    <p:sldId id="281" r:id="rId10"/>
    <p:sldId id="282" r:id="rId11"/>
    <p:sldId id="306" r:id="rId12"/>
    <p:sldId id="307" r:id="rId13"/>
    <p:sldId id="308" r:id="rId14"/>
    <p:sldId id="309" r:id="rId15"/>
    <p:sldId id="283" r:id="rId16"/>
    <p:sldId id="284" r:id="rId17"/>
    <p:sldId id="288" r:id="rId18"/>
    <p:sldId id="285" r:id="rId19"/>
    <p:sldId id="286" r:id="rId20"/>
    <p:sldId id="287" r:id="rId21"/>
    <p:sldId id="290" r:id="rId22"/>
    <p:sldId id="289" r:id="rId23"/>
    <p:sldId id="291" r:id="rId24"/>
    <p:sldId id="293" r:id="rId25"/>
    <p:sldId id="295" r:id="rId26"/>
    <p:sldId id="296" r:id="rId27"/>
    <p:sldId id="297" r:id="rId28"/>
    <p:sldId id="353" r:id="rId29"/>
    <p:sldId id="292" r:id="rId30"/>
    <p:sldId id="334" r:id="rId31"/>
    <p:sldId id="335" r:id="rId32"/>
    <p:sldId id="336" r:id="rId33"/>
    <p:sldId id="337" r:id="rId34"/>
    <p:sldId id="338" r:id="rId35"/>
    <p:sldId id="339" r:id="rId36"/>
    <p:sldId id="340" r:id="rId37"/>
    <p:sldId id="341" r:id="rId38"/>
    <p:sldId id="342" r:id="rId39"/>
    <p:sldId id="343" r:id="rId40"/>
    <p:sldId id="310" r:id="rId41"/>
    <p:sldId id="311" r:id="rId42"/>
    <p:sldId id="312" r:id="rId43"/>
    <p:sldId id="313" r:id="rId44"/>
    <p:sldId id="316" r:id="rId45"/>
    <p:sldId id="318" r:id="rId46"/>
    <p:sldId id="319" r:id="rId47"/>
    <p:sldId id="320" r:id="rId48"/>
    <p:sldId id="321" r:id="rId49"/>
    <p:sldId id="322" r:id="rId50"/>
    <p:sldId id="330" r:id="rId51"/>
    <p:sldId id="344" r:id="rId52"/>
    <p:sldId id="345" r:id="rId53"/>
    <p:sldId id="346" r:id="rId54"/>
    <p:sldId id="347" r:id="rId55"/>
    <p:sldId id="348" r:id="rId56"/>
    <p:sldId id="349" r:id="rId57"/>
    <p:sldId id="352" r:id="rId58"/>
    <p:sldId id="350" r:id="rId59"/>
    <p:sldId id="351" r:id="rId60"/>
    <p:sldId id="333" r:id="rId61"/>
    <p:sldId id="270"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59" autoAdjust="0"/>
  </p:normalViewPr>
  <p:slideViewPr>
    <p:cSldViewPr>
      <p:cViewPr varScale="1">
        <p:scale>
          <a:sx n="104" d="100"/>
          <a:sy n="104" d="100"/>
        </p:scale>
        <p:origin x="-17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perspective val="30"/>
    </c:view3D>
    <c:plotArea>
      <c:layout/>
      <c:bar3DChart>
        <c:barDir val="col"/>
        <c:grouping val="clustered"/>
        <c:ser>
          <c:idx val="0"/>
          <c:order val="0"/>
          <c:tx>
            <c:strRef>
              <c:f>Лист1!$B$1</c:f>
              <c:strCache>
                <c:ptCount val="1"/>
                <c:pt idx="0">
                  <c:v>Ряд 1</c:v>
                </c:pt>
              </c:strCache>
            </c:strRef>
          </c:tx>
          <c:dLbls>
            <c:txPr>
              <a:bodyPr/>
              <a:lstStyle/>
              <a:p>
                <a:pPr>
                  <a:defRPr sz="1600"/>
                </a:pPr>
                <a:endParaRPr lang="ru-RU"/>
              </a:p>
            </c:txPr>
            <c:showVal val="1"/>
          </c:dLbls>
          <c:cat>
            <c:strRef>
              <c:f>Лист1!$A$2:$A$8</c:f>
              <c:strCache>
                <c:ptCount val="7"/>
                <c:pt idx="0">
                  <c:v>Ст. 14</c:v>
                </c:pt>
                <c:pt idx="1">
                  <c:v>Ст. 28</c:v>
                </c:pt>
                <c:pt idx="2">
                  <c:v>Ст. 29</c:v>
                </c:pt>
                <c:pt idx="3">
                  <c:v>Ст. 30</c:v>
                </c:pt>
                <c:pt idx="4">
                  <c:v>Ст. 34</c:v>
                </c:pt>
                <c:pt idx="5">
                  <c:v>Ст. 47</c:v>
                </c:pt>
                <c:pt idx="6">
                  <c:v>Ст. 110</c:v>
                </c:pt>
              </c:strCache>
            </c:strRef>
          </c:cat>
          <c:val>
            <c:numRef>
              <c:f>Лист1!$B$2:$B$8</c:f>
              <c:numCache>
                <c:formatCode>0%</c:formatCode>
                <c:ptCount val="7"/>
                <c:pt idx="0">
                  <c:v>0.47000000000000008</c:v>
                </c:pt>
                <c:pt idx="1">
                  <c:v>0.9</c:v>
                </c:pt>
                <c:pt idx="2">
                  <c:v>1</c:v>
                </c:pt>
                <c:pt idx="3">
                  <c:v>0.43000000000000027</c:v>
                </c:pt>
                <c:pt idx="4">
                  <c:v>0.13</c:v>
                </c:pt>
                <c:pt idx="5">
                  <c:v>0.30000000000000027</c:v>
                </c:pt>
                <c:pt idx="6">
                  <c:v>0.13</c:v>
                </c:pt>
              </c:numCache>
            </c:numRef>
          </c:val>
        </c:ser>
        <c:shape val="cone"/>
        <c:axId val="118828032"/>
        <c:axId val="118829824"/>
        <c:axId val="0"/>
      </c:bar3DChart>
      <c:catAx>
        <c:axId val="118828032"/>
        <c:scaling>
          <c:orientation val="minMax"/>
        </c:scaling>
        <c:axPos val="b"/>
        <c:tickLblPos val="nextTo"/>
        <c:crossAx val="118829824"/>
        <c:crosses val="autoZero"/>
        <c:auto val="1"/>
        <c:lblAlgn val="ctr"/>
        <c:lblOffset val="100"/>
      </c:catAx>
      <c:valAx>
        <c:axId val="118829824"/>
        <c:scaling>
          <c:orientation val="minMax"/>
        </c:scaling>
        <c:axPos val="l"/>
        <c:majorGridlines/>
        <c:numFmt formatCode="0%" sourceLinked="1"/>
        <c:tickLblPos val="nextTo"/>
        <c:crossAx val="118828032"/>
        <c:crosses val="autoZero"/>
        <c:crossBetween val="between"/>
      </c:valAx>
    </c:plotArea>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A28BE-421A-4479-976C-C8AE868F7C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45DDA293-720B-488E-BA13-2A16D18D7AE9}">
      <dgm:prSet custT="1"/>
      <dgm:spPr/>
      <dgm:t>
        <a:bodyPr/>
        <a:lstStyle/>
        <a:p>
          <a:pPr rtl="0"/>
          <a:r>
            <a:rPr lang="ru-RU" sz="14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соответствия локальных нормативных актов законодательству об образовании;</a:t>
          </a:r>
          <a:endParaRPr lang="ru-RU" sz="1600" dirty="0">
            <a:solidFill>
              <a:schemeClr val="tx1"/>
            </a:solidFill>
            <a:latin typeface="Times New Roman" pitchFamily="18" charset="0"/>
            <a:cs typeface="Times New Roman" pitchFamily="18" charset="0"/>
          </a:endParaRPr>
        </a:p>
      </dgm:t>
    </dgm:pt>
    <dgm:pt modelId="{E72523D5-7B09-4E70-8776-89B2EBE34D65}" type="parTrans" cxnId="{6F7840FC-77E0-41E9-BECC-0ABCD3502827}">
      <dgm:prSet/>
      <dgm:spPr/>
      <dgm:t>
        <a:bodyPr/>
        <a:lstStyle/>
        <a:p>
          <a:endParaRPr lang="ru-RU"/>
        </a:p>
      </dgm:t>
    </dgm:pt>
    <dgm:pt modelId="{11FF5680-53B3-4D01-AD2F-6446209DC8FE}" type="sibTrans" cxnId="{6F7840FC-77E0-41E9-BECC-0ABCD3502827}">
      <dgm:prSet/>
      <dgm:spPr/>
      <dgm:t>
        <a:bodyPr/>
        <a:lstStyle/>
        <a:p>
          <a:endParaRPr lang="ru-RU"/>
        </a:p>
      </dgm:t>
    </dgm:pt>
    <dgm:pt modelId="{D6FD8501-34BB-4B2C-ABB6-EF8011067027}">
      <dgm:prSet custT="1"/>
      <dgm:spPr/>
      <dgm:t>
        <a:bodyPr/>
        <a:lstStyle/>
        <a:p>
          <a:pPr rtl="0"/>
          <a:r>
            <a:rPr lang="ru-RU" sz="14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соблюдения прав участников образовательных отношений при реализации образовательных программ;</a:t>
          </a:r>
          <a:endParaRPr lang="ru-RU" sz="1600" dirty="0">
            <a:solidFill>
              <a:schemeClr val="tx1"/>
            </a:solidFill>
            <a:latin typeface="Times New Roman" pitchFamily="18" charset="0"/>
            <a:cs typeface="Times New Roman" pitchFamily="18" charset="0"/>
          </a:endParaRPr>
        </a:p>
      </dgm:t>
    </dgm:pt>
    <dgm:pt modelId="{D9927A70-4102-4A58-8EE2-57C6FA4133BA}" type="parTrans" cxnId="{030ED8C9-5D2E-4653-AB33-2FAA31C68751}">
      <dgm:prSet/>
      <dgm:spPr/>
      <dgm:t>
        <a:bodyPr/>
        <a:lstStyle/>
        <a:p>
          <a:endParaRPr lang="ru-RU"/>
        </a:p>
      </dgm:t>
    </dgm:pt>
    <dgm:pt modelId="{3327D5FF-B484-46E6-BFCE-6419D76CE91F}" type="sibTrans" cxnId="{030ED8C9-5D2E-4653-AB33-2FAA31C68751}">
      <dgm:prSet/>
      <dgm:spPr/>
      <dgm:t>
        <a:bodyPr/>
        <a:lstStyle/>
        <a:p>
          <a:endParaRPr lang="ru-RU"/>
        </a:p>
      </dgm:t>
    </dgm:pt>
    <dgm:pt modelId="{938A259A-F779-42A7-B9F1-20815F6F31EA}">
      <dgm:prSet custT="1"/>
      <dgm:spPr/>
      <dgm:t>
        <a:bodyPr/>
        <a:lstStyle/>
        <a:p>
          <a:pPr rtl="0"/>
          <a:r>
            <a:rPr lang="ru-RU" sz="14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соблюдения</a:t>
          </a:r>
          <a:r>
            <a:rPr lang="ru-RU" sz="1600" b="1"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требований законодательства об образовании, регулирующих право на занятие педагогической деятельностью;</a:t>
          </a:r>
          <a:endParaRPr lang="ru-RU" sz="1600" dirty="0">
            <a:solidFill>
              <a:schemeClr val="tx1"/>
            </a:solidFill>
            <a:latin typeface="Times New Roman" pitchFamily="18" charset="0"/>
            <a:cs typeface="Times New Roman" pitchFamily="18" charset="0"/>
          </a:endParaRPr>
        </a:p>
      </dgm:t>
    </dgm:pt>
    <dgm:pt modelId="{49776D24-F6AD-48CC-9589-3551F19FEC4C}" type="parTrans" cxnId="{67B8C084-D23C-425B-BFF7-5205AD30E3DC}">
      <dgm:prSet/>
      <dgm:spPr/>
      <dgm:t>
        <a:bodyPr/>
        <a:lstStyle/>
        <a:p>
          <a:endParaRPr lang="ru-RU"/>
        </a:p>
      </dgm:t>
    </dgm:pt>
    <dgm:pt modelId="{ED24DC4D-4B2D-41D2-9F76-56D651712445}" type="sibTrans" cxnId="{67B8C084-D23C-425B-BFF7-5205AD30E3DC}">
      <dgm:prSet/>
      <dgm:spPr/>
      <dgm:t>
        <a:bodyPr/>
        <a:lstStyle/>
        <a:p>
          <a:endParaRPr lang="ru-RU"/>
        </a:p>
      </dgm:t>
    </dgm:pt>
    <dgm:pt modelId="{D1F5CEE6-9FFE-4024-839F-56E9992801AD}">
      <dgm:prSet custT="1"/>
      <dgm:spPr/>
      <dgm:t>
        <a:bodyPr/>
        <a:lstStyle/>
        <a:p>
          <a:pPr rtl="0"/>
          <a:r>
            <a:rPr lang="ru-RU" sz="14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соблюдения требований законодательства об образовании при приеме, переводе и отчислении обучающихся;</a:t>
          </a:r>
          <a:endParaRPr lang="ru-RU" sz="1600" dirty="0">
            <a:solidFill>
              <a:schemeClr val="tx1"/>
            </a:solidFill>
            <a:latin typeface="Times New Roman" pitchFamily="18" charset="0"/>
            <a:cs typeface="Times New Roman" pitchFamily="18" charset="0"/>
          </a:endParaRPr>
        </a:p>
      </dgm:t>
    </dgm:pt>
    <dgm:pt modelId="{72D60C24-A856-4C4D-A172-73329D4D0618}" type="parTrans" cxnId="{1626AA22-BDA9-4C89-A2BD-F68A38595378}">
      <dgm:prSet/>
      <dgm:spPr/>
      <dgm:t>
        <a:bodyPr/>
        <a:lstStyle/>
        <a:p>
          <a:endParaRPr lang="ru-RU"/>
        </a:p>
      </dgm:t>
    </dgm:pt>
    <dgm:pt modelId="{053D1DFC-5A48-4E29-9B01-852CEC4BB703}" type="sibTrans" cxnId="{1626AA22-BDA9-4C89-A2BD-F68A38595378}">
      <dgm:prSet/>
      <dgm:spPr/>
      <dgm:t>
        <a:bodyPr/>
        <a:lstStyle/>
        <a:p>
          <a:endParaRPr lang="ru-RU"/>
        </a:p>
      </dgm:t>
    </dgm:pt>
    <dgm:pt modelId="{5C7C8A86-AE53-469E-8959-FE803521D5FC}">
      <dgm:prSet custT="1"/>
      <dgm:spPr/>
      <dgm:t>
        <a:bodyPr/>
        <a:lstStyle/>
        <a:p>
          <a:pPr rtl="0"/>
          <a:r>
            <a:rPr lang="ru-RU" sz="14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соблюдения требований законодательства об образовании при организации обучения детей с ограниченными возможностями здоровья;</a:t>
          </a:r>
          <a:endParaRPr lang="ru-RU" sz="1600" dirty="0">
            <a:solidFill>
              <a:schemeClr val="tx1"/>
            </a:solidFill>
            <a:latin typeface="Times New Roman" pitchFamily="18" charset="0"/>
            <a:cs typeface="Times New Roman" pitchFamily="18" charset="0"/>
          </a:endParaRPr>
        </a:p>
      </dgm:t>
    </dgm:pt>
    <dgm:pt modelId="{1091D9EF-7403-445F-88C4-AD42581387B9}" type="parTrans" cxnId="{8484AB18-B8A9-470A-B27A-0FB541B4C7E5}">
      <dgm:prSet/>
      <dgm:spPr/>
      <dgm:t>
        <a:bodyPr/>
        <a:lstStyle/>
        <a:p>
          <a:endParaRPr lang="ru-RU"/>
        </a:p>
      </dgm:t>
    </dgm:pt>
    <dgm:pt modelId="{98686148-2CAB-4A3F-A6C7-11BAFB69C64F}" type="sibTrans" cxnId="{8484AB18-B8A9-470A-B27A-0FB541B4C7E5}">
      <dgm:prSet/>
      <dgm:spPr/>
      <dgm:t>
        <a:bodyPr/>
        <a:lstStyle/>
        <a:p>
          <a:endParaRPr lang="ru-RU"/>
        </a:p>
      </dgm:t>
    </dgm:pt>
    <dgm:pt modelId="{31E563CF-BF94-4599-89B8-25BFF2C876C7}">
      <dgm:prSet custT="1"/>
      <dgm:spPr/>
      <dgm:t>
        <a:bodyPr/>
        <a:lstStyle/>
        <a:p>
          <a:pPr rtl="0"/>
          <a:r>
            <a:rPr lang="ru-RU" sz="1600" dirty="0" smtClean="0">
              <a:solidFill>
                <a:schemeClr val="tx1"/>
              </a:solidFill>
              <a:latin typeface="Times New Roman" pitchFamily="18" charset="0"/>
              <a:cs typeface="Times New Roman" pitchFamily="18" charset="0"/>
            </a:rPr>
            <a:t> соблюдения требований законодательства об образовании при  оказании платных образовательных услуг;</a:t>
          </a:r>
          <a:endParaRPr lang="ru-RU" sz="1600" dirty="0">
            <a:solidFill>
              <a:schemeClr val="tx1"/>
            </a:solidFill>
            <a:latin typeface="Times New Roman" pitchFamily="18" charset="0"/>
            <a:cs typeface="Times New Roman" pitchFamily="18" charset="0"/>
          </a:endParaRPr>
        </a:p>
      </dgm:t>
    </dgm:pt>
    <dgm:pt modelId="{34301D06-C9A8-478B-A1A9-58391A3B8900}" type="parTrans" cxnId="{37D51D02-9F57-402F-88D0-519F66B48B0C}">
      <dgm:prSet/>
      <dgm:spPr/>
      <dgm:t>
        <a:bodyPr/>
        <a:lstStyle/>
        <a:p>
          <a:endParaRPr lang="ru-RU"/>
        </a:p>
      </dgm:t>
    </dgm:pt>
    <dgm:pt modelId="{97CBB714-33AA-4CE4-A607-6A69C3790A38}" type="sibTrans" cxnId="{37D51D02-9F57-402F-88D0-519F66B48B0C}">
      <dgm:prSet/>
      <dgm:spPr/>
      <dgm:t>
        <a:bodyPr/>
        <a:lstStyle/>
        <a:p>
          <a:endParaRPr lang="ru-RU"/>
        </a:p>
      </dgm:t>
    </dgm:pt>
    <dgm:pt modelId="{D8282A4A-B638-4904-834D-A580DD8ED912}">
      <dgm:prSet custT="1"/>
      <dgm:spPr/>
      <dgm:t>
        <a:bodyPr/>
        <a:lstStyle/>
        <a:p>
          <a:pPr rtl="0"/>
          <a:r>
            <a:rPr lang="ru-RU" sz="140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соблюдения требований к структуре и содержанию официального сайта организации в информационно-телекоммуникационной сети «Интернет».</a:t>
          </a:r>
          <a:endParaRPr lang="ru-RU" sz="1600" dirty="0">
            <a:solidFill>
              <a:schemeClr val="tx1"/>
            </a:solidFill>
            <a:latin typeface="Times New Roman" pitchFamily="18" charset="0"/>
            <a:cs typeface="Times New Roman" pitchFamily="18" charset="0"/>
          </a:endParaRPr>
        </a:p>
      </dgm:t>
    </dgm:pt>
    <dgm:pt modelId="{290B4F7C-1CDA-421D-868F-26D87744D3EA}" type="parTrans" cxnId="{F660DD76-AF81-40F4-B0AD-63BE93E2A1F2}">
      <dgm:prSet/>
      <dgm:spPr/>
      <dgm:t>
        <a:bodyPr/>
        <a:lstStyle/>
        <a:p>
          <a:endParaRPr lang="ru-RU"/>
        </a:p>
      </dgm:t>
    </dgm:pt>
    <dgm:pt modelId="{59E7CA60-BD6E-47E9-9708-A21F484FDA3F}" type="sibTrans" cxnId="{F660DD76-AF81-40F4-B0AD-63BE93E2A1F2}">
      <dgm:prSet/>
      <dgm:spPr/>
      <dgm:t>
        <a:bodyPr/>
        <a:lstStyle/>
        <a:p>
          <a:endParaRPr lang="ru-RU"/>
        </a:p>
      </dgm:t>
    </dgm:pt>
    <dgm:pt modelId="{ECB0D060-7A59-4CAE-8D93-A38A771025FF}" type="pres">
      <dgm:prSet presAssocID="{8A9A28BE-421A-4479-976C-C8AE868F7C79}" presName="linear" presStyleCnt="0">
        <dgm:presLayoutVars>
          <dgm:animLvl val="lvl"/>
          <dgm:resizeHandles val="exact"/>
        </dgm:presLayoutVars>
      </dgm:prSet>
      <dgm:spPr/>
      <dgm:t>
        <a:bodyPr/>
        <a:lstStyle/>
        <a:p>
          <a:endParaRPr lang="ru-RU"/>
        </a:p>
      </dgm:t>
    </dgm:pt>
    <dgm:pt modelId="{E6839D9D-7AFF-45A0-8589-0844C93133BC}" type="pres">
      <dgm:prSet presAssocID="{45DDA293-720B-488E-BA13-2A16D18D7AE9}" presName="parentText" presStyleLbl="node1" presStyleIdx="0" presStyleCnt="7" custLinFactNeighborX="-1624" custLinFactNeighborY="-61544">
        <dgm:presLayoutVars>
          <dgm:chMax val="0"/>
          <dgm:bulletEnabled val="1"/>
        </dgm:presLayoutVars>
      </dgm:prSet>
      <dgm:spPr/>
      <dgm:t>
        <a:bodyPr/>
        <a:lstStyle/>
        <a:p>
          <a:endParaRPr lang="ru-RU"/>
        </a:p>
      </dgm:t>
    </dgm:pt>
    <dgm:pt modelId="{A18B161D-D880-4FD2-95B5-A093DE78B80F}" type="pres">
      <dgm:prSet presAssocID="{11FF5680-53B3-4D01-AD2F-6446209DC8FE}" presName="spacer" presStyleCnt="0"/>
      <dgm:spPr/>
    </dgm:pt>
    <dgm:pt modelId="{DE5AF0AC-8BBC-48FE-8D30-73A3B80C4BEB}" type="pres">
      <dgm:prSet presAssocID="{D6FD8501-34BB-4B2C-ABB6-EF8011067027}" presName="parentText" presStyleLbl="node1" presStyleIdx="1" presStyleCnt="7">
        <dgm:presLayoutVars>
          <dgm:chMax val="0"/>
          <dgm:bulletEnabled val="1"/>
        </dgm:presLayoutVars>
      </dgm:prSet>
      <dgm:spPr/>
      <dgm:t>
        <a:bodyPr/>
        <a:lstStyle/>
        <a:p>
          <a:endParaRPr lang="ru-RU"/>
        </a:p>
      </dgm:t>
    </dgm:pt>
    <dgm:pt modelId="{C12566D3-0ACE-4F5E-91EF-9D8EE5CB1EA7}" type="pres">
      <dgm:prSet presAssocID="{3327D5FF-B484-46E6-BFCE-6419D76CE91F}" presName="spacer" presStyleCnt="0"/>
      <dgm:spPr/>
    </dgm:pt>
    <dgm:pt modelId="{2A8D528E-7531-4D12-BB82-0641147388B3}" type="pres">
      <dgm:prSet presAssocID="{938A259A-F779-42A7-B9F1-20815F6F31EA}" presName="parentText" presStyleLbl="node1" presStyleIdx="2" presStyleCnt="7">
        <dgm:presLayoutVars>
          <dgm:chMax val="0"/>
          <dgm:bulletEnabled val="1"/>
        </dgm:presLayoutVars>
      </dgm:prSet>
      <dgm:spPr/>
      <dgm:t>
        <a:bodyPr/>
        <a:lstStyle/>
        <a:p>
          <a:endParaRPr lang="ru-RU"/>
        </a:p>
      </dgm:t>
    </dgm:pt>
    <dgm:pt modelId="{338048AB-9AB7-4B6D-A31D-E245AE79F89C}" type="pres">
      <dgm:prSet presAssocID="{ED24DC4D-4B2D-41D2-9F76-56D651712445}" presName="spacer" presStyleCnt="0"/>
      <dgm:spPr/>
    </dgm:pt>
    <dgm:pt modelId="{23C05E5F-6509-4981-B1A7-B522451C95FE}" type="pres">
      <dgm:prSet presAssocID="{D1F5CEE6-9FFE-4024-839F-56E9992801AD}" presName="parentText" presStyleLbl="node1" presStyleIdx="3" presStyleCnt="7">
        <dgm:presLayoutVars>
          <dgm:chMax val="0"/>
          <dgm:bulletEnabled val="1"/>
        </dgm:presLayoutVars>
      </dgm:prSet>
      <dgm:spPr/>
      <dgm:t>
        <a:bodyPr/>
        <a:lstStyle/>
        <a:p>
          <a:endParaRPr lang="ru-RU"/>
        </a:p>
      </dgm:t>
    </dgm:pt>
    <dgm:pt modelId="{61D07409-D0F7-456C-8E13-14AB281A99AD}" type="pres">
      <dgm:prSet presAssocID="{053D1DFC-5A48-4E29-9B01-852CEC4BB703}" presName="spacer" presStyleCnt="0"/>
      <dgm:spPr/>
    </dgm:pt>
    <dgm:pt modelId="{F4010BC0-B3AE-4DE1-BAA6-752A47D3BDCC}" type="pres">
      <dgm:prSet presAssocID="{5C7C8A86-AE53-469E-8959-FE803521D5FC}" presName="parentText" presStyleLbl="node1" presStyleIdx="4" presStyleCnt="7">
        <dgm:presLayoutVars>
          <dgm:chMax val="0"/>
          <dgm:bulletEnabled val="1"/>
        </dgm:presLayoutVars>
      </dgm:prSet>
      <dgm:spPr/>
      <dgm:t>
        <a:bodyPr/>
        <a:lstStyle/>
        <a:p>
          <a:endParaRPr lang="ru-RU"/>
        </a:p>
      </dgm:t>
    </dgm:pt>
    <dgm:pt modelId="{F66B55EB-096B-44ED-BA1D-A39CFF1D0F08}" type="pres">
      <dgm:prSet presAssocID="{98686148-2CAB-4A3F-A6C7-11BAFB69C64F}" presName="spacer" presStyleCnt="0"/>
      <dgm:spPr/>
    </dgm:pt>
    <dgm:pt modelId="{EAD549FA-D1E6-4C33-AF86-462C7A516733}" type="pres">
      <dgm:prSet presAssocID="{31E563CF-BF94-4599-89B8-25BFF2C876C7}" presName="parentText" presStyleLbl="node1" presStyleIdx="5" presStyleCnt="7">
        <dgm:presLayoutVars>
          <dgm:chMax val="0"/>
          <dgm:bulletEnabled val="1"/>
        </dgm:presLayoutVars>
      </dgm:prSet>
      <dgm:spPr/>
      <dgm:t>
        <a:bodyPr/>
        <a:lstStyle/>
        <a:p>
          <a:endParaRPr lang="ru-RU"/>
        </a:p>
      </dgm:t>
    </dgm:pt>
    <dgm:pt modelId="{8CACD90E-B0FA-45B9-B2B3-706CB66403DF}" type="pres">
      <dgm:prSet presAssocID="{97CBB714-33AA-4CE4-A607-6A69C3790A38}" presName="spacer" presStyleCnt="0"/>
      <dgm:spPr/>
    </dgm:pt>
    <dgm:pt modelId="{0F81F7F1-5E0F-484F-AD8D-668048D4393C}" type="pres">
      <dgm:prSet presAssocID="{D8282A4A-B638-4904-834D-A580DD8ED912}" presName="parentText" presStyleLbl="node1" presStyleIdx="6" presStyleCnt="7">
        <dgm:presLayoutVars>
          <dgm:chMax val="0"/>
          <dgm:bulletEnabled val="1"/>
        </dgm:presLayoutVars>
      </dgm:prSet>
      <dgm:spPr/>
      <dgm:t>
        <a:bodyPr/>
        <a:lstStyle/>
        <a:p>
          <a:endParaRPr lang="ru-RU"/>
        </a:p>
      </dgm:t>
    </dgm:pt>
  </dgm:ptLst>
  <dgm:cxnLst>
    <dgm:cxn modelId="{4C173851-3AB0-42B8-9359-A0F832E72A0D}" type="presOf" srcId="{31E563CF-BF94-4599-89B8-25BFF2C876C7}" destId="{EAD549FA-D1E6-4C33-AF86-462C7A516733}" srcOrd="0" destOrd="0" presId="urn:microsoft.com/office/officeart/2005/8/layout/vList2"/>
    <dgm:cxn modelId="{C6E1DB02-FB19-4812-BB93-E686ECAD0E90}" type="presOf" srcId="{D6FD8501-34BB-4B2C-ABB6-EF8011067027}" destId="{DE5AF0AC-8BBC-48FE-8D30-73A3B80C4BEB}" srcOrd="0" destOrd="0" presId="urn:microsoft.com/office/officeart/2005/8/layout/vList2"/>
    <dgm:cxn modelId="{24E4335D-EFA9-4ABC-B1D9-5952BF218458}" type="presOf" srcId="{D8282A4A-B638-4904-834D-A580DD8ED912}" destId="{0F81F7F1-5E0F-484F-AD8D-668048D4393C}" srcOrd="0" destOrd="0" presId="urn:microsoft.com/office/officeart/2005/8/layout/vList2"/>
    <dgm:cxn modelId="{B7BC39D9-DD36-43B1-9DA2-B50A3744824A}" type="presOf" srcId="{938A259A-F779-42A7-B9F1-20815F6F31EA}" destId="{2A8D528E-7531-4D12-BB82-0641147388B3}" srcOrd="0" destOrd="0" presId="urn:microsoft.com/office/officeart/2005/8/layout/vList2"/>
    <dgm:cxn modelId="{E10090EE-C4D8-4C70-8407-733A9362BCD4}" type="presOf" srcId="{45DDA293-720B-488E-BA13-2A16D18D7AE9}" destId="{E6839D9D-7AFF-45A0-8589-0844C93133BC}" srcOrd="0" destOrd="0" presId="urn:microsoft.com/office/officeart/2005/8/layout/vList2"/>
    <dgm:cxn modelId="{F660DD76-AF81-40F4-B0AD-63BE93E2A1F2}" srcId="{8A9A28BE-421A-4479-976C-C8AE868F7C79}" destId="{D8282A4A-B638-4904-834D-A580DD8ED912}" srcOrd="6" destOrd="0" parTransId="{290B4F7C-1CDA-421D-868F-26D87744D3EA}" sibTransId="{59E7CA60-BD6E-47E9-9708-A21F484FDA3F}"/>
    <dgm:cxn modelId="{98FCEC68-EFA6-4868-B62C-A83D753B2A8D}" type="presOf" srcId="{5C7C8A86-AE53-469E-8959-FE803521D5FC}" destId="{F4010BC0-B3AE-4DE1-BAA6-752A47D3BDCC}" srcOrd="0" destOrd="0" presId="urn:microsoft.com/office/officeart/2005/8/layout/vList2"/>
    <dgm:cxn modelId="{1626AA22-BDA9-4C89-A2BD-F68A38595378}" srcId="{8A9A28BE-421A-4479-976C-C8AE868F7C79}" destId="{D1F5CEE6-9FFE-4024-839F-56E9992801AD}" srcOrd="3" destOrd="0" parTransId="{72D60C24-A856-4C4D-A172-73329D4D0618}" sibTransId="{053D1DFC-5A48-4E29-9B01-852CEC4BB703}"/>
    <dgm:cxn modelId="{C116BAFC-A2AC-49FE-B008-C5FB7C6B97AB}" type="presOf" srcId="{8A9A28BE-421A-4479-976C-C8AE868F7C79}" destId="{ECB0D060-7A59-4CAE-8D93-A38A771025FF}" srcOrd="0" destOrd="0" presId="urn:microsoft.com/office/officeart/2005/8/layout/vList2"/>
    <dgm:cxn modelId="{6F7840FC-77E0-41E9-BECC-0ABCD3502827}" srcId="{8A9A28BE-421A-4479-976C-C8AE868F7C79}" destId="{45DDA293-720B-488E-BA13-2A16D18D7AE9}" srcOrd="0" destOrd="0" parTransId="{E72523D5-7B09-4E70-8776-89B2EBE34D65}" sibTransId="{11FF5680-53B3-4D01-AD2F-6446209DC8FE}"/>
    <dgm:cxn modelId="{CBC1E0C6-8E45-4649-9BC3-7B33FB954CB2}" type="presOf" srcId="{D1F5CEE6-9FFE-4024-839F-56E9992801AD}" destId="{23C05E5F-6509-4981-B1A7-B522451C95FE}" srcOrd="0" destOrd="0" presId="urn:microsoft.com/office/officeart/2005/8/layout/vList2"/>
    <dgm:cxn modelId="{67B8C084-D23C-425B-BFF7-5205AD30E3DC}" srcId="{8A9A28BE-421A-4479-976C-C8AE868F7C79}" destId="{938A259A-F779-42A7-B9F1-20815F6F31EA}" srcOrd="2" destOrd="0" parTransId="{49776D24-F6AD-48CC-9589-3551F19FEC4C}" sibTransId="{ED24DC4D-4B2D-41D2-9F76-56D651712445}"/>
    <dgm:cxn modelId="{37D51D02-9F57-402F-88D0-519F66B48B0C}" srcId="{8A9A28BE-421A-4479-976C-C8AE868F7C79}" destId="{31E563CF-BF94-4599-89B8-25BFF2C876C7}" srcOrd="5" destOrd="0" parTransId="{34301D06-C9A8-478B-A1A9-58391A3B8900}" sibTransId="{97CBB714-33AA-4CE4-A607-6A69C3790A38}"/>
    <dgm:cxn modelId="{030ED8C9-5D2E-4653-AB33-2FAA31C68751}" srcId="{8A9A28BE-421A-4479-976C-C8AE868F7C79}" destId="{D6FD8501-34BB-4B2C-ABB6-EF8011067027}" srcOrd="1" destOrd="0" parTransId="{D9927A70-4102-4A58-8EE2-57C6FA4133BA}" sibTransId="{3327D5FF-B484-46E6-BFCE-6419D76CE91F}"/>
    <dgm:cxn modelId="{8484AB18-B8A9-470A-B27A-0FB541B4C7E5}" srcId="{8A9A28BE-421A-4479-976C-C8AE868F7C79}" destId="{5C7C8A86-AE53-469E-8959-FE803521D5FC}" srcOrd="4" destOrd="0" parTransId="{1091D9EF-7403-445F-88C4-AD42581387B9}" sibTransId="{98686148-2CAB-4A3F-A6C7-11BAFB69C64F}"/>
    <dgm:cxn modelId="{BBFA1FB1-BE4C-456A-8483-83E9B5A5D5C4}" type="presParOf" srcId="{ECB0D060-7A59-4CAE-8D93-A38A771025FF}" destId="{E6839D9D-7AFF-45A0-8589-0844C93133BC}" srcOrd="0" destOrd="0" presId="urn:microsoft.com/office/officeart/2005/8/layout/vList2"/>
    <dgm:cxn modelId="{0EAE4938-7F30-4A9E-8CD6-E1A04C0D5815}" type="presParOf" srcId="{ECB0D060-7A59-4CAE-8D93-A38A771025FF}" destId="{A18B161D-D880-4FD2-95B5-A093DE78B80F}" srcOrd="1" destOrd="0" presId="urn:microsoft.com/office/officeart/2005/8/layout/vList2"/>
    <dgm:cxn modelId="{473ADB28-44CA-4C40-8A2B-5018817099FB}" type="presParOf" srcId="{ECB0D060-7A59-4CAE-8D93-A38A771025FF}" destId="{DE5AF0AC-8BBC-48FE-8D30-73A3B80C4BEB}" srcOrd="2" destOrd="0" presId="urn:microsoft.com/office/officeart/2005/8/layout/vList2"/>
    <dgm:cxn modelId="{575A2846-A69E-45A4-85F1-1053210E589A}" type="presParOf" srcId="{ECB0D060-7A59-4CAE-8D93-A38A771025FF}" destId="{C12566D3-0ACE-4F5E-91EF-9D8EE5CB1EA7}" srcOrd="3" destOrd="0" presId="urn:microsoft.com/office/officeart/2005/8/layout/vList2"/>
    <dgm:cxn modelId="{171081CC-512A-49B9-B763-68EAF72E1493}" type="presParOf" srcId="{ECB0D060-7A59-4CAE-8D93-A38A771025FF}" destId="{2A8D528E-7531-4D12-BB82-0641147388B3}" srcOrd="4" destOrd="0" presId="urn:microsoft.com/office/officeart/2005/8/layout/vList2"/>
    <dgm:cxn modelId="{54790D1E-5982-45FC-BD9F-E6459FDB21D4}" type="presParOf" srcId="{ECB0D060-7A59-4CAE-8D93-A38A771025FF}" destId="{338048AB-9AB7-4B6D-A31D-E245AE79F89C}" srcOrd="5" destOrd="0" presId="urn:microsoft.com/office/officeart/2005/8/layout/vList2"/>
    <dgm:cxn modelId="{0E27B4FB-B8ED-4B96-9990-58C3E6D8DBB1}" type="presParOf" srcId="{ECB0D060-7A59-4CAE-8D93-A38A771025FF}" destId="{23C05E5F-6509-4981-B1A7-B522451C95FE}" srcOrd="6" destOrd="0" presId="urn:microsoft.com/office/officeart/2005/8/layout/vList2"/>
    <dgm:cxn modelId="{1AA063B6-2D15-47B0-A97D-8E04A0743588}" type="presParOf" srcId="{ECB0D060-7A59-4CAE-8D93-A38A771025FF}" destId="{61D07409-D0F7-456C-8E13-14AB281A99AD}" srcOrd="7" destOrd="0" presId="urn:microsoft.com/office/officeart/2005/8/layout/vList2"/>
    <dgm:cxn modelId="{B79B73DB-6295-447F-A2AD-A94BBF04C92F}" type="presParOf" srcId="{ECB0D060-7A59-4CAE-8D93-A38A771025FF}" destId="{F4010BC0-B3AE-4DE1-BAA6-752A47D3BDCC}" srcOrd="8" destOrd="0" presId="urn:microsoft.com/office/officeart/2005/8/layout/vList2"/>
    <dgm:cxn modelId="{32518316-CC3C-4D8D-AF5D-AD22B839C161}" type="presParOf" srcId="{ECB0D060-7A59-4CAE-8D93-A38A771025FF}" destId="{F66B55EB-096B-44ED-BA1D-A39CFF1D0F08}" srcOrd="9" destOrd="0" presId="urn:microsoft.com/office/officeart/2005/8/layout/vList2"/>
    <dgm:cxn modelId="{5EDAEE69-8552-4A89-9E15-0B8E428A368D}" type="presParOf" srcId="{ECB0D060-7A59-4CAE-8D93-A38A771025FF}" destId="{EAD549FA-D1E6-4C33-AF86-462C7A516733}" srcOrd="10" destOrd="0" presId="urn:microsoft.com/office/officeart/2005/8/layout/vList2"/>
    <dgm:cxn modelId="{535552C8-D20F-4BB7-85F0-ED72F62308BC}" type="presParOf" srcId="{ECB0D060-7A59-4CAE-8D93-A38A771025FF}" destId="{8CACD90E-B0FA-45B9-B2B3-706CB66403DF}" srcOrd="11" destOrd="0" presId="urn:microsoft.com/office/officeart/2005/8/layout/vList2"/>
    <dgm:cxn modelId="{10908B08-A7CC-4653-820A-CF9C1993CDED}" type="presParOf" srcId="{ECB0D060-7A59-4CAE-8D93-A38A771025FF}" destId="{0F81F7F1-5E0F-484F-AD8D-668048D4393C}"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3E18D3-70B7-4633-B4DF-16C26FDE5A3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4BDA969B-6B77-40D7-AFF9-0807813EC4F3}">
      <dgm:prSet/>
      <dgm:spPr/>
      <dgm:t>
        <a:bodyPr/>
        <a:lstStyle/>
        <a:p>
          <a:pPr rtl="0"/>
          <a:r>
            <a:rPr lang="ru-RU" b="1" dirty="0" smtClean="0">
              <a:latin typeface="Times New Roman" pitchFamily="18" charset="0"/>
              <a:cs typeface="Times New Roman" pitchFamily="18" charset="0"/>
            </a:rPr>
            <a:t>Сроки уведомления о проведении внеплановой выездной проверки</a:t>
          </a:r>
          <a:endParaRPr lang="ru-RU" b="1" dirty="0">
            <a:latin typeface="Times New Roman" pitchFamily="18" charset="0"/>
            <a:cs typeface="Times New Roman" pitchFamily="18" charset="0"/>
          </a:endParaRPr>
        </a:p>
      </dgm:t>
    </dgm:pt>
    <dgm:pt modelId="{3B58C1C4-E199-40EC-A29C-200A22EE4FF7}" type="parTrans" cxnId="{8EF81A5B-59A0-4620-AFA2-CFC50F704C58}">
      <dgm:prSet/>
      <dgm:spPr/>
      <dgm:t>
        <a:bodyPr/>
        <a:lstStyle/>
        <a:p>
          <a:endParaRPr lang="ru-RU"/>
        </a:p>
      </dgm:t>
    </dgm:pt>
    <dgm:pt modelId="{D844D82C-A7B4-41EF-A341-04A3AC668979}" type="sibTrans" cxnId="{8EF81A5B-59A0-4620-AFA2-CFC50F704C58}">
      <dgm:prSet/>
      <dgm:spPr/>
      <dgm:t>
        <a:bodyPr/>
        <a:lstStyle/>
        <a:p>
          <a:endParaRPr lang="ru-RU"/>
        </a:p>
      </dgm:t>
    </dgm:pt>
    <dgm:pt modelId="{10049B67-7ECE-4441-BD02-E5ECD64E8420}" type="pres">
      <dgm:prSet presAssocID="{483E18D3-70B7-4633-B4DF-16C26FDE5A3A}" presName="linear" presStyleCnt="0">
        <dgm:presLayoutVars>
          <dgm:animLvl val="lvl"/>
          <dgm:resizeHandles val="exact"/>
        </dgm:presLayoutVars>
      </dgm:prSet>
      <dgm:spPr/>
      <dgm:t>
        <a:bodyPr/>
        <a:lstStyle/>
        <a:p>
          <a:endParaRPr lang="ru-RU"/>
        </a:p>
      </dgm:t>
    </dgm:pt>
    <dgm:pt modelId="{28827B5F-7127-49A0-BC74-F493AB14A1B0}" type="pres">
      <dgm:prSet presAssocID="{4BDA969B-6B77-40D7-AFF9-0807813EC4F3}" presName="parentText" presStyleLbl="node1" presStyleIdx="0" presStyleCnt="1">
        <dgm:presLayoutVars>
          <dgm:chMax val="0"/>
          <dgm:bulletEnabled val="1"/>
        </dgm:presLayoutVars>
      </dgm:prSet>
      <dgm:spPr/>
      <dgm:t>
        <a:bodyPr/>
        <a:lstStyle/>
        <a:p>
          <a:endParaRPr lang="ru-RU"/>
        </a:p>
      </dgm:t>
    </dgm:pt>
  </dgm:ptLst>
  <dgm:cxnLst>
    <dgm:cxn modelId="{8EF81A5B-59A0-4620-AFA2-CFC50F704C58}" srcId="{483E18D3-70B7-4633-B4DF-16C26FDE5A3A}" destId="{4BDA969B-6B77-40D7-AFF9-0807813EC4F3}" srcOrd="0" destOrd="0" parTransId="{3B58C1C4-E199-40EC-A29C-200A22EE4FF7}" sibTransId="{D844D82C-A7B4-41EF-A341-04A3AC668979}"/>
    <dgm:cxn modelId="{58C3DFF0-BF43-4A8D-AF1C-E80561065C13}" type="presOf" srcId="{483E18D3-70B7-4633-B4DF-16C26FDE5A3A}" destId="{10049B67-7ECE-4441-BD02-E5ECD64E8420}" srcOrd="0" destOrd="0" presId="urn:microsoft.com/office/officeart/2005/8/layout/vList2"/>
    <dgm:cxn modelId="{50512937-2390-41F6-920F-3F7DB81F3032}" type="presOf" srcId="{4BDA969B-6B77-40D7-AFF9-0807813EC4F3}" destId="{28827B5F-7127-49A0-BC74-F493AB14A1B0}" srcOrd="0" destOrd="0" presId="urn:microsoft.com/office/officeart/2005/8/layout/vList2"/>
    <dgm:cxn modelId="{FA7FD04B-42AF-45BF-943B-9ADD394C3E67}" type="presParOf" srcId="{10049B67-7ECE-4441-BD02-E5ECD64E8420}" destId="{28827B5F-7127-49A0-BC74-F493AB14A1B0}"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19076B-9E8F-4A22-BA48-5558A8250828}" type="doc">
      <dgm:prSet loTypeId="urn:microsoft.com/office/officeart/2005/8/layout/arrow2" loCatId="process" qsTypeId="urn:microsoft.com/office/officeart/2005/8/quickstyle/3d2" qsCatId="3D" csTypeId="urn:microsoft.com/office/officeart/2005/8/colors/accent1_2" csCatId="accent1" phldr="1"/>
      <dgm:spPr/>
      <dgm:t>
        <a:bodyPr/>
        <a:lstStyle/>
        <a:p>
          <a:endParaRPr lang="ru-RU"/>
        </a:p>
      </dgm:t>
    </dgm:pt>
    <dgm:pt modelId="{A9D96E8F-CC70-4BAD-88CA-1C0D43B940BA}">
      <dgm:prSet custT="1"/>
      <dgm:spPr/>
      <dgm:t>
        <a:bodyPr/>
        <a:lstStyle/>
        <a:p>
          <a:pPr rtl="0"/>
          <a:r>
            <a:rPr lang="ru-RU" sz="1200" b="1" dirty="0" smtClean="0"/>
            <a:t>Нарушение порядка приема обучающихся в образовательную организацию и отсутствие распорядительного акта о приеме обучающихся</a:t>
          </a:r>
          <a:endParaRPr lang="ru-RU" sz="1200" dirty="0"/>
        </a:p>
      </dgm:t>
    </dgm:pt>
    <dgm:pt modelId="{BFD7A919-7DFE-4E31-AFFC-2D223411DAE1}" type="parTrans" cxnId="{E69ABD34-F710-44C4-981A-DF26C7EDBDCB}">
      <dgm:prSet/>
      <dgm:spPr/>
      <dgm:t>
        <a:bodyPr/>
        <a:lstStyle/>
        <a:p>
          <a:endParaRPr lang="ru-RU"/>
        </a:p>
      </dgm:t>
    </dgm:pt>
    <dgm:pt modelId="{9622FF9A-9ED3-4633-B1F8-B316CD96CC1C}" type="sibTrans" cxnId="{E69ABD34-F710-44C4-981A-DF26C7EDBDCB}">
      <dgm:prSet/>
      <dgm:spPr/>
      <dgm:t>
        <a:bodyPr/>
        <a:lstStyle/>
        <a:p>
          <a:endParaRPr lang="ru-RU"/>
        </a:p>
      </dgm:t>
    </dgm:pt>
    <dgm:pt modelId="{0341E6E1-AE6A-414E-8610-8F9D0FA535EA}">
      <dgm:prSet custT="1"/>
      <dgm:spPr/>
      <dgm:t>
        <a:bodyPr/>
        <a:lstStyle/>
        <a:p>
          <a:pPr rtl="0"/>
          <a:r>
            <a:rPr lang="ru-RU" sz="1200" b="1" dirty="0" smtClean="0"/>
            <a:t>ч. 2 ст. 30 и ч. 1 ст. 53 Федерального закона «Об образовании в РФ» от 29 декабря 2012 г. № 273-ФЗ</a:t>
          </a:r>
          <a:endParaRPr lang="ru-RU" sz="1200" dirty="0"/>
        </a:p>
      </dgm:t>
    </dgm:pt>
    <dgm:pt modelId="{11B194F3-9D15-4941-AD73-F13AE94873E9}" type="parTrans" cxnId="{0BC5AE02-EDC1-4C25-BF6F-DAA6133DD4D7}">
      <dgm:prSet/>
      <dgm:spPr/>
      <dgm:t>
        <a:bodyPr/>
        <a:lstStyle/>
        <a:p>
          <a:endParaRPr lang="ru-RU"/>
        </a:p>
      </dgm:t>
    </dgm:pt>
    <dgm:pt modelId="{F3DBD0FE-E44F-486C-8F5E-D29852754F41}" type="sibTrans" cxnId="{0BC5AE02-EDC1-4C25-BF6F-DAA6133DD4D7}">
      <dgm:prSet/>
      <dgm:spPr/>
      <dgm:t>
        <a:bodyPr/>
        <a:lstStyle/>
        <a:p>
          <a:endParaRPr lang="ru-RU"/>
        </a:p>
      </dgm:t>
    </dgm:pt>
    <dgm:pt modelId="{4AAACBCE-8A14-47F4-858F-88F84F9B3E8D}">
      <dgm:prSet custT="1"/>
      <dgm:spPr/>
      <dgm:t>
        <a:bodyPr/>
        <a:lstStyle/>
        <a:p>
          <a:pPr rtl="0"/>
          <a:r>
            <a:rPr lang="ru-RU" sz="1200" b="1" dirty="0" smtClean="0"/>
            <a:t>Ответственность по ч. 5 ст. 19.30 КоАП РФ</a:t>
          </a:r>
          <a:endParaRPr lang="ru-RU" sz="1200" dirty="0"/>
        </a:p>
      </dgm:t>
    </dgm:pt>
    <dgm:pt modelId="{9A037F66-6CB3-4C3B-AEB5-8030E8599D08}" type="parTrans" cxnId="{00758647-B47F-4322-8CD5-B5261BB087E5}">
      <dgm:prSet/>
      <dgm:spPr/>
      <dgm:t>
        <a:bodyPr/>
        <a:lstStyle/>
        <a:p>
          <a:endParaRPr lang="ru-RU"/>
        </a:p>
      </dgm:t>
    </dgm:pt>
    <dgm:pt modelId="{97DFECAA-6C99-490B-BD55-9FE89E183C98}" type="sibTrans" cxnId="{00758647-B47F-4322-8CD5-B5261BB087E5}">
      <dgm:prSet/>
      <dgm:spPr/>
      <dgm:t>
        <a:bodyPr/>
        <a:lstStyle/>
        <a:p>
          <a:endParaRPr lang="ru-RU"/>
        </a:p>
      </dgm:t>
    </dgm:pt>
    <dgm:pt modelId="{C8A02318-A440-465E-9F40-316809CB9BED}">
      <dgm:prSet custT="1"/>
      <dgm:spPr/>
      <dgm:t>
        <a:bodyPr/>
        <a:lstStyle/>
        <a:p>
          <a:pPr rtl="0"/>
          <a:r>
            <a:rPr lang="ru-RU" sz="1200" b="1" dirty="0" smtClean="0"/>
            <a:t>влечет наложение административного штрафа на должностных лиц в размере от 10 тыс. до 30 тыс. рублей; на юридических лиц от 50 тыс. до 100 тыс. рублей.</a:t>
          </a:r>
          <a:endParaRPr lang="ru-RU" sz="1200" dirty="0"/>
        </a:p>
      </dgm:t>
    </dgm:pt>
    <dgm:pt modelId="{C8D3EA31-BB14-4FDD-B0F3-71557AC44F72}" type="parTrans" cxnId="{8CFE401E-3B3A-4C04-BCAA-CCDFD58482B6}">
      <dgm:prSet/>
      <dgm:spPr/>
      <dgm:t>
        <a:bodyPr/>
        <a:lstStyle/>
        <a:p>
          <a:endParaRPr lang="ru-RU"/>
        </a:p>
      </dgm:t>
    </dgm:pt>
    <dgm:pt modelId="{632991A0-4CC7-4CE0-846F-4ADC27416A87}" type="sibTrans" cxnId="{8CFE401E-3B3A-4C04-BCAA-CCDFD58482B6}">
      <dgm:prSet/>
      <dgm:spPr/>
      <dgm:t>
        <a:bodyPr/>
        <a:lstStyle/>
        <a:p>
          <a:endParaRPr lang="ru-RU"/>
        </a:p>
      </dgm:t>
    </dgm:pt>
    <dgm:pt modelId="{313D30FB-833B-4CF8-8E10-7CD9CDB245A5}" type="pres">
      <dgm:prSet presAssocID="{9719076B-9E8F-4A22-BA48-5558A8250828}" presName="arrowDiagram" presStyleCnt="0">
        <dgm:presLayoutVars>
          <dgm:chMax val="5"/>
          <dgm:dir/>
          <dgm:resizeHandles val="exact"/>
        </dgm:presLayoutVars>
      </dgm:prSet>
      <dgm:spPr/>
      <dgm:t>
        <a:bodyPr/>
        <a:lstStyle/>
        <a:p>
          <a:endParaRPr lang="ru-RU"/>
        </a:p>
      </dgm:t>
    </dgm:pt>
    <dgm:pt modelId="{F44E0609-4DDF-4BEC-9A6C-115112122853}" type="pres">
      <dgm:prSet presAssocID="{9719076B-9E8F-4A22-BA48-5558A8250828}" presName="arrow" presStyleLbl="bgShp" presStyleIdx="0" presStyleCnt="1" custLinFactNeighborX="281" custLinFactNeighborY="76"/>
      <dgm:spPr/>
    </dgm:pt>
    <dgm:pt modelId="{2F9D0682-C4C2-457C-BF2A-9DC3085EB4B7}" type="pres">
      <dgm:prSet presAssocID="{9719076B-9E8F-4A22-BA48-5558A8250828}" presName="arrowDiagram4" presStyleCnt="0"/>
      <dgm:spPr/>
    </dgm:pt>
    <dgm:pt modelId="{E791D97D-C8D4-4FAA-B01F-997ED7F24A8C}" type="pres">
      <dgm:prSet presAssocID="{A9D96E8F-CC70-4BAD-88CA-1C0D43B940BA}" presName="bullet4a" presStyleLbl="node1" presStyleIdx="0" presStyleCnt="4"/>
      <dgm:spPr/>
    </dgm:pt>
    <dgm:pt modelId="{D54BD544-3D33-47BE-AC47-5F6490C3DE78}" type="pres">
      <dgm:prSet presAssocID="{A9D96E8F-CC70-4BAD-88CA-1C0D43B940BA}" presName="textBox4a" presStyleLbl="revTx" presStyleIdx="0" presStyleCnt="4" custScaleX="213735" custScaleY="100546" custLinFactNeighborX="-44569" custLinFactNeighborY="8121">
        <dgm:presLayoutVars>
          <dgm:bulletEnabled val="1"/>
        </dgm:presLayoutVars>
      </dgm:prSet>
      <dgm:spPr/>
      <dgm:t>
        <a:bodyPr/>
        <a:lstStyle/>
        <a:p>
          <a:endParaRPr lang="ru-RU"/>
        </a:p>
      </dgm:t>
    </dgm:pt>
    <dgm:pt modelId="{2020B163-4356-4A16-A969-3076CDDBBAA6}" type="pres">
      <dgm:prSet presAssocID="{0341E6E1-AE6A-414E-8610-8F9D0FA535EA}" presName="bullet4b" presStyleLbl="node1" presStyleIdx="1" presStyleCnt="4"/>
      <dgm:spPr/>
    </dgm:pt>
    <dgm:pt modelId="{2B04F7C4-AD81-458A-B285-804AE32D1595}" type="pres">
      <dgm:prSet presAssocID="{0341E6E1-AE6A-414E-8610-8F9D0FA535EA}" presName="textBox4b" presStyleLbl="revTx" presStyleIdx="1" presStyleCnt="4" custScaleX="118042" custLinFactNeighborX="9134" custLinFactNeighborY="-284">
        <dgm:presLayoutVars>
          <dgm:bulletEnabled val="1"/>
        </dgm:presLayoutVars>
      </dgm:prSet>
      <dgm:spPr/>
      <dgm:t>
        <a:bodyPr/>
        <a:lstStyle/>
        <a:p>
          <a:endParaRPr lang="ru-RU"/>
        </a:p>
      </dgm:t>
    </dgm:pt>
    <dgm:pt modelId="{F0DCC234-322F-4461-8C31-89646B94ED7D}" type="pres">
      <dgm:prSet presAssocID="{4AAACBCE-8A14-47F4-858F-88F84F9B3E8D}" presName="bullet4c" presStyleLbl="node1" presStyleIdx="2" presStyleCnt="4"/>
      <dgm:spPr/>
    </dgm:pt>
    <dgm:pt modelId="{5AEEED3E-194B-4611-A29F-2F2D9614EFFC}" type="pres">
      <dgm:prSet presAssocID="{4AAACBCE-8A14-47F4-858F-88F84F9B3E8D}" presName="textBox4c" presStyleLbl="revTx" presStyleIdx="2" presStyleCnt="4">
        <dgm:presLayoutVars>
          <dgm:bulletEnabled val="1"/>
        </dgm:presLayoutVars>
      </dgm:prSet>
      <dgm:spPr/>
      <dgm:t>
        <a:bodyPr/>
        <a:lstStyle/>
        <a:p>
          <a:endParaRPr lang="ru-RU"/>
        </a:p>
      </dgm:t>
    </dgm:pt>
    <dgm:pt modelId="{53450FEC-CFBD-4F96-956B-9972550E0711}" type="pres">
      <dgm:prSet presAssocID="{C8A02318-A440-465E-9F40-316809CB9BED}" presName="bullet4d" presStyleLbl="node1" presStyleIdx="3" presStyleCnt="4"/>
      <dgm:spPr/>
    </dgm:pt>
    <dgm:pt modelId="{CBF2070F-CC44-46D8-AC5E-1E5D264B6C1A}" type="pres">
      <dgm:prSet presAssocID="{C8A02318-A440-465E-9F40-316809CB9BED}" presName="textBox4d" presStyleLbl="revTx" presStyleIdx="3" presStyleCnt="4" custScaleX="116583" custLinFactNeighborX="7675" custLinFactNeighborY="623">
        <dgm:presLayoutVars>
          <dgm:bulletEnabled val="1"/>
        </dgm:presLayoutVars>
      </dgm:prSet>
      <dgm:spPr/>
      <dgm:t>
        <a:bodyPr/>
        <a:lstStyle/>
        <a:p>
          <a:endParaRPr lang="ru-RU"/>
        </a:p>
      </dgm:t>
    </dgm:pt>
  </dgm:ptLst>
  <dgm:cxnLst>
    <dgm:cxn modelId="{9E75DA35-EC2F-4ABC-BADB-E5EA13AEFF60}" type="presOf" srcId="{0341E6E1-AE6A-414E-8610-8F9D0FA535EA}" destId="{2B04F7C4-AD81-458A-B285-804AE32D1595}" srcOrd="0" destOrd="0" presId="urn:microsoft.com/office/officeart/2005/8/layout/arrow2"/>
    <dgm:cxn modelId="{AE302ED0-40EC-418B-B78F-84932B9620A8}" type="presOf" srcId="{C8A02318-A440-465E-9F40-316809CB9BED}" destId="{CBF2070F-CC44-46D8-AC5E-1E5D264B6C1A}" srcOrd="0" destOrd="0" presId="urn:microsoft.com/office/officeart/2005/8/layout/arrow2"/>
    <dgm:cxn modelId="{742C67EC-FE34-4056-B199-7F94074235E5}" type="presOf" srcId="{9719076B-9E8F-4A22-BA48-5558A8250828}" destId="{313D30FB-833B-4CF8-8E10-7CD9CDB245A5}" srcOrd="0" destOrd="0" presId="urn:microsoft.com/office/officeart/2005/8/layout/arrow2"/>
    <dgm:cxn modelId="{E69ABD34-F710-44C4-981A-DF26C7EDBDCB}" srcId="{9719076B-9E8F-4A22-BA48-5558A8250828}" destId="{A9D96E8F-CC70-4BAD-88CA-1C0D43B940BA}" srcOrd="0" destOrd="0" parTransId="{BFD7A919-7DFE-4E31-AFFC-2D223411DAE1}" sibTransId="{9622FF9A-9ED3-4633-B1F8-B316CD96CC1C}"/>
    <dgm:cxn modelId="{00758647-B47F-4322-8CD5-B5261BB087E5}" srcId="{9719076B-9E8F-4A22-BA48-5558A8250828}" destId="{4AAACBCE-8A14-47F4-858F-88F84F9B3E8D}" srcOrd="2" destOrd="0" parTransId="{9A037F66-6CB3-4C3B-AEB5-8030E8599D08}" sibTransId="{97DFECAA-6C99-490B-BD55-9FE89E183C98}"/>
    <dgm:cxn modelId="{8CFE401E-3B3A-4C04-BCAA-CCDFD58482B6}" srcId="{9719076B-9E8F-4A22-BA48-5558A8250828}" destId="{C8A02318-A440-465E-9F40-316809CB9BED}" srcOrd="3" destOrd="0" parTransId="{C8D3EA31-BB14-4FDD-B0F3-71557AC44F72}" sibTransId="{632991A0-4CC7-4CE0-846F-4ADC27416A87}"/>
    <dgm:cxn modelId="{3CA42406-E3C7-448B-8983-AA00DDB46FF7}" type="presOf" srcId="{4AAACBCE-8A14-47F4-858F-88F84F9B3E8D}" destId="{5AEEED3E-194B-4611-A29F-2F2D9614EFFC}" srcOrd="0" destOrd="0" presId="urn:microsoft.com/office/officeart/2005/8/layout/arrow2"/>
    <dgm:cxn modelId="{0BC5AE02-EDC1-4C25-BF6F-DAA6133DD4D7}" srcId="{9719076B-9E8F-4A22-BA48-5558A8250828}" destId="{0341E6E1-AE6A-414E-8610-8F9D0FA535EA}" srcOrd="1" destOrd="0" parTransId="{11B194F3-9D15-4941-AD73-F13AE94873E9}" sibTransId="{F3DBD0FE-E44F-486C-8F5E-D29852754F41}"/>
    <dgm:cxn modelId="{55111A8A-DFC6-463B-AB00-1C5C2C2E163A}" type="presOf" srcId="{A9D96E8F-CC70-4BAD-88CA-1C0D43B940BA}" destId="{D54BD544-3D33-47BE-AC47-5F6490C3DE78}" srcOrd="0" destOrd="0" presId="urn:microsoft.com/office/officeart/2005/8/layout/arrow2"/>
    <dgm:cxn modelId="{80BF21E5-6233-430D-95A2-4C665782D986}" type="presParOf" srcId="{313D30FB-833B-4CF8-8E10-7CD9CDB245A5}" destId="{F44E0609-4DDF-4BEC-9A6C-115112122853}" srcOrd="0" destOrd="0" presId="urn:microsoft.com/office/officeart/2005/8/layout/arrow2"/>
    <dgm:cxn modelId="{F4B0402E-395D-4944-8A32-AC59CCBA8409}" type="presParOf" srcId="{313D30FB-833B-4CF8-8E10-7CD9CDB245A5}" destId="{2F9D0682-C4C2-457C-BF2A-9DC3085EB4B7}" srcOrd="1" destOrd="0" presId="urn:microsoft.com/office/officeart/2005/8/layout/arrow2"/>
    <dgm:cxn modelId="{59E37CFA-A1DF-42B1-82F0-1CB3943D9582}" type="presParOf" srcId="{2F9D0682-C4C2-457C-BF2A-9DC3085EB4B7}" destId="{E791D97D-C8D4-4FAA-B01F-997ED7F24A8C}" srcOrd="0" destOrd="0" presId="urn:microsoft.com/office/officeart/2005/8/layout/arrow2"/>
    <dgm:cxn modelId="{7479D026-CF27-4FF3-9ABF-7193F04C3F9C}" type="presParOf" srcId="{2F9D0682-C4C2-457C-BF2A-9DC3085EB4B7}" destId="{D54BD544-3D33-47BE-AC47-5F6490C3DE78}" srcOrd="1" destOrd="0" presId="urn:microsoft.com/office/officeart/2005/8/layout/arrow2"/>
    <dgm:cxn modelId="{01853E2E-D294-41A6-9E43-CA30431F665A}" type="presParOf" srcId="{2F9D0682-C4C2-457C-BF2A-9DC3085EB4B7}" destId="{2020B163-4356-4A16-A969-3076CDDBBAA6}" srcOrd="2" destOrd="0" presId="urn:microsoft.com/office/officeart/2005/8/layout/arrow2"/>
    <dgm:cxn modelId="{3AA7F1E3-29BF-4F0B-9F27-AD9CD2B34A34}" type="presParOf" srcId="{2F9D0682-C4C2-457C-BF2A-9DC3085EB4B7}" destId="{2B04F7C4-AD81-458A-B285-804AE32D1595}" srcOrd="3" destOrd="0" presId="urn:microsoft.com/office/officeart/2005/8/layout/arrow2"/>
    <dgm:cxn modelId="{C1407438-96DD-4683-BCE5-D7A828D1F746}" type="presParOf" srcId="{2F9D0682-C4C2-457C-BF2A-9DC3085EB4B7}" destId="{F0DCC234-322F-4461-8C31-89646B94ED7D}" srcOrd="4" destOrd="0" presId="urn:microsoft.com/office/officeart/2005/8/layout/arrow2"/>
    <dgm:cxn modelId="{4CA2A16E-899A-45B7-866B-182A973129C4}" type="presParOf" srcId="{2F9D0682-C4C2-457C-BF2A-9DC3085EB4B7}" destId="{5AEEED3E-194B-4611-A29F-2F2D9614EFFC}" srcOrd="5" destOrd="0" presId="urn:microsoft.com/office/officeart/2005/8/layout/arrow2"/>
    <dgm:cxn modelId="{687DE10C-EE07-42FE-8FB2-2A3E19A7F0E3}" type="presParOf" srcId="{2F9D0682-C4C2-457C-BF2A-9DC3085EB4B7}" destId="{53450FEC-CFBD-4F96-956B-9972550E0711}" srcOrd="6" destOrd="0" presId="urn:microsoft.com/office/officeart/2005/8/layout/arrow2"/>
    <dgm:cxn modelId="{B0D9970D-DB79-41A6-9A1E-FF1CC3DBAE69}" type="presParOf" srcId="{2F9D0682-C4C2-457C-BF2A-9DC3085EB4B7}" destId="{CBF2070F-CC44-46D8-AC5E-1E5D264B6C1A}" srcOrd="7"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8A066F-F7DA-4621-A323-437B3392EB2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6B5F49FC-1F5F-45E6-8036-DBC3188D4A96}">
      <dgm:prSet/>
      <dgm:spPr/>
      <dgm:t>
        <a:bodyPr/>
        <a:lstStyle/>
        <a:p>
          <a:pPr algn="ctr" rtl="0"/>
          <a:r>
            <a:rPr lang="ru-RU" b="1" dirty="0" smtClean="0"/>
            <a:t>Нарушения, влекущие административную ответственность</a:t>
          </a:r>
          <a:endParaRPr lang="ru-RU" b="1" dirty="0"/>
        </a:p>
      </dgm:t>
    </dgm:pt>
    <dgm:pt modelId="{8BC0DE6C-B578-4700-AFC5-ABF595BD38FF}" type="parTrans" cxnId="{EC7D12B4-1BB8-4C72-B658-89E8C7C450D3}">
      <dgm:prSet/>
      <dgm:spPr/>
      <dgm:t>
        <a:bodyPr/>
        <a:lstStyle/>
        <a:p>
          <a:endParaRPr lang="ru-RU"/>
        </a:p>
      </dgm:t>
    </dgm:pt>
    <dgm:pt modelId="{5A2C3512-2D76-47B3-9174-A19473018A2E}" type="sibTrans" cxnId="{EC7D12B4-1BB8-4C72-B658-89E8C7C450D3}">
      <dgm:prSet/>
      <dgm:spPr/>
      <dgm:t>
        <a:bodyPr/>
        <a:lstStyle/>
        <a:p>
          <a:endParaRPr lang="ru-RU"/>
        </a:p>
      </dgm:t>
    </dgm:pt>
    <dgm:pt modelId="{C9D923F3-A5E3-4714-8115-FC3E80A4FD30}" type="pres">
      <dgm:prSet presAssocID="{E08A066F-F7DA-4621-A323-437B3392EB22}" presName="linear" presStyleCnt="0">
        <dgm:presLayoutVars>
          <dgm:animLvl val="lvl"/>
          <dgm:resizeHandles val="exact"/>
        </dgm:presLayoutVars>
      </dgm:prSet>
      <dgm:spPr/>
      <dgm:t>
        <a:bodyPr/>
        <a:lstStyle/>
        <a:p>
          <a:endParaRPr lang="ru-RU"/>
        </a:p>
      </dgm:t>
    </dgm:pt>
    <dgm:pt modelId="{14B5E37D-D69A-451C-A6DB-E92555D05EE6}" type="pres">
      <dgm:prSet presAssocID="{6B5F49FC-1F5F-45E6-8036-DBC3188D4A96}" presName="parentText" presStyleLbl="node1" presStyleIdx="0" presStyleCnt="1">
        <dgm:presLayoutVars>
          <dgm:chMax val="0"/>
          <dgm:bulletEnabled val="1"/>
        </dgm:presLayoutVars>
      </dgm:prSet>
      <dgm:spPr/>
      <dgm:t>
        <a:bodyPr/>
        <a:lstStyle/>
        <a:p>
          <a:endParaRPr lang="ru-RU"/>
        </a:p>
      </dgm:t>
    </dgm:pt>
  </dgm:ptLst>
  <dgm:cxnLst>
    <dgm:cxn modelId="{61DFA524-8FB0-449F-BB29-BA38CBA1BEB7}" type="presOf" srcId="{E08A066F-F7DA-4621-A323-437B3392EB22}" destId="{C9D923F3-A5E3-4714-8115-FC3E80A4FD30}" srcOrd="0" destOrd="0" presId="urn:microsoft.com/office/officeart/2005/8/layout/vList2"/>
    <dgm:cxn modelId="{EC7D12B4-1BB8-4C72-B658-89E8C7C450D3}" srcId="{E08A066F-F7DA-4621-A323-437B3392EB22}" destId="{6B5F49FC-1F5F-45E6-8036-DBC3188D4A96}" srcOrd="0" destOrd="0" parTransId="{8BC0DE6C-B578-4700-AFC5-ABF595BD38FF}" sibTransId="{5A2C3512-2D76-47B3-9174-A19473018A2E}"/>
    <dgm:cxn modelId="{71211761-DE2A-439B-9657-A69256A4484F}" type="presOf" srcId="{6B5F49FC-1F5F-45E6-8036-DBC3188D4A96}" destId="{14B5E37D-D69A-451C-A6DB-E92555D05EE6}" srcOrd="0" destOrd="0" presId="urn:microsoft.com/office/officeart/2005/8/layout/vList2"/>
    <dgm:cxn modelId="{2EA0D6D2-2372-4F94-BA70-71ED5D61235F}" type="presParOf" srcId="{C9D923F3-A5E3-4714-8115-FC3E80A4FD30}" destId="{14B5E37D-D69A-451C-A6DB-E92555D05EE6}"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019BBBE-237B-4351-85B4-FFEA2D8EDD58}"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ru-RU"/>
        </a:p>
      </dgm:t>
    </dgm:pt>
    <dgm:pt modelId="{2F4DC9A6-3FB0-44FB-A743-719CDB4B7F8A}">
      <dgm:prSet custT="1"/>
      <dgm:spPr/>
      <dgm:t>
        <a:bodyPr/>
        <a:lstStyle/>
        <a:p>
          <a:pPr rtl="0"/>
          <a:r>
            <a:rPr lang="ru-RU" sz="1400" b="1" dirty="0" smtClean="0"/>
            <a:t>Необоснованный отказ в приеме на обучение</a:t>
          </a:r>
          <a:endParaRPr lang="ru-RU" sz="1400" dirty="0"/>
        </a:p>
      </dgm:t>
    </dgm:pt>
    <dgm:pt modelId="{480B7D29-3F20-41B0-B76A-1CC1B767826C}" type="parTrans" cxnId="{4B846AEB-2DF3-4CD6-89E4-C5D7578F3783}">
      <dgm:prSet/>
      <dgm:spPr/>
      <dgm:t>
        <a:bodyPr/>
        <a:lstStyle/>
        <a:p>
          <a:endParaRPr lang="ru-RU"/>
        </a:p>
      </dgm:t>
    </dgm:pt>
    <dgm:pt modelId="{B00EEDC0-8D98-4823-A66F-A238BAA44BBD}" type="sibTrans" cxnId="{4B846AEB-2DF3-4CD6-89E4-C5D7578F3783}">
      <dgm:prSet/>
      <dgm:spPr/>
      <dgm:t>
        <a:bodyPr/>
        <a:lstStyle/>
        <a:p>
          <a:endParaRPr lang="ru-RU"/>
        </a:p>
      </dgm:t>
    </dgm:pt>
    <dgm:pt modelId="{A7EA5A82-8813-41E1-BD2C-A9621CD405E0}">
      <dgm:prSet custT="1"/>
      <dgm:spPr/>
      <dgm:t>
        <a:bodyPr/>
        <a:lstStyle/>
        <a:p>
          <a:pPr rtl="0"/>
          <a:r>
            <a:rPr lang="ru-RU" sz="1400" b="1" dirty="0" smtClean="0"/>
            <a:t>ст. 5, ч. 4 ст. 67 Федерального закона «Об образовании в РФ» от 29 декабря 2012 г. № 273-ФЗ</a:t>
          </a:r>
          <a:endParaRPr lang="ru-RU" sz="1400" dirty="0"/>
        </a:p>
      </dgm:t>
    </dgm:pt>
    <dgm:pt modelId="{B2DF1EE5-C76D-4A5F-9335-5F339E566772}" type="parTrans" cxnId="{562D5C6B-3386-45ED-B8C3-AD3A54109871}">
      <dgm:prSet/>
      <dgm:spPr/>
      <dgm:t>
        <a:bodyPr/>
        <a:lstStyle/>
        <a:p>
          <a:endParaRPr lang="ru-RU"/>
        </a:p>
      </dgm:t>
    </dgm:pt>
    <dgm:pt modelId="{73AA2FCD-7D81-49F1-83BF-1002D5895394}" type="sibTrans" cxnId="{562D5C6B-3386-45ED-B8C3-AD3A54109871}">
      <dgm:prSet/>
      <dgm:spPr/>
      <dgm:t>
        <a:bodyPr/>
        <a:lstStyle/>
        <a:p>
          <a:endParaRPr lang="ru-RU"/>
        </a:p>
      </dgm:t>
    </dgm:pt>
    <dgm:pt modelId="{F03A9818-03F9-4101-8256-85FE63A0BD48}">
      <dgm:prSet custT="1"/>
      <dgm:spPr/>
      <dgm:t>
        <a:bodyPr/>
        <a:lstStyle/>
        <a:p>
          <a:pPr rtl="0"/>
          <a:r>
            <a:rPr lang="ru-RU" sz="1400" b="1" dirty="0" smtClean="0"/>
            <a:t>Ответственность по ч. 1 ст. 5.57 КоАП РФ</a:t>
          </a:r>
          <a:endParaRPr lang="ru-RU" sz="1400" dirty="0"/>
        </a:p>
      </dgm:t>
    </dgm:pt>
    <dgm:pt modelId="{57A67973-9119-46E5-8680-CE2A339CF58B}" type="parTrans" cxnId="{A6B0EA62-68C4-4C8B-A14C-F1A428944DFF}">
      <dgm:prSet/>
      <dgm:spPr/>
      <dgm:t>
        <a:bodyPr/>
        <a:lstStyle/>
        <a:p>
          <a:endParaRPr lang="ru-RU"/>
        </a:p>
      </dgm:t>
    </dgm:pt>
    <dgm:pt modelId="{7E0A398D-38DB-4746-993D-4346C021104E}" type="sibTrans" cxnId="{A6B0EA62-68C4-4C8B-A14C-F1A428944DFF}">
      <dgm:prSet/>
      <dgm:spPr/>
      <dgm:t>
        <a:bodyPr/>
        <a:lstStyle/>
        <a:p>
          <a:endParaRPr lang="ru-RU"/>
        </a:p>
      </dgm:t>
    </dgm:pt>
    <dgm:pt modelId="{81E0D7B9-15FE-4D1A-9AA7-37CBC96A62BE}">
      <dgm:prSet/>
      <dgm:spPr/>
      <dgm:t>
        <a:bodyPr/>
        <a:lstStyle/>
        <a:p>
          <a:pPr rtl="0"/>
          <a:r>
            <a:rPr lang="ru-RU" b="1" dirty="0" smtClean="0"/>
            <a:t>Административный штраф на должностных лиц в размере от 30 тыс. до 50 тыс. рублей; на юридических лиц - от 100 тыс. до 200 тыс. рублей.</a:t>
          </a:r>
          <a:endParaRPr lang="ru-RU" dirty="0"/>
        </a:p>
      </dgm:t>
    </dgm:pt>
    <dgm:pt modelId="{6B6B09FE-7A9F-46E8-89E5-792F84F43882}" type="parTrans" cxnId="{9470B1E9-E8C3-4517-8B90-5298290433D7}">
      <dgm:prSet/>
      <dgm:spPr/>
      <dgm:t>
        <a:bodyPr/>
        <a:lstStyle/>
        <a:p>
          <a:endParaRPr lang="ru-RU"/>
        </a:p>
      </dgm:t>
    </dgm:pt>
    <dgm:pt modelId="{7804F300-2A04-4C7C-8ED4-AE0A9C019592}" type="sibTrans" cxnId="{9470B1E9-E8C3-4517-8B90-5298290433D7}">
      <dgm:prSet/>
      <dgm:spPr/>
      <dgm:t>
        <a:bodyPr/>
        <a:lstStyle/>
        <a:p>
          <a:endParaRPr lang="ru-RU"/>
        </a:p>
      </dgm:t>
    </dgm:pt>
    <dgm:pt modelId="{59208DB0-E35B-4AD3-BA6E-31F97DDA100F}" type="pres">
      <dgm:prSet presAssocID="{2019BBBE-237B-4351-85B4-FFEA2D8EDD58}" presName="Name0" presStyleCnt="0">
        <dgm:presLayoutVars>
          <dgm:dir/>
          <dgm:resizeHandles val="exact"/>
        </dgm:presLayoutVars>
      </dgm:prSet>
      <dgm:spPr/>
      <dgm:t>
        <a:bodyPr/>
        <a:lstStyle/>
        <a:p>
          <a:endParaRPr lang="ru-RU"/>
        </a:p>
      </dgm:t>
    </dgm:pt>
    <dgm:pt modelId="{77044AC7-ABFC-43B4-A297-DB1F36AA766A}" type="pres">
      <dgm:prSet presAssocID="{2019BBBE-237B-4351-85B4-FFEA2D8EDD58}" presName="cycle" presStyleCnt="0"/>
      <dgm:spPr/>
    </dgm:pt>
    <dgm:pt modelId="{1617683D-E257-480C-8756-ECF04A7F7329}" type="pres">
      <dgm:prSet presAssocID="{2F4DC9A6-3FB0-44FB-A743-719CDB4B7F8A}" presName="nodeFirstNode" presStyleLbl="node1" presStyleIdx="0" presStyleCnt="4">
        <dgm:presLayoutVars>
          <dgm:bulletEnabled val="1"/>
        </dgm:presLayoutVars>
      </dgm:prSet>
      <dgm:spPr/>
      <dgm:t>
        <a:bodyPr/>
        <a:lstStyle/>
        <a:p>
          <a:endParaRPr lang="ru-RU"/>
        </a:p>
      </dgm:t>
    </dgm:pt>
    <dgm:pt modelId="{93CE7C58-A294-4027-940B-0C41A276D059}" type="pres">
      <dgm:prSet presAssocID="{B00EEDC0-8D98-4823-A66F-A238BAA44BBD}" presName="sibTransFirstNode" presStyleLbl="bgShp" presStyleIdx="0" presStyleCnt="1"/>
      <dgm:spPr/>
      <dgm:t>
        <a:bodyPr/>
        <a:lstStyle/>
        <a:p>
          <a:endParaRPr lang="ru-RU"/>
        </a:p>
      </dgm:t>
    </dgm:pt>
    <dgm:pt modelId="{C9F9E640-9809-4ECA-9D87-1A826F438023}" type="pres">
      <dgm:prSet presAssocID="{A7EA5A82-8813-41E1-BD2C-A9621CD405E0}" presName="nodeFollowingNodes" presStyleLbl="node1" presStyleIdx="1" presStyleCnt="4">
        <dgm:presLayoutVars>
          <dgm:bulletEnabled val="1"/>
        </dgm:presLayoutVars>
      </dgm:prSet>
      <dgm:spPr/>
      <dgm:t>
        <a:bodyPr/>
        <a:lstStyle/>
        <a:p>
          <a:endParaRPr lang="ru-RU"/>
        </a:p>
      </dgm:t>
    </dgm:pt>
    <dgm:pt modelId="{86D433FD-7AE6-4128-90F1-FAE17AC3509E}" type="pres">
      <dgm:prSet presAssocID="{F03A9818-03F9-4101-8256-85FE63A0BD48}" presName="nodeFollowingNodes" presStyleLbl="node1" presStyleIdx="2" presStyleCnt="4">
        <dgm:presLayoutVars>
          <dgm:bulletEnabled val="1"/>
        </dgm:presLayoutVars>
      </dgm:prSet>
      <dgm:spPr/>
      <dgm:t>
        <a:bodyPr/>
        <a:lstStyle/>
        <a:p>
          <a:endParaRPr lang="ru-RU"/>
        </a:p>
      </dgm:t>
    </dgm:pt>
    <dgm:pt modelId="{30DB1512-8B78-4089-8455-42D108926C69}" type="pres">
      <dgm:prSet presAssocID="{81E0D7B9-15FE-4D1A-9AA7-37CBC96A62BE}" presName="nodeFollowingNodes" presStyleLbl="node1" presStyleIdx="3" presStyleCnt="4">
        <dgm:presLayoutVars>
          <dgm:bulletEnabled val="1"/>
        </dgm:presLayoutVars>
      </dgm:prSet>
      <dgm:spPr/>
      <dgm:t>
        <a:bodyPr/>
        <a:lstStyle/>
        <a:p>
          <a:endParaRPr lang="ru-RU"/>
        </a:p>
      </dgm:t>
    </dgm:pt>
  </dgm:ptLst>
  <dgm:cxnLst>
    <dgm:cxn modelId="{562D5C6B-3386-45ED-B8C3-AD3A54109871}" srcId="{2019BBBE-237B-4351-85B4-FFEA2D8EDD58}" destId="{A7EA5A82-8813-41E1-BD2C-A9621CD405E0}" srcOrd="1" destOrd="0" parTransId="{B2DF1EE5-C76D-4A5F-9335-5F339E566772}" sibTransId="{73AA2FCD-7D81-49F1-83BF-1002D5895394}"/>
    <dgm:cxn modelId="{0ED39F55-EFD6-4307-A55C-80B0A7BC93DD}" type="presOf" srcId="{2019BBBE-237B-4351-85B4-FFEA2D8EDD58}" destId="{59208DB0-E35B-4AD3-BA6E-31F97DDA100F}" srcOrd="0" destOrd="0" presId="urn:microsoft.com/office/officeart/2005/8/layout/cycle3"/>
    <dgm:cxn modelId="{A6B0EA62-68C4-4C8B-A14C-F1A428944DFF}" srcId="{2019BBBE-237B-4351-85B4-FFEA2D8EDD58}" destId="{F03A9818-03F9-4101-8256-85FE63A0BD48}" srcOrd="2" destOrd="0" parTransId="{57A67973-9119-46E5-8680-CE2A339CF58B}" sibTransId="{7E0A398D-38DB-4746-993D-4346C021104E}"/>
    <dgm:cxn modelId="{0B5688D5-9C1A-4832-AD71-F80122C653BE}" type="presOf" srcId="{F03A9818-03F9-4101-8256-85FE63A0BD48}" destId="{86D433FD-7AE6-4128-90F1-FAE17AC3509E}" srcOrd="0" destOrd="0" presId="urn:microsoft.com/office/officeart/2005/8/layout/cycle3"/>
    <dgm:cxn modelId="{711C8FF0-A534-4134-B091-89EA1A24830D}" type="presOf" srcId="{A7EA5A82-8813-41E1-BD2C-A9621CD405E0}" destId="{C9F9E640-9809-4ECA-9D87-1A826F438023}" srcOrd="0" destOrd="0" presId="urn:microsoft.com/office/officeart/2005/8/layout/cycle3"/>
    <dgm:cxn modelId="{4B846AEB-2DF3-4CD6-89E4-C5D7578F3783}" srcId="{2019BBBE-237B-4351-85B4-FFEA2D8EDD58}" destId="{2F4DC9A6-3FB0-44FB-A743-719CDB4B7F8A}" srcOrd="0" destOrd="0" parTransId="{480B7D29-3F20-41B0-B76A-1CC1B767826C}" sibTransId="{B00EEDC0-8D98-4823-A66F-A238BAA44BBD}"/>
    <dgm:cxn modelId="{9470B1E9-E8C3-4517-8B90-5298290433D7}" srcId="{2019BBBE-237B-4351-85B4-FFEA2D8EDD58}" destId="{81E0D7B9-15FE-4D1A-9AA7-37CBC96A62BE}" srcOrd="3" destOrd="0" parTransId="{6B6B09FE-7A9F-46E8-89E5-792F84F43882}" sibTransId="{7804F300-2A04-4C7C-8ED4-AE0A9C019592}"/>
    <dgm:cxn modelId="{B596E961-3C2F-44D8-90BB-C0C66E2743DB}" type="presOf" srcId="{B00EEDC0-8D98-4823-A66F-A238BAA44BBD}" destId="{93CE7C58-A294-4027-940B-0C41A276D059}" srcOrd="0" destOrd="0" presId="urn:microsoft.com/office/officeart/2005/8/layout/cycle3"/>
    <dgm:cxn modelId="{2E62FB83-0D76-41D1-A36E-D22CB0234F4A}" type="presOf" srcId="{81E0D7B9-15FE-4D1A-9AA7-37CBC96A62BE}" destId="{30DB1512-8B78-4089-8455-42D108926C69}" srcOrd="0" destOrd="0" presId="urn:microsoft.com/office/officeart/2005/8/layout/cycle3"/>
    <dgm:cxn modelId="{1D15D60F-CDD7-4C6E-9201-72AC768BC1B5}" type="presOf" srcId="{2F4DC9A6-3FB0-44FB-A743-719CDB4B7F8A}" destId="{1617683D-E257-480C-8756-ECF04A7F7329}" srcOrd="0" destOrd="0" presId="urn:microsoft.com/office/officeart/2005/8/layout/cycle3"/>
    <dgm:cxn modelId="{B870CCB1-20D7-4D5A-B764-DAC6BCFE760F}" type="presParOf" srcId="{59208DB0-E35B-4AD3-BA6E-31F97DDA100F}" destId="{77044AC7-ABFC-43B4-A297-DB1F36AA766A}" srcOrd="0" destOrd="0" presId="urn:microsoft.com/office/officeart/2005/8/layout/cycle3"/>
    <dgm:cxn modelId="{6E66BB04-2128-4767-A0E9-7F152921CFBF}" type="presParOf" srcId="{77044AC7-ABFC-43B4-A297-DB1F36AA766A}" destId="{1617683D-E257-480C-8756-ECF04A7F7329}" srcOrd="0" destOrd="0" presId="urn:microsoft.com/office/officeart/2005/8/layout/cycle3"/>
    <dgm:cxn modelId="{93969096-36FC-4D48-8933-5955888B4C4C}" type="presParOf" srcId="{77044AC7-ABFC-43B4-A297-DB1F36AA766A}" destId="{93CE7C58-A294-4027-940B-0C41A276D059}" srcOrd="1" destOrd="0" presId="urn:microsoft.com/office/officeart/2005/8/layout/cycle3"/>
    <dgm:cxn modelId="{91B5FF0A-A59D-4220-B847-803A279DDD88}" type="presParOf" srcId="{77044AC7-ABFC-43B4-A297-DB1F36AA766A}" destId="{C9F9E640-9809-4ECA-9D87-1A826F438023}" srcOrd="2" destOrd="0" presId="urn:microsoft.com/office/officeart/2005/8/layout/cycle3"/>
    <dgm:cxn modelId="{931D7AE1-FB94-4E29-9095-9C72E633953C}" type="presParOf" srcId="{77044AC7-ABFC-43B4-A297-DB1F36AA766A}" destId="{86D433FD-7AE6-4128-90F1-FAE17AC3509E}" srcOrd="3" destOrd="0" presId="urn:microsoft.com/office/officeart/2005/8/layout/cycle3"/>
    <dgm:cxn modelId="{DC82D0C5-E51D-4089-971B-8E49A950DED8}" type="presParOf" srcId="{77044AC7-ABFC-43B4-A297-DB1F36AA766A}" destId="{30DB1512-8B78-4089-8455-42D108926C69}" srcOrd="4"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45128C9-A0F7-4083-BFEB-C8B36F2D39E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D2199CD-3816-4735-8593-374DF3A8BEB6}">
      <dgm:prSet/>
      <dgm:spPr/>
      <dgm:t>
        <a:bodyPr/>
        <a:lstStyle/>
        <a:p>
          <a:pPr algn="ctr" rtl="0"/>
          <a:r>
            <a:rPr lang="ru-RU" b="1" dirty="0" smtClean="0"/>
            <a:t>Нарушения, влекущие административную ответственность</a:t>
          </a:r>
          <a:endParaRPr lang="ru-RU" b="1" dirty="0"/>
        </a:p>
      </dgm:t>
    </dgm:pt>
    <dgm:pt modelId="{16A6BC41-96E2-41A8-B257-3C6E53606EAE}" type="parTrans" cxnId="{0A20E9E9-2D85-4D59-8B9F-9321C268AECC}">
      <dgm:prSet/>
      <dgm:spPr/>
      <dgm:t>
        <a:bodyPr/>
        <a:lstStyle/>
        <a:p>
          <a:endParaRPr lang="ru-RU"/>
        </a:p>
      </dgm:t>
    </dgm:pt>
    <dgm:pt modelId="{8858806C-53C4-4F17-829C-7017F78620B7}" type="sibTrans" cxnId="{0A20E9E9-2D85-4D59-8B9F-9321C268AECC}">
      <dgm:prSet/>
      <dgm:spPr/>
      <dgm:t>
        <a:bodyPr/>
        <a:lstStyle/>
        <a:p>
          <a:endParaRPr lang="ru-RU"/>
        </a:p>
      </dgm:t>
    </dgm:pt>
    <dgm:pt modelId="{9FE2691D-9CBB-4721-B34F-AA454DDAC90B}" type="pres">
      <dgm:prSet presAssocID="{345128C9-A0F7-4083-BFEB-C8B36F2D39E5}" presName="linear" presStyleCnt="0">
        <dgm:presLayoutVars>
          <dgm:animLvl val="lvl"/>
          <dgm:resizeHandles val="exact"/>
        </dgm:presLayoutVars>
      </dgm:prSet>
      <dgm:spPr/>
      <dgm:t>
        <a:bodyPr/>
        <a:lstStyle/>
        <a:p>
          <a:endParaRPr lang="ru-RU"/>
        </a:p>
      </dgm:t>
    </dgm:pt>
    <dgm:pt modelId="{8007CFA7-D5A5-46E6-A426-A66E9C887C53}" type="pres">
      <dgm:prSet presAssocID="{0D2199CD-3816-4735-8593-374DF3A8BEB6}" presName="parentText" presStyleLbl="node1" presStyleIdx="0" presStyleCnt="1">
        <dgm:presLayoutVars>
          <dgm:chMax val="0"/>
          <dgm:bulletEnabled val="1"/>
        </dgm:presLayoutVars>
      </dgm:prSet>
      <dgm:spPr/>
      <dgm:t>
        <a:bodyPr/>
        <a:lstStyle/>
        <a:p>
          <a:endParaRPr lang="ru-RU"/>
        </a:p>
      </dgm:t>
    </dgm:pt>
  </dgm:ptLst>
  <dgm:cxnLst>
    <dgm:cxn modelId="{0A20E9E9-2D85-4D59-8B9F-9321C268AECC}" srcId="{345128C9-A0F7-4083-BFEB-C8B36F2D39E5}" destId="{0D2199CD-3816-4735-8593-374DF3A8BEB6}" srcOrd="0" destOrd="0" parTransId="{16A6BC41-96E2-41A8-B257-3C6E53606EAE}" sibTransId="{8858806C-53C4-4F17-829C-7017F78620B7}"/>
    <dgm:cxn modelId="{6CEDD2F0-EB1E-4127-8A88-7BD06E7B61E5}" type="presOf" srcId="{345128C9-A0F7-4083-BFEB-C8B36F2D39E5}" destId="{9FE2691D-9CBB-4721-B34F-AA454DDAC90B}" srcOrd="0" destOrd="0" presId="urn:microsoft.com/office/officeart/2005/8/layout/vList2"/>
    <dgm:cxn modelId="{B3A00C1A-451A-475B-A192-84995F0A02DA}" type="presOf" srcId="{0D2199CD-3816-4735-8593-374DF3A8BEB6}" destId="{8007CFA7-D5A5-46E6-A426-A66E9C887C53}" srcOrd="0" destOrd="0" presId="urn:microsoft.com/office/officeart/2005/8/layout/vList2"/>
    <dgm:cxn modelId="{CC50042F-791E-4CBB-BA37-613664C4816B}" type="presParOf" srcId="{9FE2691D-9CBB-4721-B34F-AA454DDAC90B}" destId="{8007CFA7-D5A5-46E6-A426-A66E9C887C53}"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F8E511-B674-40FB-969B-A739436FC7A1}"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ru-RU"/>
        </a:p>
      </dgm:t>
    </dgm:pt>
    <dgm:pt modelId="{8FC3A5EE-F2A4-489C-84E8-2F6B4CF10CFF}">
      <dgm:prSet custT="1"/>
      <dgm:spPr/>
      <dgm:t>
        <a:bodyPr/>
        <a:lstStyle/>
        <a:p>
          <a:pPr rtl="0"/>
          <a:r>
            <a:rPr lang="ru-RU" sz="1200" b="1" dirty="0" smtClean="0"/>
            <a:t>Нет комиссии по урегулированию споров между участниками образовательных отношений</a:t>
          </a:r>
          <a:endParaRPr lang="ru-RU" sz="1200" dirty="0"/>
        </a:p>
      </dgm:t>
    </dgm:pt>
    <dgm:pt modelId="{107BDFB0-8253-4E3A-B933-0FFDE2AA87A9}" type="parTrans" cxnId="{2D523513-3E97-48B6-8398-4AB82FB1F6FB}">
      <dgm:prSet/>
      <dgm:spPr/>
      <dgm:t>
        <a:bodyPr/>
        <a:lstStyle/>
        <a:p>
          <a:endParaRPr lang="ru-RU"/>
        </a:p>
      </dgm:t>
    </dgm:pt>
    <dgm:pt modelId="{570A5F6C-F4D3-438F-A872-5ACA6D9AA44A}" type="sibTrans" cxnId="{2D523513-3E97-48B6-8398-4AB82FB1F6FB}">
      <dgm:prSet/>
      <dgm:spPr/>
      <dgm:t>
        <a:bodyPr/>
        <a:lstStyle/>
        <a:p>
          <a:endParaRPr lang="ru-RU"/>
        </a:p>
      </dgm:t>
    </dgm:pt>
    <dgm:pt modelId="{E635D05B-1E8C-45B3-9B46-095364353472}">
      <dgm:prSet custT="1"/>
      <dgm:spPr/>
      <dgm:t>
        <a:bodyPr/>
        <a:lstStyle/>
        <a:p>
          <a:pPr rtl="0"/>
          <a:r>
            <a:rPr lang="ru-RU" sz="1200" b="1" dirty="0" smtClean="0"/>
            <a:t>ч. 2 ст. 45 Федерального закона «Об образовании в РФ» от 29 декабря 2012 г. № 273-ФЗ</a:t>
          </a:r>
          <a:endParaRPr lang="ru-RU" sz="1200" dirty="0"/>
        </a:p>
      </dgm:t>
    </dgm:pt>
    <dgm:pt modelId="{D3A65948-3B19-40DF-8E9A-DB5B294CB7DD}" type="parTrans" cxnId="{36B33434-4AB4-49AA-BEF5-D2BAAD89F4C0}">
      <dgm:prSet/>
      <dgm:spPr/>
      <dgm:t>
        <a:bodyPr/>
        <a:lstStyle/>
        <a:p>
          <a:endParaRPr lang="ru-RU"/>
        </a:p>
      </dgm:t>
    </dgm:pt>
    <dgm:pt modelId="{2092C429-D09E-4C3F-B9E4-E539D3B6379F}" type="sibTrans" cxnId="{36B33434-4AB4-49AA-BEF5-D2BAAD89F4C0}">
      <dgm:prSet/>
      <dgm:spPr/>
      <dgm:t>
        <a:bodyPr/>
        <a:lstStyle/>
        <a:p>
          <a:endParaRPr lang="ru-RU"/>
        </a:p>
      </dgm:t>
    </dgm:pt>
    <dgm:pt modelId="{FF1A96A3-BA56-4D31-A246-516B9E2FA79D}">
      <dgm:prSet custT="1"/>
      <dgm:spPr/>
      <dgm:t>
        <a:bodyPr/>
        <a:lstStyle/>
        <a:p>
          <a:pPr rtl="0"/>
          <a:r>
            <a:rPr lang="ru-RU" sz="1200" b="1" dirty="0" smtClean="0"/>
            <a:t>Ответственность по ч. 2 ст. 5.57 КоАП РФ</a:t>
          </a:r>
          <a:endParaRPr lang="ru-RU" sz="1200" dirty="0"/>
        </a:p>
      </dgm:t>
    </dgm:pt>
    <dgm:pt modelId="{D75EEE22-AEC5-4229-A340-9D54849DAFA4}" type="parTrans" cxnId="{7552DA44-0841-4974-91B3-41C9E375AFB4}">
      <dgm:prSet/>
      <dgm:spPr/>
      <dgm:t>
        <a:bodyPr/>
        <a:lstStyle/>
        <a:p>
          <a:endParaRPr lang="ru-RU"/>
        </a:p>
      </dgm:t>
    </dgm:pt>
    <dgm:pt modelId="{ECE8F8D8-B2FF-4246-873D-1C2406190E18}" type="sibTrans" cxnId="{7552DA44-0841-4974-91B3-41C9E375AFB4}">
      <dgm:prSet/>
      <dgm:spPr/>
      <dgm:t>
        <a:bodyPr/>
        <a:lstStyle/>
        <a:p>
          <a:endParaRPr lang="ru-RU"/>
        </a:p>
      </dgm:t>
    </dgm:pt>
    <dgm:pt modelId="{F97574DF-44E6-44CD-B8E8-912928353C99}">
      <dgm:prSet custT="1"/>
      <dgm:spPr/>
      <dgm:t>
        <a:bodyPr/>
        <a:lstStyle/>
        <a:p>
          <a:pPr rtl="0"/>
          <a:r>
            <a:rPr lang="ru-RU" sz="1200" b="1" dirty="0" smtClean="0"/>
            <a:t>Административный штраф на должностных лиц в размере от 10 тыс. до 30 тыс. рублей; на юридических лиц от 50 тыс. до 100 тыс. рублей.</a:t>
          </a:r>
          <a:endParaRPr lang="ru-RU" sz="1200" dirty="0"/>
        </a:p>
      </dgm:t>
    </dgm:pt>
    <dgm:pt modelId="{C0247BBE-8440-4522-8766-5B5AF7C378C4}" type="parTrans" cxnId="{E6686B22-26C3-41B1-B291-C22C669C6484}">
      <dgm:prSet/>
      <dgm:spPr/>
      <dgm:t>
        <a:bodyPr/>
        <a:lstStyle/>
        <a:p>
          <a:endParaRPr lang="ru-RU"/>
        </a:p>
      </dgm:t>
    </dgm:pt>
    <dgm:pt modelId="{8970633E-BC58-4718-AFC0-A13EC650FA27}" type="sibTrans" cxnId="{E6686B22-26C3-41B1-B291-C22C669C6484}">
      <dgm:prSet/>
      <dgm:spPr/>
      <dgm:t>
        <a:bodyPr/>
        <a:lstStyle/>
        <a:p>
          <a:endParaRPr lang="ru-RU"/>
        </a:p>
      </dgm:t>
    </dgm:pt>
    <dgm:pt modelId="{993E5997-A162-4CFD-AC35-288DC11417E8}" type="pres">
      <dgm:prSet presAssocID="{35F8E511-B674-40FB-969B-A739436FC7A1}" presName="CompostProcess" presStyleCnt="0">
        <dgm:presLayoutVars>
          <dgm:dir/>
          <dgm:resizeHandles val="exact"/>
        </dgm:presLayoutVars>
      </dgm:prSet>
      <dgm:spPr/>
      <dgm:t>
        <a:bodyPr/>
        <a:lstStyle/>
        <a:p>
          <a:endParaRPr lang="ru-RU"/>
        </a:p>
      </dgm:t>
    </dgm:pt>
    <dgm:pt modelId="{C0E81EAD-BEE1-4F65-96E1-B9AA029884CB}" type="pres">
      <dgm:prSet presAssocID="{35F8E511-B674-40FB-969B-A739436FC7A1}" presName="arrow" presStyleLbl="bgShp" presStyleIdx="0" presStyleCnt="1"/>
      <dgm:spPr/>
    </dgm:pt>
    <dgm:pt modelId="{B1D4A579-6F9D-478F-AB04-1A6BE7ABBB92}" type="pres">
      <dgm:prSet presAssocID="{35F8E511-B674-40FB-969B-A739436FC7A1}" presName="linearProcess" presStyleCnt="0"/>
      <dgm:spPr/>
    </dgm:pt>
    <dgm:pt modelId="{E7B5B157-7B8D-4CED-8EF4-7102CDEAC034}" type="pres">
      <dgm:prSet presAssocID="{8FC3A5EE-F2A4-489C-84E8-2F6B4CF10CFF}" presName="textNode" presStyleLbl="node1" presStyleIdx="0" presStyleCnt="4">
        <dgm:presLayoutVars>
          <dgm:bulletEnabled val="1"/>
        </dgm:presLayoutVars>
      </dgm:prSet>
      <dgm:spPr/>
      <dgm:t>
        <a:bodyPr/>
        <a:lstStyle/>
        <a:p>
          <a:endParaRPr lang="ru-RU"/>
        </a:p>
      </dgm:t>
    </dgm:pt>
    <dgm:pt modelId="{941EDAF2-1D18-45C4-A45C-D0F334295EF9}" type="pres">
      <dgm:prSet presAssocID="{570A5F6C-F4D3-438F-A872-5ACA6D9AA44A}" presName="sibTrans" presStyleCnt="0"/>
      <dgm:spPr/>
    </dgm:pt>
    <dgm:pt modelId="{099C6DCE-0C2A-44DD-B860-A2180CC299ED}" type="pres">
      <dgm:prSet presAssocID="{E635D05B-1E8C-45B3-9B46-095364353472}" presName="textNode" presStyleLbl="node1" presStyleIdx="1" presStyleCnt="4">
        <dgm:presLayoutVars>
          <dgm:bulletEnabled val="1"/>
        </dgm:presLayoutVars>
      </dgm:prSet>
      <dgm:spPr/>
      <dgm:t>
        <a:bodyPr/>
        <a:lstStyle/>
        <a:p>
          <a:endParaRPr lang="ru-RU"/>
        </a:p>
      </dgm:t>
    </dgm:pt>
    <dgm:pt modelId="{D9BB1335-A534-4F12-AB33-B9904099FE5C}" type="pres">
      <dgm:prSet presAssocID="{2092C429-D09E-4C3F-B9E4-E539D3B6379F}" presName="sibTrans" presStyleCnt="0"/>
      <dgm:spPr/>
    </dgm:pt>
    <dgm:pt modelId="{0A5B246C-1EAC-49CA-855A-CA35FC6CF320}" type="pres">
      <dgm:prSet presAssocID="{FF1A96A3-BA56-4D31-A246-516B9E2FA79D}" presName="textNode" presStyleLbl="node1" presStyleIdx="2" presStyleCnt="4">
        <dgm:presLayoutVars>
          <dgm:bulletEnabled val="1"/>
        </dgm:presLayoutVars>
      </dgm:prSet>
      <dgm:spPr/>
      <dgm:t>
        <a:bodyPr/>
        <a:lstStyle/>
        <a:p>
          <a:endParaRPr lang="ru-RU"/>
        </a:p>
      </dgm:t>
    </dgm:pt>
    <dgm:pt modelId="{47172AA1-2E34-448E-82C3-03E0A8C53BE9}" type="pres">
      <dgm:prSet presAssocID="{ECE8F8D8-B2FF-4246-873D-1C2406190E18}" presName="sibTrans" presStyleCnt="0"/>
      <dgm:spPr/>
    </dgm:pt>
    <dgm:pt modelId="{C4726308-DFBD-4050-BD48-6F8474B9A6DB}" type="pres">
      <dgm:prSet presAssocID="{F97574DF-44E6-44CD-B8E8-912928353C99}" presName="textNode" presStyleLbl="node1" presStyleIdx="3" presStyleCnt="4">
        <dgm:presLayoutVars>
          <dgm:bulletEnabled val="1"/>
        </dgm:presLayoutVars>
      </dgm:prSet>
      <dgm:spPr/>
      <dgm:t>
        <a:bodyPr/>
        <a:lstStyle/>
        <a:p>
          <a:endParaRPr lang="ru-RU"/>
        </a:p>
      </dgm:t>
    </dgm:pt>
  </dgm:ptLst>
  <dgm:cxnLst>
    <dgm:cxn modelId="{3F63D3E4-1F66-49F1-A923-DC182199F6D7}" type="presOf" srcId="{8FC3A5EE-F2A4-489C-84E8-2F6B4CF10CFF}" destId="{E7B5B157-7B8D-4CED-8EF4-7102CDEAC034}" srcOrd="0" destOrd="0" presId="urn:microsoft.com/office/officeart/2005/8/layout/hProcess9"/>
    <dgm:cxn modelId="{E6686B22-26C3-41B1-B291-C22C669C6484}" srcId="{35F8E511-B674-40FB-969B-A739436FC7A1}" destId="{F97574DF-44E6-44CD-B8E8-912928353C99}" srcOrd="3" destOrd="0" parTransId="{C0247BBE-8440-4522-8766-5B5AF7C378C4}" sibTransId="{8970633E-BC58-4718-AFC0-A13EC650FA27}"/>
    <dgm:cxn modelId="{836D91E2-63B2-4B90-A408-46780846FEC0}" type="presOf" srcId="{FF1A96A3-BA56-4D31-A246-516B9E2FA79D}" destId="{0A5B246C-1EAC-49CA-855A-CA35FC6CF320}" srcOrd="0" destOrd="0" presId="urn:microsoft.com/office/officeart/2005/8/layout/hProcess9"/>
    <dgm:cxn modelId="{42A93442-4FA5-4062-AEAF-8A390E2A63EF}" type="presOf" srcId="{35F8E511-B674-40FB-969B-A739436FC7A1}" destId="{993E5997-A162-4CFD-AC35-288DC11417E8}" srcOrd="0" destOrd="0" presId="urn:microsoft.com/office/officeart/2005/8/layout/hProcess9"/>
    <dgm:cxn modelId="{2C71A3D6-4008-4115-B6EA-55A910DE1420}" type="presOf" srcId="{F97574DF-44E6-44CD-B8E8-912928353C99}" destId="{C4726308-DFBD-4050-BD48-6F8474B9A6DB}" srcOrd="0" destOrd="0" presId="urn:microsoft.com/office/officeart/2005/8/layout/hProcess9"/>
    <dgm:cxn modelId="{36B33434-4AB4-49AA-BEF5-D2BAAD89F4C0}" srcId="{35F8E511-B674-40FB-969B-A739436FC7A1}" destId="{E635D05B-1E8C-45B3-9B46-095364353472}" srcOrd="1" destOrd="0" parTransId="{D3A65948-3B19-40DF-8E9A-DB5B294CB7DD}" sibTransId="{2092C429-D09E-4C3F-B9E4-E539D3B6379F}"/>
    <dgm:cxn modelId="{89F14A87-B9F6-4C16-AD19-E803B052E051}" type="presOf" srcId="{E635D05B-1E8C-45B3-9B46-095364353472}" destId="{099C6DCE-0C2A-44DD-B860-A2180CC299ED}" srcOrd="0" destOrd="0" presId="urn:microsoft.com/office/officeart/2005/8/layout/hProcess9"/>
    <dgm:cxn modelId="{2D523513-3E97-48B6-8398-4AB82FB1F6FB}" srcId="{35F8E511-B674-40FB-969B-A739436FC7A1}" destId="{8FC3A5EE-F2A4-489C-84E8-2F6B4CF10CFF}" srcOrd="0" destOrd="0" parTransId="{107BDFB0-8253-4E3A-B933-0FFDE2AA87A9}" sibTransId="{570A5F6C-F4D3-438F-A872-5ACA6D9AA44A}"/>
    <dgm:cxn modelId="{7552DA44-0841-4974-91B3-41C9E375AFB4}" srcId="{35F8E511-B674-40FB-969B-A739436FC7A1}" destId="{FF1A96A3-BA56-4D31-A246-516B9E2FA79D}" srcOrd="2" destOrd="0" parTransId="{D75EEE22-AEC5-4229-A340-9D54849DAFA4}" sibTransId="{ECE8F8D8-B2FF-4246-873D-1C2406190E18}"/>
    <dgm:cxn modelId="{89E72DC5-93AF-4A99-9C9E-93B78545ED54}" type="presParOf" srcId="{993E5997-A162-4CFD-AC35-288DC11417E8}" destId="{C0E81EAD-BEE1-4F65-96E1-B9AA029884CB}" srcOrd="0" destOrd="0" presId="urn:microsoft.com/office/officeart/2005/8/layout/hProcess9"/>
    <dgm:cxn modelId="{DFD5FD1F-4BCA-4C78-9421-9A36C25E70FC}" type="presParOf" srcId="{993E5997-A162-4CFD-AC35-288DC11417E8}" destId="{B1D4A579-6F9D-478F-AB04-1A6BE7ABBB92}" srcOrd="1" destOrd="0" presId="urn:microsoft.com/office/officeart/2005/8/layout/hProcess9"/>
    <dgm:cxn modelId="{82F71222-3BA6-4158-8675-FE5F783CF19E}" type="presParOf" srcId="{B1D4A579-6F9D-478F-AB04-1A6BE7ABBB92}" destId="{E7B5B157-7B8D-4CED-8EF4-7102CDEAC034}" srcOrd="0" destOrd="0" presId="urn:microsoft.com/office/officeart/2005/8/layout/hProcess9"/>
    <dgm:cxn modelId="{BEA0FBAF-D6CD-4FAE-A176-1775AC41CCA7}" type="presParOf" srcId="{B1D4A579-6F9D-478F-AB04-1A6BE7ABBB92}" destId="{941EDAF2-1D18-45C4-A45C-D0F334295EF9}" srcOrd="1" destOrd="0" presId="urn:microsoft.com/office/officeart/2005/8/layout/hProcess9"/>
    <dgm:cxn modelId="{70359CB5-BDEA-4DB2-9177-90879F729E62}" type="presParOf" srcId="{B1D4A579-6F9D-478F-AB04-1A6BE7ABBB92}" destId="{099C6DCE-0C2A-44DD-B860-A2180CC299ED}" srcOrd="2" destOrd="0" presId="urn:microsoft.com/office/officeart/2005/8/layout/hProcess9"/>
    <dgm:cxn modelId="{8E62AA5E-A5A1-4F9D-B77C-F15EC4D19331}" type="presParOf" srcId="{B1D4A579-6F9D-478F-AB04-1A6BE7ABBB92}" destId="{D9BB1335-A534-4F12-AB33-B9904099FE5C}" srcOrd="3" destOrd="0" presId="urn:microsoft.com/office/officeart/2005/8/layout/hProcess9"/>
    <dgm:cxn modelId="{2A985E3D-80F6-44C6-9D6D-F4C816A7E3EE}" type="presParOf" srcId="{B1D4A579-6F9D-478F-AB04-1A6BE7ABBB92}" destId="{0A5B246C-1EAC-49CA-855A-CA35FC6CF320}" srcOrd="4" destOrd="0" presId="urn:microsoft.com/office/officeart/2005/8/layout/hProcess9"/>
    <dgm:cxn modelId="{66664FA8-CF77-4BD2-8820-BE9B87542260}" type="presParOf" srcId="{B1D4A579-6F9D-478F-AB04-1A6BE7ABBB92}" destId="{47172AA1-2E34-448E-82C3-03E0A8C53BE9}" srcOrd="5" destOrd="0" presId="urn:microsoft.com/office/officeart/2005/8/layout/hProcess9"/>
    <dgm:cxn modelId="{09C068C9-17A2-47E8-AA43-7249881DC3E9}" type="presParOf" srcId="{B1D4A579-6F9D-478F-AB04-1A6BE7ABBB92}" destId="{C4726308-DFBD-4050-BD48-6F8474B9A6DB}"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45128C9-A0F7-4083-BFEB-C8B36F2D39E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D2199CD-3816-4735-8593-374DF3A8BEB6}">
      <dgm:prSet/>
      <dgm:spPr/>
      <dgm:t>
        <a:bodyPr/>
        <a:lstStyle/>
        <a:p>
          <a:pPr algn="ctr" rtl="0"/>
          <a:r>
            <a:rPr lang="ru-RU" b="1" dirty="0" smtClean="0"/>
            <a:t>Нарушения, влекущие административную ответственность</a:t>
          </a:r>
          <a:endParaRPr lang="ru-RU" b="1" dirty="0"/>
        </a:p>
      </dgm:t>
    </dgm:pt>
    <dgm:pt modelId="{16A6BC41-96E2-41A8-B257-3C6E53606EAE}" type="parTrans" cxnId="{0A20E9E9-2D85-4D59-8B9F-9321C268AECC}">
      <dgm:prSet/>
      <dgm:spPr/>
      <dgm:t>
        <a:bodyPr/>
        <a:lstStyle/>
        <a:p>
          <a:endParaRPr lang="ru-RU"/>
        </a:p>
      </dgm:t>
    </dgm:pt>
    <dgm:pt modelId="{8858806C-53C4-4F17-829C-7017F78620B7}" type="sibTrans" cxnId="{0A20E9E9-2D85-4D59-8B9F-9321C268AECC}">
      <dgm:prSet/>
      <dgm:spPr/>
      <dgm:t>
        <a:bodyPr/>
        <a:lstStyle/>
        <a:p>
          <a:endParaRPr lang="ru-RU"/>
        </a:p>
      </dgm:t>
    </dgm:pt>
    <dgm:pt modelId="{9FE2691D-9CBB-4721-B34F-AA454DDAC90B}" type="pres">
      <dgm:prSet presAssocID="{345128C9-A0F7-4083-BFEB-C8B36F2D39E5}" presName="linear" presStyleCnt="0">
        <dgm:presLayoutVars>
          <dgm:animLvl val="lvl"/>
          <dgm:resizeHandles val="exact"/>
        </dgm:presLayoutVars>
      </dgm:prSet>
      <dgm:spPr/>
      <dgm:t>
        <a:bodyPr/>
        <a:lstStyle/>
        <a:p>
          <a:endParaRPr lang="ru-RU"/>
        </a:p>
      </dgm:t>
    </dgm:pt>
    <dgm:pt modelId="{8007CFA7-D5A5-46E6-A426-A66E9C887C53}" type="pres">
      <dgm:prSet presAssocID="{0D2199CD-3816-4735-8593-374DF3A8BEB6}" presName="parentText" presStyleLbl="node1" presStyleIdx="0" presStyleCnt="1">
        <dgm:presLayoutVars>
          <dgm:chMax val="0"/>
          <dgm:bulletEnabled val="1"/>
        </dgm:presLayoutVars>
      </dgm:prSet>
      <dgm:spPr/>
      <dgm:t>
        <a:bodyPr/>
        <a:lstStyle/>
        <a:p>
          <a:endParaRPr lang="ru-RU"/>
        </a:p>
      </dgm:t>
    </dgm:pt>
  </dgm:ptLst>
  <dgm:cxnLst>
    <dgm:cxn modelId="{0A20E9E9-2D85-4D59-8B9F-9321C268AECC}" srcId="{345128C9-A0F7-4083-BFEB-C8B36F2D39E5}" destId="{0D2199CD-3816-4735-8593-374DF3A8BEB6}" srcOrd="0" destOrd="0" parTransId="{16A6BC41-96E2-41A8-B257-3C6E53606EAE}" sibTransId="{8858806C-53C4-4F17-829C-7017F78620B7}"/>
    <dgm:cxn modelId="{EEAD4A58-12F8-4EF4-99D8-040CF0593363}" type="presOf" srcId="{0D2199CD-3816-4735-8593-374DF3A8BEB6}" destId="{8007CFA7-D5A5-46E6-A426-A66E9C887C53}" srcOrd="0" destOrd="0" presId="urn:microsoft.com/office/officeart/2005/8/layout/vList2"/>
    <dgm:cxn modelId="{78174FD0-DB7E-4014-9C50-FD6861E09E8F}" type="presOf" srcId="{345128C9-A0F7-4083-BFEB-C8B36F2D39E5}" destId="{9FE2691D-9CBB-4721-B34F-AA454DDAC90B}" srcOrd="0" destOrd="0" presId="urn:microsoft.com/office/officeart/2005/8/layout/vList2"/>
    <dgm:cxn modelId="{C120F3A9-B29E-48B1-A92B-A18C1B4CF50C}" type="presParOf" srcId="{9FE2691D-9CBB-4721-B34F-AA454DDAC90B}" destId="{8007CFA7-D5A5-46E6-A426-A66E9C887C53}"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9B7CC71-C21B-4EFD-9E4A-7A7E5454A90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E2F6878A-EBC1-45DF-BE1C-35D2CF6854DB}">
      <dgm:prSet/>
      <dgm:spPr/>
      <dgm:t>
        <a:bodyPr/>
        <a:lstStyle/>
        <a:p>
          <a:pPr rtl="0"/>
          <a:r>
            <a:rPr lang="ru-RU" b="1" dirty="0" smtClean="0"/>
            <a:t>Применение мер дисциплинарного взыскания к обучающимся во время их болезни, </a:t>
          </a:r>
          <a:r>
            <a:rPr lang="ru-RU" b="1" dirty="0" smtClean="0"/>
            <a:t>каникул или к </a:t>
          </a:r>
          <a:r>
            <a:rPr lang="ru-RU" b="1" dirty="0" smtClean="0"/>
            <a:t>обучающимся с ОВЗ (с задержкой психического </a:t>
          </a:r>
          <a:r>
            <a:rPr lang="ru-RU" b="1" dirty="0" smtClean="0"/>
            <a:t>развития </a:t>
          </a:r>
          <a:r>
            <a:rPr lang="ru-RU" b="1" dirty="0" smtClean="0"/>
            <a:t>и различными формами умственной отсталости)</a:t>
          </a:r>
          <a:endParaRPr lang="ru-RU" dirty="0"/>
        </a:p>
      </dgm:t>
    </dgm:pt>
    <dgm:pt modelId="{35088EDC-3ABE-431F-A2D0-2A11439586AC}" type="parTrans" cxnId="{3F2CA839-05DC-4A9F-AFEF-757326012B54}">
      <dgm:prSet/>
      <dgm:spPr/>
      <dgm:t>
        <a:bodyPr/>
        <a:lstStyle/>
        <a:p>
          <a:endParaRPr lang="ru-RU"/>
        </a:p>
      </dgm:t>
    </dgm:pt>
    <dgm:pt modelId="{F2046A73-3BAE-434F-A477-9DDBF0ABF542}" type="sibTrans" cxnId="{3F2CA839-05DC-4A9F-AFEF-757326012B54}">
      <dgm:prSet/>
      <dgm:spPr/>
      <dgm:t>
        <a:bodyPr/>
        <a:lstStyle/>
        <a:p>
          <a:endParaRPr lang="ru-RU"/>
        </a:p>
      </dgm:t>
    </dgm:pt>
    <dgm:pt modelId="{4974EF02-DE3C-4808-8BE0-E517CBF468A8}">
      <dgm:prSet/>
      <dgm:spPr/>
      <dgm:t>
        <a:bodyPr/>
        <a:lstStyle/>
        <a:p>
          <a:pPr rtl="0"/>
          <a:r>
            <a:rPr lang="ru-RU" b="1" dirty="0" smtClean="0"/>
            <a:t>ч. 5, 6 ст. 43 Федерального закона «Об образовании в РФ» от 29 декабря 2012 г. № 273-ФЗ</a:t>
          </a:r>
          <a:endParaRPr lang="ru-RU" dirty="0"/>
        </a:p>
      </dgm:t>
    </dgm:pt>
    <dgm:pt modelId="{CFF36F2D-25D3-45D0-97BB-BAB03C850327}" type="parTrans" cxnId="{15EACDCF-4716-4076-B11F-56D4715AE0E7}">
      <dgm:prSet/>
      <dgm:spPr/>
      <dgm:t>
        <a:bodyPr/>
        <a:lstStyle/>
        <a:p>
          <a:endParaRPr lang="ru-RU"/>
        </a:p>
      </dgm:t>
    </dgm:pt>
    <dgm:pt modelId="{82958E78-26DB-410F-B0F8-E35BBC0A473B}" type="sibTrans" cxnId="{15EACDCF-4716-4076-B11F-56D4715AE0E7}">
      <dgm:prSet/>
      <dgm:spPr/>
      <dgm:t>
        <a:bodyPr/>
        <a:lstStyle/>
        <a:p>
          <a:endParaRPr lang="ru-RU"/>
        </a:p>
      </dgm:t>
    </dgm:pt>
    <dgm:pt modelId="{2786F901-74B4-4D08-B067-ED4BF1A5F963}">
      <dgm:prSet/>
      <dgm:spPr/>
      <dgm:t>
        <a:bodyPr/>
        <a:lstStyle/>
        <a:p>
          <a:pPr rtl="0"/>
          <a:r>
            <a:rPr lang="ru-RU" b="1" dirty="0" smtClean="0"/>
            <a:t>Ответственность по ч. 1, 2 ст. 5.57 КоАП РФ</a:t>
          </a:r>
          <a:endParaRPr lang="ru-RU" dirty="0"/>
        </a:p>
      </dgm:t>
    </dgm:pt>
    <dgm:pt modelId="{D0E11E33-F853-45DB-B02A-EA9A5B761A10}" type="parTrans" cxnId="{6D21D679-D768-417B-93E8-930898CAA43B}">
      <dgm:prSet/>
      <dgm:spPr/>
      <dgm:t>
        <a:bodyPr/>
        <a:lstStyle/>
        <a:p>
          <a:endParaRPr lang="ru-RU"/>
        </a:p>
      </dgm:t>
    </dgm:pt>
    <dgm:pt modelId="{04251238-C55F-4CD5-B9EE-D4057A2BF42B}" type="sibTrans" cxnId="{6D21D679-D768-417B-93E8-930898CAA43B}">
      <dgm:prSet/>
      <dgm:spPr/>
      <dgm:t>
        <a:bodyPr/>
        <a:lstStyle/>
        <a:p>
          <a:endParaRPr lang="ru-RU"/>
        </a:p>
      </dgm:t>
    </dgm:pt>
    <dgm:pt modelId="{077710F8-9E71-4048-8FF9-14CB7C2E2867}">
      <dgm:prSet/>
      <dgm:spPr/>
      <dgm:t>
        <a:bodyPr/>
        <a:lstStyle/>
        <a:p>
          <a:pPr rtl="0"/>
          <a:r>
            <a:rPr lang="ru-RU" b="1" dirty="0" smtClean="0"/>
            <a:t>влечет наложение административного штрафа на должностных лиц в размере от 30 тыс. до 50 тыс. рублей; на юридических лиц - от 100 тыс. до 200 тыс. рублей и наложение административного штрафа на должностных лиц в размере от 10 тыс. до 30 тыс. рублей; на юридических лиц от 50 тыс. до 100 тыс. рублей соответственно</a:t>
          </a:r>
          <a:endParaRPr lang="ru-RU" dirty="0"/>
        </a:p>
      </dgm:t>
    </dgm:pt>
    <dgm:pt modelId="{61C96EF3-4806-4A54-BBEC-7D3092179500}" type="parTrans" cxnId="{96417502-2BC1-4CA4-89C9-EC73B865607E}">
      <dgm:prSet/>
      <dgm:spPr/>
      <dgm:t>
        <a:bodyPr/>
        <a:lstStyle/>
        <a:p>
          <a:endParaRPr lang="ru-RU"/>
        </a:p>
      </dgm:t>
    </dgm:pt>
    <dgm:pt modelId="{A56D2BE9-E05A-4EBC-8801-3EA8FF50B190}" type="sibTrans" cxnId="{96417502-2BC1-4CA4-89C9-EC73B865607E}">
      <dgm:prSet/>
      <dgm:spPr/>
      <dgm:t>
        <a:bodyPr/>
        <a:lstStyle/>
        <a:p>
          <a:endParaRPr lang="ru-RU"/>
        </a:p>
      </dgm:t>
    </dgm:pt>
    <dgm:pt modelId="{FCAEB7D7-13DA-4271-AE12-A5CE2A33355F}" type="pres">
      <dgm:prSet presAssocID="{99B7CC71-C21B-4EFD-9E4A-7A7E5454A90C}" presName="Name0" presStyleCnt="0">
        <dgm:presLayoutVars>
          <dgm:dir/>
          <dgm:animLvl val="lvl"/>
          <dgm:resizeHandles val="exact"/>
        </dgm:presLayoutVars>
      </dgm:prSet>
      <dgm:spPr/>
      <dgm:t>
        <a:bodyPr/>
        <a:lstStyle/>
        <a:p>
          <a:endParaRPr lang="ru-RU"/>
        </a:p>
      </dgm:t>
    </dgm:pt>
    <dgm:pt modelId="{04BEAA9F-28F8-40A8-B621-333CB0B63BD9}" type="pres">
      <dgm:prSet presAssocID="{077710F8-9E71-4048-8FF9-14CB7C2E2867}" presName="boxAndChildren" presStyleCnt="0"/>
      <dgm:spPr/>
    </dgm:pt>
    <dgm:pt modelId="{DD28CBF6-BA04-4DE1-A9FD-C4EC07CCFCB4}" type="pres">
      <dgm:prSet presAssocID="{077710F8-9E71-4048-8FF9-14CB7C2E2867}" presName="parentTextBox" presStyleLbl="node1" presStyleIdx="0" presStyleCnt="4"/>
      <dgm:spPr/>
      <dgm:t>
        <a:bodyPr/>
        <a:lstStyle/>
        <a:p>
          <a:endParaRPr lang="ru-RU"/>
        </a:p>
      </dgm:t>
    </dgm:pt>
    <dgm:pt modelId="{83B641D4-C652-445B-8952-D8349EF0EB10}" type="pres">
      <dgm:prSet presAssocID="{04251238-C55F-4CD5-B9EE-D4057A2BF42B}" presName="sp" presStyleCnt="0"/>
      <dgm:spPr/>
    </dgm:pt>
    <dgm:pt modelId="{DE47DD71-D467-44E2-94FE-FCD0F197E1AA}" type="pres">
      <dgm:prSet presAssocID="{2786F901-74B4-4D08-B067-ED4BF1A5F963}" presName="arrowAndChildren" presStyleCnt="0"/>
      <dgm:spPr/>
    </dgm:pt>
    <dgm:pt modelId="{1C6E0D56-0F92-4089-8D11-E7D845A0CD97}" type="pres">
      <dgm:prSet presAssocID="{2786F901-74B4-4D08-B067-ED4BF1A5F963}" presName="parentTextArrow" presStyleLbl="node1" presStyleIdx="1" presStyleCnt="4"/>
      <dgm:spPr/>
      <dgm:t>
        <a:bodyPr/>
        <a:lstStyle/>
        <a:p>
          <a:endParaRPr lang="ru-RU"/>
        </a:p>
      </dgm:t>
    </dgm:pt>
    <dgm:pt modelId="{9FDD66B6-2877-4BEC-95E7-686BB8B243FD}" type="pres">
      <dgm:prSet presAssocID="{82958E78-26DB-410F-B0F8-E35BBC0A473B}" presName="sp" presStyleCnt="0"/>
      <dgm:spPr/>
    </dgm:pt>
    <dgm:pt modelId="{698ED636-8D54-45EC-B059-1C9076B61FB1}" type="pres">
      <dgm:prSet presAssocID="{4974EF02-DE3C-4808-8BE0-E517CBF468A8}" presName="arrowAndChildren" presStyleCnt="0"/>
      <dgm:spPr/>
    </dgm:pt>
    <dgm:pt modelId="{417F11BF-3CC6-4690-A42D-84313D7F2E7A}" type="pres">
      <dgm:prSet presAssocID="{4974EF02-DE3C-4808-8BE0-E517CBF468A8}" presName="parentTextArrow" presStyleLbl="node1" presStyleIdx="2" presStyleCnt="4"/>
      <dgm:spPr/>
      <dgm:t>
        <a:bodyPr/>
        <a:lstStyle/>
        <a:p>
          <a:endParaRPr lang="ru-RU"/>
        </a:p>
      </dgm:t>
    </dgm:pt>
    <dgm:pt modelId="{88B45C93-4D3D-4BD9-B936-D60E61AA0EF0}" type="pres">
      <dgm:prSet presAssocID="{F2046A73-3BAE-434F-A477-9DDBF0ABF542}" presName="sp" presStyleCnt="0"/>
      <dgm:spPr/>
    </dgm:pt>
    <dgm:pt modelId="{3FA04A86-CFF8-454C-AC3D-6768959C36C1}" type="pres">
      <dgm:prSet presAssocID="{E2F6878A-EBC1-45DF-BE1C-35D2CF6854DB}" presName="arrowAndChildren" presStyleCnt="0"/>
      <dgm:spPr/>
    </dgm:pt>
    <dgm:pt modelId="{43BCA9BF-FC28-4B1F-B7F6-F4DB70E06CA9}" type="pres">
      <dgm:prSet presAssocID="{E2F6878A-EBC1-45DF-BE1C-35D2CF6854DB}" presName="parentTextArrow" presStyleLbl="node1" presStyleIdx="3" presStyleCnt="4"/>
      <dgm:spPr/>
      <dgm:t>
        <a:bodyPr/>
        <a:lstStyle/>
        <a:p>
          <a:endParaRPr lang="ru-RU"/>
        </a:p>
      </dgm:t>
    </dgm:pt>
  </dgm:ptLst>
  <dgm:cxnLst>
    <dgm:cxn modelId="{6D21D679-D768-417B-93E8-930898CAA43B}" srcId="{99B7CC71-C21B-4EFD-9E4A-7A7E5454A90C}" destId="{2786F901-74B4-4D08-B067-ED4BF1A5F963}" srcOrd="2" destOrd="0" parTransId="{D0E11E33-F853-45DB-B02A-EA9A5B761A10}" sibTransId="{04251238-C55F-4CD5-B9EE-D4057A2BF42B}"/>
    <dgm:cxn modelId="{FC3A682F-E7E9-42E5-9F6E-4890835DBAA6}" type="presOf" srcId="{2786F901-74B4-4D08-B067-ED4BF1A5F963}" destId="{1C6E0D56-0F92-4089-8D11-E7D845A0CD97}" srcOrd="0" destOrd="0" presId="urn:microsoft.com/office/officeart/2005/8/layout/process4"/>
    <dgm:cxn modelId="{E58ABC8E-1CF3-45BC-9ED8-4318E3877E8E}" type="presOf" srcId="{4974EF02-DE3C-4808-8BE0-E517CBF468A8}" destId="{417F11BF-3CC6-4690-A42D-84313D7F2E7A}" srcOrd="0" destOrd="0" presId="urn:microsoft.com/office/officeart/2005/8/layout/process4"/>
    <dgm:cxn modelId="{A8FBEE5E-39AE-45A4-A137-F9829DDB4246}" type="presOf" srcId="{E2F6878A-EBC1-45DF-BE1C-35D2CF6854DB}" destId="{43BCA9BF-FC28-4B1F-B7F6-F4DB70E06CA9}" srcOrd="0" destOrd="0" presId="urn:microsoft.com/office/officeart/2005/8/layout/process4"/>
    <dgm:cxn modelId="{3F2CA839-05DC-4A9F-AFEF-757326012B54}" srcId="{99B7CC71-C21B-4EFD-9E4A-7A7E5454A90C}" destId="{E2F6878A-EBC1-45DF-BE1C-35D2CF6854DB}" srcOrd="0" destOrd="0" parTransId="{35088EDC-3ABE-431F-A2D0-2A11439586AC}" sibTransId="{F2046A73-3BAE-434F-A477-9DDBF0ABF542}"/>
    <dgm:cxn modelId="{D70B286F-3BD6-4D0D-98D0-3D382D6AE9C8}" type="presOf" srcId="{99B7CC71-C21B-4EFD-9E4A-7A7E5454A90C}" destId="{FCAEB7D7-13DA-4271-AE12-A5CE2A33355F}" srcOrd="0" destOrd="0" presId="urn:microsoft.com/office/officeart/2005/8/layout/process4"/>
    <dgm:cxn modelId="{5D8F0027-27AD-49AA-98FF-A2A944FF8585}" type="presOf" srcId="{077710F8-9E71-4048-8FF9-14CB7C2E2867}" destId="{DD28CBF6-BA04-4DE1-A9FD-C4EC07CCFCB4}" srcOrd="0" destOrd="0" presId="urn:microsoft.com/office/officeart/2005/8/layout/process4"/>
    <dgm:cxn modelId="{96417502-2BC1-4CA4-89C9-EC73B865607E}" srcId="{99B7CC71-C21B-4EFD-9E4A-7A7E5454A90C}" destId="{077710F8-9E71-4048-8FF9-14CB7C2E2867}" srcOrd="3" destOrd="0" parTransId="{61C96EF3-4806-4A54-BBEC-7D3092179500}" sibTransId="{A56D2BE9-E05A-4EBC-8801-3EA8FF50B190}"/>
    <dgm:cxn modelId="{15EACDCF-4716-4076-B11F-56D4715AE0E7}" srcId="{99B7CC71-C21B-4EFD-9E4A-7A7E5454A90C}" destId="{4974EF02-DE3C-4808-8BE0-E517CBF468A8}" srcOrd="1" destOrd="0" parTransId="{CFF36F2D-25D3-45D0-97BB-BAB03C850327}" sibTransId="{82958E78-26DB-410F-B0F8-E35BBC0A473B}"/>
    <dgm:cxn modelId="{0F975BB6-E031-436A-80E4-283C9FFEA718}" type="presParOf" srcId="{FCAEB7D7-13DA-4271-AE12-A5CE2A33355F}" destId="{04BEAA9F-28F8-40A8-B621-333CB0B63BD9}" srcOrd="0" destOrd="0" presId="urn:microsoft.com/office/officeart/2005/8/layout/process4"/>
    <dgm:cxn modelId="{3325E669-303F-4F00-B934-55CA7FAF22C4}" type="presParOf" srcId="{04BEAA9F-28F8-40A8-B621-333CB0B63BD9}" destId="{DD28CBF6-BA04-4DE1-A9FD-C4EC07CCFCB4}" srcOrd="0" destOrd="0" presId="urn:microsoft.com/office/officeart/2005/8/layout/process4"/>
    <dgm:cxn modelId="{96FF3CC0-8AF1-468A-96EE-68C7091E1B3E}" type="presParOf" srcId="{FCAEB7D7-13DA-4271-AE12-A5CE2A33355F}" destId="{83B641D4-C652-445B-8952-D8349EF0EB10}" srcOrd="1" destOrd="0" presId="urn:microsoft.com/office/officeart/2005/8/layout/process4"/>
    <dgm:cxn modelId="{A79CFA17-5F28-46F2-A96C-0C1132394066}" type="presParOf" srcId="{FCAEB7D7-13DA-4271-AE12-A5CE2A33355F}" destId="{DE47DD71-D467-44E2-94FE-FCD0F197E1AA}" srcOrd="2" destOrd="0" presId="urn:microsoft.com/office/officeart/2005/8/layout/process4"/>
    <dgm:cxn modelId="{16B9C354-2634-4A29-874D-5E49F720F353}" type="presParOf" srcId="{DE47DD71-D467-44E2-94FE-FCD0F197E1AA}" destId="{1C6E0D56-0F92-4089-8D11-E7D845A0CD97}" srcOrd="0" destOrd="0" presId="urn:microsoft.com/office/officeart/2005/8/layout/process4"/>
    <dgm:cxn modelId="{2C721EA9-BEBF-4C41-903C-8C8E15E0FFB8}" type="presParOf" srcId="{FCAEB7D7-13DA-4271-AE12-A5CE2A33355F}" destId="{9FDD66B6-2877-4BEC-95E7-686BB8B243FD}" srcOrd="3" destOrd="0" presId="urn:microsoft.com/office/officeart/2005/8/layout/process4"/>
    <dgm:cxn modelId="{15F8B671-353C-47CD-9FE8-D258934BDC65}" type="presParOf" srcId="{FCAEB7D7-13DA-4271-AE12-A5CE2A33355F}" destId="{698ED636-8D54-45EC-B059-1C9076B61FB1}" srcOrd="4" destOrd="0" presId="urn:microsoft.com/office/officeart/2005/8/layout/process4"/>
    <dgm:cxn modelId="{A2EAE236-DEEE-48D1-9415-82FFBE3248E9}" type="presParOf" srcId="{698ED636-8D54-45EC-B059-1C9076B61FB1}" destId="{417F11BF-3CC6-4690-A42D-84313D7F2E7A}" srcOrd="0" destOrd="0" presId="urn:microsoft.com/office/officeart/2005/8/layout/process4"/>
    <dgm:cxn modelId="{FB1C7359-D108-4BB9-8B69-069D29FBB6C4}" type="presParOf" srcId="{FCAEB7D7-13DA-4271-AE12-A5CE2A33355F}" destId="{88B45C93-4D3D-4BD9-B936-D60E61AA0EF0}" srcOrd="5" destOrd="0" presId="urn:microsoft.com/office/officeart/2005/8/layout/process4"/>
    <dgm:cxn modelId="{5CCAFEE1-3F42-46E1-82B2-F9EB4493C7D6}" type="presParOf" srcId="{FCAEB7D7-13DA-4271-AE12-A5CE2A33355F}" destId="{3FA04A86-CFF8-454C-AC3D-6768959C36C1}" srcOrd="6" destOrd="0" presId="urn:microsoft.com/office/officeart/2005/8/layout/process4"/>
    <dgm:cxn modelId="{B77DEE1C-F9EA-4A60-8FBA-11E798F95737}" type="presParOf" srcId="{3FA04A86-CFF8-454C-AC3D-6768959C36C1}" destId="{43BCA9BF-FC28-4B1F-B7F6-F4DB70E06CA9}"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C8079C9-2BF5-4AF4-8CA3-A32CF3C93244}" type="doc">
      <dgm:prSet loTypeId="urn:microsoft.com/office/officeart/2005/8/layout/process1" loCatId="process" qsTypeId="urn:microsoft.com/office/officeart/2005/8/quickstyle/3d3" qsCatId="3D" csTypeId="urn:microsoft.com/office/officeart/2005/8/colors/accent1_2" csCatId="accent1" phldr="1"/>
      <dgm:spPr/>
      <dgm:t>
        <a:bodyPr/>
        <a:lstStyle/>
        <a:p>
          <a:endParaRPr lang="ru-RU"/>
        </a:p>
      </dgm:t>
    </dgm:pt>
    <dgm:pt modelId="{DC0F2AF1-C4C3-4E32-9C75-DA52E80FF1C4}">
      <dgm:prSet custT="1"/>
      <dgm:spPr/>
      <dgm:t>
        <a:bodyPr/>
        <a:lstStyle/>
        <a:p>
          <a:pPr rtl="0"/>
          <a:r>
            <a:rPr lang="ru-RU" sz="1100" dirty="0" smtClean="0"/>
            <a:t>Отсутствуют специальные образовательные программы, учебники, учебные пособия и дидактические материалы, технические средства обучения и дидактические материалы, технические средства обучения коллективного и индивидуального пользования в образовательных организациях, реализующих адаптированные образовательные программы</a:t>
          </a:r>
          <a:endParaRPr lang="ru-RU" sz="1100" dirty="0"/>
        </a:p>
      </dgm:t>
    </dgm:pt>
    <dgm:pt modelId="{0BD57B9C-E61D-4120-8021-7A65F6842832}" type="parTrans" cxnId="{16E45150-2030-4ABE-9AAB-A4561D24ED12}">
      <dgm:prSet/>
      <dgm:spPr/>
      <dgm:t>
        <a:bodyPr/>
        <a:lstStyle/>
        <a:p>
          <a:endParaRPr lang="ru-RU"/>
        </a:p>
      </dgm:t>
    </dgm:pt>
    <dgm:pt modelId="{3E22C92A-6B29-4B01-9DAD-06E91970424A}" type="sibTrans" cxnId="{16E45150-2030-4ABE-9AAB-A4561D24ED12}">
      <dgm:prSet/>
      <dgm:spPr/>
      <dgm:t>
        <a:bodyPr/>
        <a:lstStyle/>
        <a:p>
          <a:endParaRPr lang="ru-RU"/>
        </a:p>
      </dgm:t>
    </dgm:pt>
    <dgm:pt modelId="{C981236B-C9EC-4EF0-8AF2-985BAF4AF78B}">
      <dgm:prSet/>
      <dgm:spPr/>
      <dgm:t>
        <a:bodyPr/>
        <a:lstStyle/>
        <a:p>
          <a:pPr rtl="0"/>
          <a:r>
            <a:rPr lang="ru-RU" dirty="0" smtClean="0"/>
            <a:t>ч. 23ст. 79 Закона от 29 декабря 2012 г. № 273-ФЗ</a:t>
          </a:r>
          <a:endParaRPr lang="ru-RU" dirty="0"/>
        </a:p>
      </dgm:t>
    </dgm:pt>
    <dgm:pt modelId="{89B5F5F7-C686-4B87-AAAD-96CB45F7A250}" type="parTrans" cxnId="{4051DF10-479E-4737-BA2F-7BBA2C9BA820}">
      <dgm:prSet/>
      <dgm:spPr/>
      <dgm:t>
        <a:bodyPr/>
        <a:lstStyle/>
        <a:p>
          <a:endParaRPr lang="ru-RU"/>
        </a:p>
      </dgm:t>
    </dgm:pt>
    <dgm:pt modelId="{23546C71-2FB3-427D-8DCF-5673F4C42051}" type="sibTrans" cxnId="{4051DF10-479E-4737-BA2F-7BBA2C9BA820}">
      <dgm:prSet/>
      <dgm:spPr/>
      <dgm:t>
        <a:bodyPr/>
        <a:lstStyle/>
        <a:p>
          <a:endParaRPr lang="ru-RU"/>
        </a:p>
      </dgm:t>
    </dgm:pt>
    <dgm:pt modelId="{CE1DCE3A-F544-40F3-8AB5-CAE63BF95710}">
      <dgm:prSet/>
      <dgm:spPr/>
      <dgm:t>
        <a:bodyPr/>
        <a:lstStyle/>
        <a:p>
          <a:pPr rtl="0"/>
          <a:r>
            <a:rPr lang="ru-RU" dirty="0" smtClean="0"/>
            <a:t>Ответственность по ч.2 ст. 5.57 КоАП РФ</a:t>
          </a:r>
          <a:endParaRPr lang="ru-RU" dirty="0"/>
        </a:p>
      </dgm:t>
    </dgm:pt>
    <dgm:pt modelId="{0DA830DA-5603-488D-B35F-B0D5B66A35FC}" type="parTrans" cxnId="{22DE377D-D28E-4283-A295-EE136099CAC6}">
      <dgm:prSet/>
      <dgm:spPr/>
      <dgm:t>
        <a:bodyPr/>
        <a:lstStyle/>
        <a:p>
          <a:endParaRPr lang="ru-RU"/>
        </a:p>
      </dgm:t>
    </dgm:pt>
    <dgm:pt modelId="{AE74DC6F-CAE0-4760-AFA2-B3B61E62B2B4}" type="sibTrans" cxnId="{22DE377D-D28E-4283-A295-EE136099CAC6}">
      <dgm:prSet/>
      <dgm:spPr/>
      <dgm:t>
        <a:bodyPr/>
        <a:lstStyle/>
        <a:p>
          <a:endParaRPr lang="ru-RU"/>
        </a:p>
      </dgm:t>
    </dgm:pt>
    <dgm:pt modelId="{0A17DA25-2C3D-491A-8E1C-4F430A133F2F}">
      <dgm:prSet/>
      <dgm:spPr/>
      <dgm:t>
        <a:bodyPr/>
        <a:lstStyle/>
        <a:p>
          <a:pPr rtl="0"/>
          <a:r>
            <a:rPr lang="ru-RU" b="1" dirty="0" smtClean="0"/>
            <a:t>штраф на должностных лиц в размере от 10 тыс. до 30 тыс. рублей; на юридических лиц от 50 тыс. до 100 тыс. рублей.</a:t>
          </a:r>
          <a:endParaRPr lang="ru-RU" dirty="0"/>
        </a:p>
      </dgm:t>
    </dgm:pt>
    <dgm:pt modelId="{D80FCCD7-B0F1-4748-A497-3F586D9CEDC9}" type="parTrans" cxnId="{2EE9B987-FD5C-4D10-B856-C637BE150558}">
      <dgm:prSet/>
      <dgm:spPr/>
      <dgm:t>
        <a:bodyPr/>
        <a:lstStyle/>
        <a:p>
          <a:endParaRPr lang="ru-RU"/>
        </a:p>
      </dgm:t>
    </dgm:pt>
    <dgm:pt modelId="{1793233A-9B54-4336-B7D0-E706350000F2}" type="sibTrans" cxnId="{2EE9B987-FD5C-4D10-B856-C637BE150558}">
      <dgm:prSet/>
      <dgm:spPr/>
      <dgm:t>
        <a:bodyPr/>
        <a:lstStyle/>
        <a:p>
          <a:endParaRPr lang="ru-RU"/>
        </a:p>
      </dgm:t>
    </dgm:pt>
    <dgm:pt modelId="{D27D383B-4A11-43C6-A943-23C237F91028}" type="pres">
      <dgm:prSet presAssocID="{FC8079C9-2BF5-4AF4-8CA3-A32CF3C93244}" presName="Name0" presStyleCnt="0">
        <dgm:presLayoutVars>
          <dgm:dir/>
          <dgm:resizeHandles val="exact"/>
        </dgm:presLayoutVars>
      </dgm:prSet>
      <dgm:spPr/>
      <dgm:t>
        <a:bodyPr/>
        <a:lstStyle/>
        <a:p>
          <a:endParaRPr lang="ru-RU"/>
        </a:p>
      </dgm:t>
    </dgm:pt>
    <dgm:pt modelId="{8B6F9037-BBD3-49EC-913B-CCFD44BDD082}" type="pres">
      <dgm:prSet presAssocID="{DC0F2AF1-C4C3-4E32-9C75-DA52E80FF1C4}" presName="node" presStyleLbl="node1" presStyleIdx="0" presStyleCnt="4" custScaleY="176014">
        <dgm:presLayoutVars>
          <dgm:bulletEnabled val="1"/>
        </dgm:presLayoutVars>
      </dgm:prSet>
      <dgm:spPr/>
      <dgm:t>
        <a:bodyPr/>
        <a:lstStyle/>
        <a:p>
          <a:endParaRPr lang="ru-RU"/>
        </a:p>
      </dgm:t>
    </dgm:pt>
    <dgm:pt modelId="{313212CC-DE53-432A-9185-8A3332D75C66}" type="pres">
      <dgm:prSet presAssocID="{3E22C92A-6B29-4B01-9DAD-06E91970424A}" presName="sibTrans" presStyleLbl="sibTrans2D1" presStyleIdx="0" presStyleCnt="3"/>
      <dgm:spPr/>
      <dgm:t>
        <a:bodyPr/>
        <a:lstStyle/>
        <a:p>
          <a:endParaRPr lang="ru-RU"/>
        </a:p>
      </dgm:t>
    </dgm:pt>
    <dgm:pt modelId="{1944E335-5A66-48C8-928A-80E3CD90E2BB}" type="pres">
      <dgm:prSet presAssocID="{3E22C92A-6B29-4B01-9DAD-06E91970424A}" presName="connectorText" presStyleLbl="sibTrans2D1" presStyleIdx="0" presStyleCnt="3"/>
      <dgm:spPr/>
      <dgm:t>
        <a:bodyPr/>
        <a:lstStyle/>
        <a:p>
          <a:endParaRPr lang="ru-RU"/>
        </a:p>
      </dgm:t>
    </dgm:pt>
    <dgm:pt modelId="{F2A24EC3-43D5-4D55-81DC-DE7E8B8C2671}" type="pres">
      <dgm:prSet presAssocID="{C981236B-C9EC-4EF0-8AF2-985BAF4AF78B}" presName="node" presStyleLbl="node1" presStyleIdx="1" presStyleCnt="4">
        <dgm:presLayoutVars>
          <dgm:bulletEnabled val="1"/>
        </dgm:presLayoutVars>
      </dgm:prSet>
      <dgm:spPr/>
      <dgm:t>
        <a:bodyPr/>
        <a:lstStyle/>
        <a:p>
          <a:endParaRPr lang="ru-RU"/>
        </a:p>
      </dgm:t>
    </dgm:pt>
    <dgm:pt modelId="{A3127E68-0D83-4184-B2DD-C4CD7714943D}" type="pres">
      <dgm:prSet presAssocID="{23546C71-2FB3-427D-8DCF-5673F4C42051}" presName="sibTrans" presStyleLbl="sibTrans2D1" presStyleIdx="1" presStyleCnt="3"/>
      <dgm:spPr/>
      <dgm:t>
        <a:bodyPr/>
        <a:lstStyle/>
        <a:p>
          <a:endParaRPr lang="ru-RU"/>
        </a:p>
      </dgm:t>
    </dgm:pt>
    <dgm:pt modelId="{AE93340E-012F-4DD7-8F27-C59F86103D87}" type="pres">
      <dgm:prSet presAssocID="{23546C71-2FB3-427D-8DCF-5673F4C42051}" presName="connectorText" presStyleLbl="sibTrans2D1" presStyleIdx="1" presStyleCnt="3"/>
      <dgm:spPr/>
      <dgm:t>
        <a:bodyPr/>
        <a:lstStyle/>
        <a:p>
          <a:endParaRPr lang="ru-RU"/>
        </a:p>
      </dgm:t>
    </dgm:pt>
    <dgm:pt modelId="{58A771D0-7E4D-4E56-B1D2-A090CE87E1BC}" type="pres">
      <dgm:prSet presAssocID="{CE1DCE3A-F544-40F3-8AB5-CAE63BF95710}" presName="node" presStyleLbl="node1" presStyleIdx="2" presStyleCnt="4">
        <dgm:presLayoutVars>
          <dgm:bulletEnabled val="1"/>
        </dgm:presLayoutVars>
      </dgm:prSet>
      <dgm:spPr/>
      <dgm:t>
        <a:bodyPr/>
        <a:lstStyle/>
        <a:p>
          <a:endParaRPr lang="ru-RU"/>
        </a:p>
      </dgm:t>
    </dgm:pt>
    <dgm:pt modelId="{5FE94AE4-B89B-4FAF-9215-E33C6665A669}" type="pres">
      <dgm:prSet presAssocID="{AE74DC6F-CAE0-4760-AFA2-B3B61E62B2B4}" presName="sibTrans" presStyleLbl="sibTrans2D1" presStyleIdx="2" presStyleCnt="3"/>
      <dgm:spPr/>
      <dgm:t>
        <a:bodyPr/>
        <a:lstStyle/>
        <a:p>
          <a:endParaRPr lang="ru-RU"/>
        </a:p>
      </dgm:t>
    </dgm:pt>
    <dgm:pt modelId="{4DFD135B-C647-4510-AAC9-449A3DE86422}" type="pres">
      <dgm:prSet presAssocID="{AE74DC6F-CAE0-4760-AFA2-B3B61E62B2B4}" presName="connectorText" presStyleLbl="sibTrans2D1" presStyleIdx="2" presStyleCnt="3"/>
      <dgm:spPr/>
      <dgm:t>
        <a:bodyPr/>
        <a:lstStyle/>
        <a:p>
          <a:endParaRPr lang="ru-RU"/>
        </a:p>
      </dgm:t>
    </dgm:pt>
    <dgm:pt modelId="{AA19E6AB-821E-4FD4-B9CA-396E5AE22539}" type="pres">
      <dgm:prSet presAssocID="{0A17DA25-2C3D-491A-8E1C-4F430A133F2F}" presName="node" presStyleLbl="node1" presStyleIdx="3" presStyleCnt="4">
        <dgm:presLayoutVars>
          <dgm:bulletEnabled val="1"/>
        </dgm:presLayoutVars>
      </dgm:prSet>
      <dgm:spPr/>
      <dgm:t>
        <a:bodyPr/>
        <a:lstStyle/>
        <a:p>
          <a:endParaRPr lang="ru-RU"/>
        </a:p>
      </dgm:t>
    </dgm:pt>
  </dgm:ptLst>
  <dgm:cxnLst>
    <dgm:cxn modelId="{2E18AB1E-7E66-4994-B6D3-5CC4071428B1}" type="presOf" srcId="{0A17DA25-2C3D-491A-8E1C-4F430A133F2F}" destId="{AA19E6AB-821E-4FD4-B9CA-396E5AE22539}" srcOrd="0" destOrd="0" presId="urn:microsoft.com/office/officeart/2005/8/layout/process1"/>
    <dgm:cxn modelId="{56F905B8-8FA8-4833-A807-23D7A475B721}" type="presOf" srcId="{CE1DCE3A-F544-40F3-8AB5-CAE63BF95710}" destId="{58A771D0-7E4D-4E56-B1D2-A090CE87E1BC}" srcOrd="0" destOrd="0" presId="urn:microsoft.com/office/officeart/2005/8/layout/process1"/>
    <dgm:cxn modelId="{16E45150-2030-4ABE-9AAB-A4561D24ED12}" srcId="{FC8079C9-2BF5-4AF4-8CA3-A32CF3C93244}" destId="{DC0F2AF1-C4C3-4E32-9C75-DA52E80FF1C4}" srcOrd="0" destOrd="0" parTransId="{0BD57B9C-E61D-4120-8021-7A65F6842832}" sibTransId="{3E22C92A-6B29-4B01-9DAD-06E91970424A}"/>
    <dgm:cxn modelId="{3EC97189-DF04-49B1-8EBD-ABAFC7CC019B}" type="presOf" srcId="{23546C71-2FB3-427D-8DCF-5673F4C42051}" destId="{AE93340E-012F-4DD7-8F27-C59F86103D87}" srcOrd="1" destOrd="0" presId="urn:microsoft.com/office/officeart/2005/8/layout/process1"/>
    <dgm:cxn modelId="{2EE9B987-FD5C-4D10-B856-C637BE150558}" srcId="{FC8079C9-2BF5-4AF4-8CA3-A32CF3C93244}" destId="{0A17DA25-2C3D-491A-8E1C-4F430A133F2F}" srcOrd="3" destOrd="0" parTransId="{D80FCCD7-B0F1-4748-A497-3F586D9CEDC9}" sibTransId="{1793233A-9B54-4336-B7D0-E706350000F2}"/>
    <dgm:cxn modelId="{D0E54620-2894-402E-A526-66900F2EC974}" type="presOf" srcId="{DC0F2AF1-C4C3-4E32-9C75-DA52E80FF1C4}" destId="{8B6F9037-BBD3-49EC-913B-CCFD44BDD082}" srcOrd="0" destOrd="0" presId="urn:microsoft.com/office/officeart/2005/8/layout/process1"/>
    <dgm:cxn modelId="{473604D7-A60C-4134-8ACA-511A2B06D9D5}" type="presOf" srcId="{FC8079C9-2BF5-4AF4-8CA3-A32CF3C93244}" destId="{D27D383B-4A11-43C6-A943-23C237F91028}" srcOrd="0" destOrd="0" presId="urn:microsoft.com/office/officeart/2005/8/layout/process1"/>
    <dgm:cxn modelId="{22DE377D-D28E-4283-A295-EE136099CAC6}" srcId="{FC8079C9-2BF5-4AF4-8CA3-A32CF3C93244}" destId="{CE1DCE3A-F544-40F3-8AB5-CAE63BF95710}" srcOrd="2" destOrd="0" parTransId="{0DA830DA-5603-488D-B35F-B0D5B66A35FC}" sibTransId="{AE74DC6F-CAE0-4760-AFA2-B3B61E62B2B4}"/>
    <dgm:cxn modelId="{4051DF10-479E-4737-BA2F-7BBA2C9BA820}" srcId="{FC8079C9-2BF5-4AF4-8CA3-A32CF3C93244}" destId="{C981236B-C9EC-4EF0-8AF2-985BAF4AF78B}" srcOrd="1" destOrd="0" parTransId="{89B5F5F7-C686-4B87-AAAD-96CB45F7A250}" sibTransId="{23546C71-2FB3-427D-8DCF-5673F4C42051}"/>
    <dgm:cxn modelId="{36EE3369-7C49-4E9F-A352-25FD287EC28F}" type="presOf" srcId="{C981236B-C9EC-4EF0-8AF2-985BAF4AF78B}" destId="{F2A24EC3-43D5-4D55-81DC-DE7E8B8C2671}" srcOrd="0" destOrd="0" presId="urn:microsoft.com/office/officeart/2005/8/layout/process1"/>
    <dgm:cxn modelId="{6BDE38A2-380F-421F-B5D1-940B8298727A}" type="presOf" srcId="{AE74DC6F-CAE0-4760-AFA2-B3B61E62B2B4}" destId="{4DFD135B-C647-4510-AAC9-449A3DE86422}" srcOrd="1" destOrd="0" presId="urn:microsoft.com/office/officeart/2005/8/layout/process1"/>
    <dgm:cxn modelId="{9456C442-0F23-4D9F-A4CF-3DC10264D89F}" type="presOf" srcId="{3E22C92A-6B29-4B01-9DAD-06E91970424A}" destId="{313212CC-DE53-432A-9185-8A3332D75C66}" srcOrd="0" destOrd="0" presId="urn:microsoft.com/office/officeart/2005/8/layout/process1"/>
    <dgm:cxn modelId="{D29966BC-A7B5-460E-9188-8AA0AAD4A6FF}" type="presOf" srcId="{3E22C92A-6B29-4B01-9DAD-06E91970424A}" destId="{1944E335-5A66-48C8-928A-80E3CD90E2BB}" srcOrd="1" destOrd="0" presId="urn:microsoft.com/office/officeart/2005/8/layout/process1"/>
    <dgm:cxn modelId="{39C363E2-2AC3-45E3-BCF1-40086694C4EF}" type="presOf" srcId="{23546C71-2FB3-427D-8DCF-5673F4C42051}" destId="{A3127E68-0D83-4184-B2DD-C4CD7714943D}" srcOrd="0" destOrd="0" presId="urn:microsoft.com/office/officeart/2005/8/layout/process1"/>
    <dgm:cxn modelId="{8EB64757-4AF5-44D8-A192-30FB45EB9AC3}" type="presOf" srcId="{AE74DC6F-CAE0-4760-AFA2-B3B61E62B2B4}" destId="{5FE94AE4-B89B-4FAF-9215-E33C6665A669}" srcOrd="0" destOrd="0" presId="urn:microsoft.com/office/officeart/2005/8/layout/process1"/>
    <dgm:cxn modelId="{391D2AB5-4350-4EC5-B6F3-1522F7575439}" type="presParOf" srcId="{D27D383B-4A11-43C6-A943-23C237F91028}" destId="{8B6F9037-BBD3-49EC-913B-CCFD44BDD082}" srcOrd="0" destOrd="0" presId="urn:microsoft.com/office/officeart/2005/8/layout/process1"/>
    <dgm:cxn modelId="{BBADFF09-9829-429C-B99C-3469D291DD8C}" type="presParOf" srcId="{D27D383B-4A11-43C6-A943-23C237F91028}" destId="{313212CC-DE53-432A-9185-8A3332D75C66}" srcOrd="1" destOrd="0" presId="urn:microsoft.com/office/officeart/2005/8/layout/process1"/>
    <dgm:cxn modelId="{58ED397D-4EF0-43CA-B56C-6A9A7C17AB68}" type="presParOf" srcId="{313212CC-DE53-432A-9185-8A3332D75C66}" destId="{1944E335-5A66-48C8-928A-80E3CD90E2BB}" srcOrd="0" destOrd="0" presId="urn:microsoft.com/office/officeart/2005/8/layout/process1"/>
    <dgm:cxn modelId="{FC9276EE-060F-498A-91A0-E2200DFA3898}" type="presParOf" srcId="{D27D383B-4A11-43C6-A943-23C237F91028}" destId="{F2A24EC3-43D5-4D55-81DC-DE7E8B8C2671}" srcOrd="2" destOrd="0" presId="urn:microsoft.com/office/officeart/2005/8/layout/process1"/>
    <dgm:cxn modelId="{7F433BF0-6987-4F70-BC71-67ECB02AED77}" type="presParOf" srcId="{D27D383B-4A11-43C6-A943-23C237F91028}" destId="{A3127E68-0D83-4184-B2DD-C4CD7714943D}" srcOrd="3" destOrd="0" presId="urn:microsoft.com/office/officeart/2005/8/layout/process1"/>
    <dgm:cxn modelId="{224E16A1-06CD-444D-A9B6-251BBB34AAA1}" type="presParOf" srcId="{A3127E68-0D83-4184-B2DD-C4CD7714943D}" destId="{AE93340E-012F-4DD7-8F27-C59F86103D87}" srcOrd="0" destOrd="0" presId="urn:microsoft.com/office/officeart/2005/8/layout/process1"/>
    <dgm:cxn modelId="{308B194E-447F-450B-BB4B-4155ECE873AD}" type="presParOf" srcId="{D27D383B-4A11-43C6-A943-23C237F91028}" destId="{58A771D0-7E4D-4E56-B1D2-A090CE87E1BC}" srcOrd="4" destOrd="0" presId="urn:microsoft.com/office/officeart/2005/8/layout/process1"/>
    <dgm:cxn modelId="{6CAAFCD0-BC7E-4869-957F-DA2DA2833063}" type="presParOf" srcId="{D27D383B-4A11-43C6-A943-23C237F91028}" destId="{5FE94AE4-B89B-4FAF-9215-E33C6665A669}" srcOrd="5" destOrd="0" presId="urn:microsoft.com/office/officeart/2005/8/layout/process1"/>
    <dgm:cxn modelId="{2354B874-2A49-4338-84CC-026FF46DF7D2}" type="presParOf" srcId="{5FE94AE4-B89B-4FAF-9215-E33C6665A669}" destId="{4DFD135B-C647-4510-AAC9-449A3DE86422}" srcOrd="0" destOrd="0" presId="urn:microsoft.com/office/officeart/2005/8/layout/process1"/>
    <dgm:cxn modelId="{9BE183FA-874E-4994-97F7-FF864F9A030A}" type="presParOf" srcId="{D27D383B-4A11-43C6-A943-23C237F91028}" destId="{AA19E6AB-821E-4FD4-B9CA-396E5AE22539}"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E99D5FD-6C4B-46D8-9793-3ADD74D534F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47100777-7443-40EE-9F0E-2AE804FCEAEC}">
      <dgm:prSet/>
      <dgm:spPr/>
      <dgm:t>
        <a:bodyPr/>
        <a:lstStyle/>
        <a:p>
          <a:pPr algn="ctr" rtl="0"/>
          <a:r>
            <a:rPr lang="ru-RU" b="1" dirty="0" smtClean="0"/>
            <a:t>Нарушения, влекущие административную ответственность</a:t>
          </a:r>
          <a:endParaRPr lang="ru-RU" b="1" dirty="0"/>
        </a:p>
      </dgm:t>
    </dgm:pt>
    <dgm:pt modelId="{800CBE75-222E-4542-850B-BFDF5E210ADA}" type="parTrans" cxnId="{22873710-E8BD-45E1-B343-50036C42660C}">
      <dgm:prSet/>
      <dgm:spPr/>
      <dgm:t>
        <a:bodyPr/>
        <a:lstStyle/>
        <a:p>
          <a:endParaRPr lang="ru-RU"/>
        </a:p>
      </dgm:t>
    </dgm:pt>
    <dgm:pt modelId="{C18C9B52-ECC4-4E40-91BD-3E10D69623EE}" type="sibTrans" cxnId="{22873710-E8BD-45E1-B343-50036C42660C}">
      <dgm:prSet/>
      <dgm:spPr/>
      <dgm:t>
        <a:bodyPr/>
        <a:lstStyle/>
        <a:p>
          <a:endParaRPr lang="ru-RU"/>
        </a:p>
      </dgm:t>
    </dgm:pt>
    <dgm:pt modelId="{5BDE63CD-FF09-4702-AE5C-B005E2FFF694}" type="pres">
      <dgm:prSet presAssocID="{2E99D5FD-6C4B-46D8-9793-3ADD74D534FC}" presName="linear" presStyleCnt="0">
        <dgm:presLayoutVars>
          <dgm:animLvl val="lvl"/>
          <dgm:resizeHandles val="exact"/>
        </dgm:presLayoutVars>
      </dgm:prSet>
      <dgm:spPr/>
      <dgm:t>
        <a:bodyPr/>
        <a:lstStyle/>
        <a:p>
          <a:endParaRPr lang="ru-RU"/>
        </a:p>
      </dgm:t>
    </dgm:pt>
    <dgm:pt modelId="{C7DD41C5-E101-47AD-993D-CC1F29CAABD9}" type="pres">
      <dgm:prSet presAssocID="{47100777-7443-40EE-9F0E-2AE804FCEAEC}" presName="parentText" presStyleLbl="node1" presStyleIdx="0" presStyleCnt="1">
        <dgm:presLayoutVars>
          <dgm:chMax val="0"/>
          <dgm:bulletEnabled val="1"/>
        </dgm:presLayoutVars>
      </dgm:prSet>
      <dgm:spPr/>
      <dgm:t>
        <a:bodyPr/>
        <a:lstStyle/>
        <a:p>
          <a:endParaRPr lang="ru-RU"/>
        </a:p>
      </dgm:t>
    </dgm:pt>
  </dgm:ptLst>
  <dgm:cxnLst>
    <dgm:cxn modelId="{22873710-E8BD-45E1-B343-50036C42660C}" srcId="{2E99D5FD-6C4B-46D8-9793-3ADD74D534FC}" destId="{47100777-7443-40EE-9F0E-2AE804FCEAEC}" srcOrd="0" destOrd="0" parTransId="{800CBE75-222E-4542-850B-BFDF5E210ADA}" sibTransId="{C18C9B52-ECC4-4E40-91BD-3E10D69623EE}"/>
    <dgm:cxn modelId="{B1E07023-8865-4963-9E25-794D8B5FCAD9}" type="presOf" srcId="{2E99D5FD-6C4B-46D8-9793-3ADD74D534FC}" destId="{5BDE63CD-FF09-4702-AE5C-B005E2FFF694}" srcOrd="0" destOrd="0" presId="urn:microsoft.com/office/officeart/2005/8/layout/vList2"/>
    <dgm:cxn modelId="{0D4879E7-11EB-46CB-A71A-C5CB1EDE2FAF}" type="presOf" srcId="{47100777-7443-40EE-9F0E-2AE804FCEAEC}" destId="{C7DD41C5-E101-47AD-993D-CC1F29CAABD9}" srcOrd="0" destOrd="0" presId="urn:microsoft.com/office/officeart/2005/8/layout/vList2"/>
    <dgm:cxn modelId="{BAFF2A93-9CA7-4CFE-8A55-20710A39E6CB}" type="presParOf" srcId="{5BDE63CD-FF09-4702-AE5C-B005E2FFF694}" destId="{C7DD41C5-E101-47AD-993D-CC1F29CAABD9}"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94894C-4EFB-496D-9A6C-1F29ECC6A6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92A28C5D-A04B-4EA6-A2BE-7DF9EF29BF46}">
      <dgm:prSet custT="1"/>
      <dgm:spPr/>
      <dgm:t>
        <a:bodyPr/>
        <a:lstStyle/>
        <a:p>
          <a:pPr algn="just" rtl="0"/>
          <a:r>
            <a:rPr lang="ru-RU" sz="2400" dirty="0" smtClean="0">
              <a:solidFill>
                <a:schemeClr val="tx1"/>
              </a:solidFill>
              <a:latin typeface="Times New Roman" pitchFamily="18" charset="0"/>
              <a:cs typeface="Times New Roman" pitchFamily="18" charset="0"/>
            </a:rPr>
            <a:t>- рассмотрение и экспертиза документов и иной информации, характеризующих деятельность организации, на соответствие требованиям законодательства об образовании;</a:t>
          </a:r>
          <a:endParaRPr lang="ru-RU" sz="2400" dirty="0">
            <a:solidFill>
              <a:schemeClr val="tx1"/>
            </a:solidFill>
            <a:latin typeface="Times New Roman" pitchFamily="18" charset="0"/>
            <a:cs typeface="Times New Roman" pitchFamily="18" charset="0"/>
          </a:endParaRPr>
        </a:p>
      </dgm:t>
    </dgm:pt>
    <dgm:pt modelId="{E4C141D5-65E6-456A-96A1-91AE42EDCF19}" type="parTrans" cxnId="{D7E6E2DF-71C7-4B1C-BAA9-2B40A57DE7D4}">
      <dgm:prSet/>
      <dgm:spPr/>
      <dgm:t>
        <a:bodyPr/>
        <a:lstStyle/>
        <a:p>
          <a:endParaRPr lang="ru-RU"/>
        </a:p>
      </dgm:t>
    </dgm:pt>
    <dgm:pt modelId="{093155EA-97E2-4D33-B9A8-3A8A16C7B7FF}" type="sibTrans" cxnId="{D7E6E2DF-71C7-4B1C-BAA9-2B40A57DE7D4}">
      <dgm:prSet/>
      <dgm:spPr/>
      <dgm:t>
        <a:bodyPr/>
        <a:lstStyle/>
        <a:p>
          <a:endParaRPr lang="ru-RU"/>
        </a:p>
      </dgm:t>
    </dgm:pt>
    <dgm:pt modelId="{55710CA7-CFD3-409F-BFE1-E90054909800}">
      <dgm:prSet custT="1"/>
      <dgm:spPr/>
      <dgm:t>
        <a:bodyPr/>
        <a:lstStyle/>
        <a:p>
          <a:pPr algn="just" rtl="0"/>
          <a:r>
            <a:rPr lang="ru-RU" sz="2400" dirty="0" smtClean="0">
              <a:solidFill>
                <a:schemeClr val="tx1"/>
              </a:solidFill>
              <a:latin typeface="Times New Roman" pitchFamily="18" charset="0"/>
              <a:cs typeface="Times New Roman" pitchFamily="18" charset="0"/>
            </a:rPr>
            <a:t>- анализ наличия и достоверности информации, размещенной на официальном сайте организации в информационно-телекоммуникационной сети «Интернет», а также иными способами в соответствии с требованиями законодательства Российской Федерации.</a:t>
          </a:r>
          <a:endParaRPr lang="ru-RU" sz="2400" dirty="0">
            <a:solidFill>
              <a:schemeClr val="tx1"/>
            </a:solidFill>
            <a:latin typeface="Times New Roman" pitchFamily="18" charset="0"/>
            <a:cs typeface="Times New Roman" pitchFamily="18" charset="0"/>
          </a:endParaRPr>
        </a:p>
      </dgm:t>
    </dgm:pt>
    <dgm:pt modelId="{498A32AB-2071-43C9-B79E-A220B14904D6}" type="parTrans" cxnId="{F34BB1F7-9912-4039-B9BD-F29AED8A75C5}">
      <dgm:prSet/>
      <dgm:spPr/>
      <dgm:t>
        <a:bodyPr/>
        <a:lstStyle/>
        <a:p>
          <a:endParaRPr lang="ru-RU"/>
        </a:p>
      </dgm:t>
    </dgm:pt>
    <dgm:pt modelId="{04FB900A-9EAF-4E9F-8FC5-6FE259E8660E}" type="sibTrans" cxnId="{F34BB1F7-9912-4039-B9BD-F29AED8A75C5}">
      <dgm:prSet/>
      <dgm:spPr/>
      <dgm:t>
        <a:bodyPr/>
        <a:lstStyle/>
        <a:p>
          <a:endParaRPr lang="ru-RU"/>
        </a:p>
      </dgm:t>
    </dgm:pt>
    <dgm:pt modelId="{96B7C2CA-7C93-44EB-B779-54586618179F}" type="pres">
      <dgm:prSet presAssocID="{5E94894C-4EFB-496D-9A6C-1F29ECC6A651}" presName="linear" presStyleCnt="0">
        <dgm:presLayoutVars>
          <dgm:animLvl val="lvl"/>
          <dgm:resizeHandles val="exact"/>
        </dgm:presLayoutVars>
      </dgm:prSet>
      <dgm:spPr/>
      <dgm:t>
        <a:bodyPr/>
        <a:lstStyle/>
        <a:p>
          <a:endParaRPr lang="ru-RU"/>
        </a:p>
      </dgm:t>
    </dgm:pt>
    <dgm:pt modelId="{6290D168-7336-4E1F-B9F8-50B44A7AEE39}" type="pres">
      <dgm:prSet presAssocID="{92A28C5D-A04B-4EA6-A2BE-7DF9EF29BF46}" presName="parentText" presStyleLbl="node1" presStyleIdx="0" presStyleCnt="2" custLinFactY="-4331" custLinFactNeighborX="-749" custLinFactNeighborY="-100000">
        <dgm:presLayoutVars>
          <dgm:chMax val="0"/>
          <dgm:bulletEnabled val="1"/>
        </dgm:presLayoutVars>
      </dgm:prSet>
      <dgm:spPr/>
      <dgm:t>
        <a:bodyPr/>
        <a:lstStyle/>
        <a:p>
          <a:endParaRPr lang="ru-RU"/>
        </a:p>
      </dgm:t>
    </dgm:pt>
    <dgm:pt modelId="{DEC60DCD-9017-4D68-B206-83E22B8B781C}" type="pres">
      <dgm:prSet presAssocID="{093155EA-97E2-4D33-B9A8-3A8A16C7B7FF}" presName="spacer" presStyleCnt="0"/>
      <dgm:spPr/>
    </dgm:pt>
    <dgm:pt modelId="{05A1C9D9-56FA-4C4B-BBDB-B0EFB2E4E942}" type="pres">
      <dgm:prSet presAssocID="{55710CA7-CFD3-409F-BFE1-E90054909800}" presName="parentText" presStyleLbl="node1" presStyleIdx="1" presStyleCnt="2" custLinFactY="-10050" custLinFactNeighborX="126" custLinFactNeighborY="-100000">
        <dgm:presLayoutVars>
          <dgm:chMax val="0"/>
          <dgm:bulletEnabled val="1"/>
        </dgm:presLayoutVars>
      </dgm:prSet>
      <dgm:spPr/>
      <dgm:t>
        <a:bodyPr/>
        <a:lstStyle/>
        <a:p>
          <a:endParaRPr lang="ru-RU"/>
        </a:p>
      </dgm:t>
    </dgm:pt>
  </dgm:ptLst>
  <dgm:cxnLst>
    <dgm:cxn modelId="{67B4F654-8475-4CC4-BFB0-862FA6B85F84}" type="presOf" srcId="{92A28C5D-A04B-4EA6-A2BE-7DF9EF29BF46}" destId="{6290D168-7336-4E1F-B9F8-50B44A7AEE39}" srcOrd="0" destOrd="0" presId="urn:microsoft.com/office/officeart/2005/8/layout/vList2"/>
    <dgm:cxn modelId="{F34BB1F7-9912-4039-B9BD-F29AED8A75C5}" srcId="{5E94894C-4EFB-496D-9A6C-1F29ECC6A651}" destId="{55710CA7-CFD3-409F-BFE1-E90054909800}" srcOrd="1" destOrd="0" parTransId="{498A32AB-2071-43C9-B79E-A220B14904D6}" sibTransId="{04FB900A-9EAF-4E9F-8FC5-6FE259E8660E}"/>
    <dgm:cxn modelId="{D7E6E2DF-71C7-4B1C-BAA9-2B40A57DE7D4}" srcId="{5E94894C-4EFB-496D-9A6C-1F29ECC6A651}" destId="{92A28C5D-A04B-4EA6-A2BE-7DF9EF29BF46}" srcOrd="0" destOrd="0" parTransId="{E4C141D5-65E6-456A-96A1-91AE42EDCF19}" sibTransId="{093155EA-97E2-4D33-B9A8-3A8A16C7B7FF}"/>
    <dgm:cxn modelId="{AD01198A-3AA6-4FB9-9F42-A9476B611761}" type="presOf" srcId="{55710CA7-CFD3-409F-BFE1-E90054909800}" destId="{05A1C9D9-56FA-4C4B-BBDB-B0EFB2E4E942}" srcOrd="0" destOrd="0" presId="urn:microsoft.com/office/officeart/2005/8/layout/vList2"/>
    <dgm:cxn modelId="{41C1A5F3-B2E4-4AC4-AF55-36612150DA7C}" type="presOf" srcId="{5E94894C-4EFB-496D-9A6C-1F29ECC6A651}" destId="{96B7C2CA-7C93-44EB-B779-54586618179F}" srcOrd="0" destOrd="0" presId="urn:microsoft.com/office/officeart/2005/8/layout/vList2"/>
    <dgm:cxn modelId="{867AC5CA-19B6-4962-B548-68B5AFCCC778}" type="presParOf" srcId="{96B7C2CA-7C93-44EB-B779-54586618179F}" destId="{6290D168-7336-4E1F-B9F8-50B44A7AEE39}" srcOrd="0" destOrd="0" presId="urn:microsoft.com/office/officeart/2005/8/layout/vList2"/>
    <dgm:cxn modelId="{C50AB956-422E-4A55-AD3C-8AF09E55744A}" type="presParOf" srcId="{96B7C2CA-7C93-44EB-B779-54586618179F}" destId="{DEC60DCD-9017-4D68-B206-83E22B8B781C}" srcOrd="1" destOrd="0" presId="urn:microsoft.com/office/officeart/2005/8/layout/vList2"/>
    <dgm:cxn modelId="{BF6E47DC-B8D2-4476-B252-9FFA2E6FBCF7}" type="presParOf" srcId="{96B7C2CA-7C93-44EB-B779-54586618179F}" destId="{05A1C9D9-56FA-4C4B-BBDB-B0EFB2E4E942}"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806DEA-45FE-4E68-88CE-2AD91CF04C98}" type="doc">
      <dgm:prSet loTypeId="urn:microsoft.com/office/officeart/2005/8/layout/bProcess2" loCatId="process" qsTypeId="urn:microsoft.com/office/officeart/2005/8/quickstyle/simple1" qsCatId="simple" csTypeId="urn:microsoft.com/office/officeart/2005/8/colors/colorful3" csCatId="colorful" phldr="1"/>
      <dgm:spPr/>
      <dgm:t>
        <a:bodyPr/>
        <a:lstStyle/>
        <a:p>
          <a:endParaRPr lang="ru-RU"/>
        </a:p>
      </dgm:t>
    </dgm:pt>
    <dgm:pt modelId="{C5D7F944-D760-479E-984A-D98B07E66995}">
      <dgm:prSet/>
      <dgm:spPr/>
      <dgm:t>
        <a:bodyPr/>
        <a:lstStyle/>
        <a:p>
          <a:pPr rtl="0"/>
          <a:r>
            <a:rPr lang="ru-RU" dirty="0" smtClean="0"/>
            <a:t>Несчастные случаи с обучающимися образовательной организацией не расследуются, их учет не ведется</a:t>
          </a:r>
          <a:endParaRPr lang="ru-RU" dirty="0"/>
        </a:p>
      </dgm:t>
    </dgm:pt>
    <dgm:pt modelId="{7147A8CE-E40A-455B-8994-663CEDF2FCB3}" type="parTrans" cxnId="{E6DF4EF4-DF31-48A4-8DB7-2468B49B369E}">
      <dgm:prSet/>
      <dgm:spPr/>
      <dgm:t>
        <a:bodyPr/>
        <a:lstStyle/>
        <a:p>
          <a:endParaRPr lang="ru-RU"/>
        </a:p>
      </dgm:t>
    </dgm:pt>
    <dgm:pt modelId="{6B10B7F9-6319-4723-846A-8501D98958F4}" type="sibTrans" cxnId="{E6DF4EF4-DF31-48A4-8DB7-2468B49B369E}">
      <dgm:prSet/>
      <dgm:spPr/>
      <dgm:t>
        <a:bodyPr/>
        <a:lstStyle/>
        <a:p>
          <a:endParaRPr lang="ru-RU"/>
        </a:p>
      </dgm:t>
    </dgm:pt>
    <dgm:pt modelId="{B1020A9C-D1F3-4CD5-8FD5-F67A7633A688}">
      <dgm:prSet/>
      <dgm:spPr/>
      <dgm:t>
        <a:bodyPr/>
        <a:lstStyle/>
        <a:p>
          <a:pPr rtl="0"/>
          <a:r>
            <a:rPr lang="ru-RU" dirty="0" smtClean="0"/>
            <a:t>ч. 4 ст. 41 Закона от 29 декабря 2012 г. № 273-ФЗ</a:t>
          </a:r>
          <a:endParaRPr lang="ru-RU" dirty="0"/>
        </a:p>
      </dgm:t>
    </dgm:pt>
    <dgm:pt modelId="{171DBCE1-CD06-4F9A-B733-DE033DD0C67F}" type="parTrans" cxnId="{9BC7B11C-87F1-4385-9C1C-085F39972B03}">
      <dgm:prSet/>
      <dgm:spPr/>
      <dgm:t>
        <a:bodyPr/>
        <a:lstStyle/>
        <a:p>
          <a:endParaRPr lang="ru-RU"/>
        </a:p>
      </dgm:t>
    </dgm:pt>
    <dgm:pt modelId="{5F9F86E5-BBFD-4548-B4D2-1AFF73FAC024}" type="sibTrans" cxnId="{9BC7B11C-87F1-4385-9C1C-085F39972B03}">
      <dgm:prSet/>
      <dgm:spPr/>
      <dgm:t>
        <a:bodyPr/>
        <a:lstStyle/>
        <a:p>
          <a:endParaRPr lang="ru-RU"/>
        </a:p>
      </dgm:t>
    </dgm:pt>
    <dgm:pt modelId="{5FACC80E-0798-4021-9FB9-CA0520ECAF14}">
      <dgm:prSet/>
      <dgm:spPr/>
      <dgm:t>
        <a:bodyPr/>
        <a:lstStyle/>
        <a:p>
          <a:pPr rtl="0"/>
          <a:r>
            <a:rPr lang="ru-RU" dirty="0" smtClean="0"/>
            <a:t>Ответственность по ч.2 ст. 5.57 КоАП РФ</a:t>
          </a:r>
          <a:endParaRPr lang="ru-RU" dirty="0"/>
        </a:p>
      </dgm:t>
    </dgm:pt>
    <dgm:pt modelId="{42C6B904-359A-4AE5-A6D0-26E168F5D150}" type="parTrans" cxnId="{C09C420A-2430-4E3E-AE9B-49B170ADD127}">
      <dgm:prSet/>
      <dgm:spPr/>
      <dgm:t>
        <a:bodyPr/>
        <a:lstStyle/>
        <a:p>
          <a:endParaRPr lang="ru-RU"/>
        </a:p>
      </dgm:t>
    </dgm:pt>
    <dgm:pt modelId="{A38BF4DF-6594-49D5-A45D-9ABFD6A70C33}" type="sibTrans" cxnId="{C09C420A-2430-4E3E-AE9B-49B170ADD127}">
      <dgm:prSet/>
      <dgm:spPr/>
      <dgm:t>
        <a:bodyPr/>
        <a:lstStyle/>
        <a:p>
          <a:endParaRPr lang="ru-RU"/>
        </a:p>
      </dgm:t>
    </dgm:pt>
    <dgm:pt modelId="{207C2723-CF55-4C43-B386-DD64A04AF77B}">
      <dgm:prSet/>
      <dgm:spPr/>
      <dgm:t>
        <a:bodyPr/>
        <a:lstStyle/>
        <a:p>
          <a:pPr rtl="0"/>
          <a:r>
            <a:rPr lang="ru-RU" b="1" dirty="0" smtClean="0"/>
            <a:t>штраф на должностных лиц в размере от 10 тыс. до 30 тыс. рублей; на юридических лиц от 50 тыс. до 100 тыс. рублей.</a:t>
          </a:r>
          <a:endParaRPr lang="ru-RU" dirty="0"/>
        </a:p>
      </dgm:t>
    </dgm:pt>
    <dgm:pt modelId="{98B52BF0-0745-41C4-B82D-B3AA458AF355}" type="parTrans" cxnId="{78BF6D21-3FDA-4350-B54E-1D829A79AF30}">
      <dgm:prSet/>
      <dgm:spPr/>
      <dgm:t>
        <a:bodyPr/>
        <a:lstStyle/>
        <a:p>
          <a:endParaRPr lang="ru-RU"/>
        </a:p>
      </dgm:t>
    </dgm:pt>
    <dgm:pt modelId="{007E5F60-8669-444B-836A-59A6E96F4FFC}" type="sibTrans" cxnId="{78BF6D21-3FDA-4350-B54E-1D829A79AF30}">
      <dgm:prSet/>
      <dgm:spPr/>
      <dgm:t>
        <a:bodyPr/>
        <a:lstStyle/>
        <a:p>
          <a:endParaRPr lang="ru-RU"/>
        </a:p>
      </dgm:t>
    </dgm:pt>
    <dgm:pt modelId="{6F49AEA5-25FC-410B-8D52-360F551BB7CF}" type="pres">
      <dgm:prSet presAssocID="{81806DEA-45FE-4E68-88CE-2AD91CF04C98}" presName="diagram" presStyleCnt="0">
        <dgm:presLayoutVars>
          <dgm:dir/>
          <dgm:resizeHandles/>
        </dgm:presLayoutVars>
      </dgm:prSet>
      <dgm:spPr/>
      <dgm:t>
        <a:bodyPr/>
        <a:lstStyle/>
        <a:p>
          <a:endParaRPr lang="ru-RU"/>
        </a:p>
      </dgm:t>
    </dgm:pt>
    <dgm:pt modelId="{E5ACEE54-CB4E-45B4-AC14-8345C2C77F03}" type="pres">
      <dgm:prSet presAssocID="{C5D7F944-D760-479E-984A-D98B07E66995}" presName="firstNode" presStyleLbl="node1" presStyleIdx="0" presStyleCnt="4" custScaleX="83010" custScaleY="91715">
        <dgm:presLayoutVars>
          <dgm:bulletEnabled val="1"/>
        </dgm:presLayoutVars>
      </dgm:prSet>
      <dgm:spPr/>
      <dgm:t>
        <a:bodyPr/>
        <a:lstStyle/>
        <a:p>
          <a:endParaRPr lang="ru-RU"/>
        </a:p>
      </dgm:t>
    </dgm:pt>
    <dgm:pt modelId="{4797D312-9AA7-474B-8327-F009AF15C01B}" type="pres">
      <dgm:prSet presAssocID="{6B10B7F9-6319-4723-846A-8501D98958F4}" presName="sibTrans" presStyleLbl="sibTrans2D1" presStyleIdx="0" presStyleCnt="3"/>
      <dgm:spPr/>
      <dgm:t>
        <a:bodyPr/>
        <a:lstStyle/>
        <a:p>
          <a:endParaRPr lang="ru-RU"/>
        </a:p>
      </dgm:t>
    </dgm:pt>
    <dgm:pt modelId="{8ADFEB86-2961-4D1E-95F1-3733A2B6F77F}" type="pres">
      <dgm:prSet presAssocID="{B1020A9C-D1F3-4CD5-8FD5-F67A7633A688}" presName="middleNode" presStyleCnt="0"/>
      <dgm:spPr/>
    </dgm:pt>
    <dgm:pt modelId="{A000B2BE-FEDA-4528-BCEF-6F82E97DDBD1}" type="pres">
      <dgm:prSet presAssocID="{B1020A9C-D1F3-4CD5-8FD5-F67A7633A688}" presName="padding" presStyleLbl="node1" presStyleIdx="0" presStyleCnt="4"/>
      <dgm:spPr/>
    </dgm:pt>
    <dgm:pt modelId="{C5F1A2A7-F6DF-4A59-A553-38B3B4C47842}" type="pres">
      <dgm:prSet presAssocID="{B1020A9C-D1F3-4CD5-8FD5-F67A7633A688}" presName="shape" presStyleLbl="node1" presStyleIdx="1" presStyleCnt="4" custScaleX="134612" custScaleY="150262">
        <dgm:presLayoutVars>
          <dgm:bulletEnabled val="1"/>
        </dgm:presLayoutVars>
      </dgm:prSet>
      <dgm:spPr/>
      <dgm:t>
        <a:bodyPr/>
        <a:lstStyle/>
        <a:p>
          <a:endParaRPr lang="ru-RU"/>
        </a:p>
      </dgm:t>
    </dgm:pt>
    <dgm:pt modelId="{1356469B-8CB3-4BF3-8038-3E60A76392AF}" type="pres">
      <dgm:prSet presAssocID="{5F9F86E5-BBFD-4548-B4D2-1AFF73FAC024}" presName="sibTrans" presStyleLbl="sibTrans2D1" presStyleIdx="1" presStyleCnt="3"/>
      <dgm:spPr/>
      <dgm:t>
        <a:bodyPr/>
        <a:lstStyle/>
        <a:p>
          <a:endParaRPr lang="ru-RU"/>
        </a:p>
      </dgm:t>
    </dgm:pt>
    <dgm:pt modelId="{D534C932-075A-4AD8-A3EC-2E8A3DD59DDD}" type="pres">
      <dgm:prSet presAssocID="{5FACC80E-0798-4021-9FB9-CA0520ECAF14}" presName="middleNode" presStyleCnt="0"/>
      <dgm:spPr/>
    </dgm:pt>
    <dgm:pt modelId="{4E906E09-2467-4BAA-A90D-678245AA561C}" type="pres">
      <dgm:prSet presAssocID="{5FACC80E-0798-4021-9FB9-CA0520ECAF14}" presName="padding" presStyleLbl="node1" presStyleIdx="1" presStyleCnt="4"/>
      <dgm:spPr/>
    </dgm:pt>
    <dgm:pt modelId="{FFF0D79D-800F-4985-AEAC-A09E52F9EF98}" type="pres">
      <dgm:prSet presAssocID="{5FACC80E-0798-4021-9FB9-CA0520ECAF14}" presName="shape" presStyleLbl="node1" presStyleIdx="2" presStyleCnt="4" custScaleX="135353" custScaleY="139004">
        <dgm:presLayoutVars>
          <dgm:bulletEnabled val="1"/>
        </dgm:presLayoutVars>
      </dgm:prSet>
      <dgm:spPr/>
      <dgm:t>
        <a:bodyPr/>
        <a:lstStyle/>
        <a:p>
          <a:endParaRPr lang="ru-RU"/>
        </a:p>
      </dgm:t>
    </dgm:pt>
    <dgm:pt modelId="{6491CFC4-837E-48B7-90D2-640F2F028430}" type="pres">
      <dgm:prSet presAssocID="{A38BF4DF-6594-49D5-A45D-9ABFD6A70C33}" presName="sibTrans" presStyleLbl="sibTrans2D1" presStyleIdx="2" presStyleCnt="3"/>
      <dgm:spPr/>
      <dgm:t>
        <a:bodyPr/>
        <a:lstStyle/>
        <a:p>
          <a:endParaRPr lang="ru-RU"/>
        </a:p>
      </dgm:t>
    </dgm:pt>
    <dgm:pt modelId="{0AC7BC69-EECA-450E-AF7F-393364085B9F}" type="pres">
      <dgm:prSet presAssocID="{207C2723-CF55-4C43-B386-DD64A04AF77B}" presName="lastNode" presStyleLbl="node1" presStyleIdx="3" presStyleCnt="4" custScaleY="86455" custLinFactX="-44418" custLinFactNeighborX="-100000" custLinFactNeighborY="-1001">
        <dgm:presLayoutVars>
          <dgm:bulletEnabled val="1"/>
        </dgm:presLayoutVars>
      </dgm:prSet>
      <dgm:spPr/>
      <dgm:t>
        <a:bodyPr/>
        <a:lstStyle/>
        <a:p>
          <a:endParaRPr lang="ru-RU"/>
        </a:p>
      </dgm:t>
    </dgm:pt>
  </dgm:ptLst>
  <dgm:cxnLst>
    <dgm:cxn modelId="{E6DF4EF4-DF31-48A4-8DB7-2468B49B369E}" srcId="{81806DEA-45FE-4E68-88CE-2AD91CF04C98}" destId="{C5D7F944-D760-479E-984A-D98B07E66995}" srcOrd="0" destOrd="0" parTransId="{7147A8CE-E40A-455B-8994-663CEDF2FCB3}" sibTransId="{6B10B7F9-6319-4723-846A-8501D98958F4}"/>
    <dgm:cxn modelId="{9BC7B11C-87F1-4385-9C1C-085F39972B03}" srcId="{81806DEA-45FE-4E68-88CE-2AD91CF04C98}" destId="{B1020A9C-D1F3-4CD5-8FD5-F67A7633A688}" srcOrd="1" destOrd="0" parTransId="{171DBCE1-CD06-4F9A-B733-DE033DD0C67F}" sibTransId="{5F9F86E5-BBFD-4548-B4D2-1AFF73FAC024}"/>
    <dgm:cxn modelId="{242066A3-3C58-40DF-B172-CA0545200D24}" type="presOf" srcId="{81806DEA-45FE-4E68-88CE-2AD91CF04C98}" destId="{6F49AEA5-25FC-410B-8D52-360F551BB7CF}" srcOrd="0" destOrd="0" presId="urn:microsoft.com/office/officeart/2005/8/layout/bProcess2"/>
    <dgm:cxn modelId="{CE18F3ED-0BC3-4BFE-92FA-D2D50F664D85}" type="presOf" srcId="{6B10B7F9-6319-4723-846A-8501D98958F4}" destId="{4797D312-9AA7-474B-8327-F009AF15C01B}" srcOrd="0" destOrd="0" presId="urn:microsoft.com/office/officeart/2005/8/layout/bProcess2"/>
    <dgm:cxn modelId="{9BB5BA4A-DABC-473C-94FC-86DFE4032F4B}" type="presOf" srcId="{B1020A9C-D1F3-4CD5-8FD5-F67A7633A688}" destId="{C5F1A2A7-F6DF-4A59-A553-38B3B4C47842}" srcOrd="0" destOrd="0" presId="urn:microsoft.com/office/officeart/2005/8/layout/bProcess2"/>
    <dgm:cxn modelId="{636BF014-51B9-4C6B-92B0-444ECA6E4134}" type="presOf" srcId="{A38BF4DF-6594-49D5-A45D-9ABFD6A70C33}" destId="{6491CFC4-837E-48B7-90D2-640F2F028430}" srcOrd="0" destOrd="0" presId="urn:microsoft.com/office/officeart/2005/8/layout/bProcess2"/>
    <dgm:cxn modelId="{78BF6D21-3FDA-4350-B54E-1D829A79AF30}" srcId="{81806DEA-45FE-4E68-88CE-2AD91CF04C98}" destId="{207C2723-CF55-4C43-B386-DD64A04AF77B}" srcOrd="3" destOrd="0" parTransId="{98B52BF0-0745-41C4-B82D-B3AA458AF355}" sibTransId="{007E5F60-8669-444B-836A-59A6E96F4FFC}"/>
    <dgm:cxn modelId="{46C6795D-340D-4ACA-8C28-E8C52FB5EEAF}" type="presOf" srcId="{5FACC80E-0798-4021-9FB9-CA0520ECAF14}" destId="{FFF0D79D-800F-4985-AEAC-A09E52F9EF98}" srcOrd="0" destOrd="0" presId="urn:microsoft.com/office/officeart/2005/8/layout/bProcess2"/>
    <dgm:cxn modelId="{C09C420A-2430-4E3E-AE9B-49B170ADD127}" srcId="{81806DEA-45FE-4E68-88CE-2AD91CF04C98}" destId="{5FACC80E-0798-4021-9FB9-CA0520ECAF14}" srcOrd="2" destOrd="0" parTransId="{42C6B904-359A-4AE5-A6D0-26E168F5D150}" sibTransId="{A38BF4DF-6594-49D5-A45D-9ABFD6A70C33}"/>
    <dgm:cxn modelId="{5A30FF57-84C0-488A-A4C4-4D24FA1B9D18}" type="presOf" srcId="{207C2723-CF55-4C43-B386-DD64A04AF77B}" destId="{0AC7BC69-EECA-450E-AF7F-393364085B9F}" srcOrd="0" destOrd="0" presId="urn:microsoft.com/office/officeart/2005/8/layout/bProcess2"/>
    <dgm:cxn modelId="{CBCA493D-4406-40B1-9EBD-3C7D7F5437E2}" type="presOf" srcId="{5F9F86E5-BBFD-4548-B4D2-1AFF73FAC024}" destId="{1356469B-8CB3-4BF3-8038-3E60A76392AF}" srcOrd="0" destOrd="0" presId="urn:microsoft.com/office/officeart/2005/8/layout/bProcess2"/>
    <dgm:cxn modelId="{B0D39B35-5DC8-4F24-811B-910BC4C451A9}" type="presOf" srcId="{C5D7F944-D760-479E-984A-D98B07E66995}" destId="{E5ACEE54-CB4E-45B4-AC14-8345C2C77F03}" srcOrd="0" destOrd="0" presId="urn:microsoft.com/office/officeart/2005/8/layout/bProcess2"/>
    <dgm:cxn modelId="{FD310EE5-C22F-4597-8F34-310CA1EDBD51}" type="presParOf" srcId="{6F49AEA5-25FC-410B-8D52-360F551BB7CF}" destId="{E5ACEE54-CB4E-45B4-AC14-8345C2C77F03}" srcOrd="0" destOrd="0" presId="urn:microsoft.com/office/officeart/2005/8/layout/bProcess2"/>
    <dgm:cxn modelId="{136D1C2B-4D41-4E2A-A9AE-19E5F53B66C6}" type="presParOf" srcId="{6F49AEA5-25FC-410B-8D52-360F551BB7CF}" destId="{4797D312-9AA7-474B-8327-F009AF15C01B}" srcOrd="1" destOrd="0" presId="urn:microsoft.com/office/officeart/2005/8/layout/bProcess2"/>
    <dgm:cxn modelId="{71685AC4-A511-49BC-8723-B1157DD624EB}" type="presParOf" srcId="{6F49AEA5-25FC-410B-8D52-360F551BB7CF}" destId="{8ADFEB86-2961-4D1E-95F1-3733A2B6F77F}" srcOrd="2" destOrd="0" presId="urn:microsoft.com/office/officeart/2005/8/layout/bProcess2"/>
    <dgm:cxn modelId="{62BCA393-3B9A-4C99-9F6B-89D9351CD1D1}" type="presParOf" srcId="{8ADFEB86-2961-4D1E-95F1-3733A2B6F77F}" destId="{A000B2BE-FEDA-4528-BCEF-6F82E97DDBD1}" srcOrd="0" destOrd="0" presId="urn:microsoft.com/office/officeart/2005/8/layout/bProcess2"/>
    <dgm:cxn modelId="{E591D8A9-9338-47EC-8C98-33C9126F5C03}" type="presParOf" srcId="{8ADFEB86-2961-4D1E-95F1-3733A2B6F77F}" destId="{C5F1A2A7-F6DF-4A59-A553-38B3B4C47842}" srcOrd="1" destOrd="0" presId="urn:microsoft.com/office/officeart/2005/8/layout/bProcess2"/>
    <dgm:cxn modelId="{F741E9D7-D250-4D0C-A6CB-5461C6321C48}" type="presParOf" srcId="{6F49AEA5-25FC-410B-8D52-360F551BB7CF}" destId="{1356469B-8CB3-4BF3-8038-3E60A76392AF}" srcOrd="3" destOrd="0" presId="urn:microsoft.com/office/officeart/2005/8/layout/bProcess2"/>
    <dgm:cxn modelId="{A401D741-4454-49C7-9454-3B0FE4BA2FD4}" type="presParOf" srcId="{6F49AEA5-25FC-410B-8D52-360F551BB7CF}" destId="{D534C932-075A-4AD8-A3EC-2E8A3DD59DDD}" srcOrd="4" destOrd="0" presId="urn:microsoft.com/office/officeart/2005/8/layout/bProcess2"/>
    <dgm:cxn modelId="{A0DC9188-F2F2-4F1C-95F2-240760C844BF}" type="presParOf" srcId="{D534C932-075A-4AD8-A3EC-2E8A3DD59DDD}" destId="{4E906E09-2467-4BAA-A90D-678245AA561C}" srcOrd="0" destOrd="0" presId="urn:microsoft.com/office/officeart/2005/8/layout/bProcess2"/>
    <dgm:cxn modelId="{8751E4C7-F088-4DE7-984E-5CD3D3E1122E}" type="presParOf" srcId="{D534C932-075A-4AD8-A3EC-2E8A3DD59DDD}" destId="{FFF0D79D-800F-4985-AEAC-A09E52F9EF98}" srcOrd="1" destOrd="0" presId="urn:microsoft.com/office/officeart/2005/8/layout/bProcess2"/>
    <dgm:cxn modelId="{3AA0E242-DA32-4528-903B-ACCA26915ED1}" type="presParOf" srcId="{6F49AEA5-25FC-410B-8D52-360F551BB7CF}" destId="{6491CFC4-837E-48B7-90D2-640F2F028430}" srcOrd="5" destOrd="0" presId="urn:microsoft.com/office/officeart/2005/8/layout/bProcess2"/>
    <dgm:cxn modelId="{8D6A476B-88A7-4DFD-9E2B-91759A76FE3A}" type="presParOf" srcId="{6F49AEA5-25FC-410B-8D52-360F551BB7CF}" destId="{0AC7BC69-EECA-450E-AF7F-393364085B9F}" srcOrd="6" destOrd="0" presId="urn:microsoft.com/office/officeart/2005/8/layout/b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92E207B-8830-4C5B-B402-A1990EDF179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049DF321-1452-467C-92C0-36855B78487E}">
      <dgm:prSet/>
      <dgm:spPr/>
      <dgm:t>
        <a:bodyPr/>
        <a:lstStyle/>
        <a:p>
          <a:pPr algn="ctr" rtl="0"/>
          <a:r>
            <a:rPr lang="ru-RU" b="1" dirty="0" smtClean="0"/>
            <a:t>Нарушения, влекущие административную ответственность</a:t>
          </a:r>
          <a:endParaRPr lang="ru-RU" b="1" dirty="0"/>
        </a:p>
      </dgm:t>
    </dgm:pt>
    <dgm:pt modelId="{5634FEC9-1700-4782-AB3E-1BD543203364}" type="parTrans" cxnId="{68B0F74C-07BA-4DDE-80EF-FA09A4172B2D}">
      <dgm:prSet/>
      <dgm:spPr/>
      <dgm:t>
        <a:bodyPr/>
        <a:lstStyle/>
        <a:p>
          <a:endParaRPr lang="ru-RU"/>
        </a:p>
      </dgm:t>
    </dgm:pt>
    <dgm:pt modelId="{AA3F6D51-6351-4B1B-B57B-2CF9B0EE3B1E}" type="sibTrans" cxnId="{68B0F74C-07BA-4DDE-80EF-FA09A4172B2D}">
      <dgm:prSet/>
      <dgm:spPr/>
      <dgm:t>
        <a:bodyPr/>
        <a:lstStyle/>
        <a:p>
          <a:endParaRPr lang="ru-RU"/>
        </a:p>
      </dgm:t>
    </dgm:pt>
    <dgm:pt modelId="{80972AAF-774A-4CB8-B03D-537F5483D441}" type="pres">
      <dgm:prSet presAssocID="{792E207B-8830-4C5B-B402-A1990EDF1798}" presName="linear" presStyleCnt="0">
        <dgm:presLayoutVars>
          <dgm:animLvl val="lvl"/>
          <dgm:resizeHandles val="exact"/>
        </dgm:presLayoutVars>
      </dgm:prSet>
      <dgm:spPr/>
      <dgm:t>
        <a:bodyPr/>
        <a:lstStyle/>
        <a:p>
          <a:endParaRPr lang="ru-RU"/>
        </a:p>
      </dgm:t>
    </dgm:pt>
    <dgm:pt modelId="{6C29EE0C-77D6-49DC-A3A1-35E39CEEDC68}" type="pres">
      <dgm:prSet presAssocID="{049DF321-1452-467C-92C0-36855B78487E}" presName="parentText" presStyleLbl="node1" presStyleIdx="0" presStyleCnt="1">
        <dgm:presLayoutVars>
          <dgm:chMax val="0"/>
          <dgm:bulletEnabled val="1"/>
        </dgm:presLayoutVars>
      </dgm:prSet>
      <dgm:spPr/>
      <dgm:t>
        <a:bodyPr/>
        <a:lstStyle/>
        <a:p>
          <a:endParaRPr lang="ru-RU"/>
        </a:p>
      </dgm:t>
    </dgm:pt>
  </dgm:ptLst>
  <dgm:cxnLst>
    <dgm:cxn modelId="{0B8A3D39-4A9D-44B1-B271-841863F6C4A5}" type="presOf" srcId="{049DF321-1452-467C-92C0-36855B78487E}" destId="{6C29EE0C-77D6-49DC-A3A1-35E39CEEDC68}" srcOrd="0" destOrd="0" presId="urn:microsoft.com/office/officeart/2005/8/layout/vList2"/>
    <dgm:cxn modelId="{68B0F74C-07BA-4DDE-80EF-FA09A4172B2D}" srcId="{792E207B-8830-4C5B-B402-A1990EDF1798}" destId="{049DF321-1452-467C-92C0-36855B78487E}" srcOrd="0" destOrd="0" parTransId="{5634FEC9-1700-4782-AB3E-1BD543203364}" sibTransId="{AA3F6D51-6351-4B1B-B57B-2CF9B0EE3B1E}"/>
    <dgm:cxn modelId="{B70B6083-C2B4-4577-B43B-C54888DAFF10}" type="presOf" srcId="{792E207B-8830-4C5B-B402-A1990EDF1798}" destId="{80972AAF-774A-4CB8-B03D-537F5483D441}" srcOrd="0" destOrd="0" presId="urn:microsoft.com/office/officeart/2005/8/layout/vList2"/>
    <dgm:cxn modelId="{2C69B624-67C6-4849-89D6-4707BD59707E}" type="presParOf" srcId="{80972AAF-774A-4CB8-B03D-537F5483D441}" destId="{6C29EE0C-77D6-49DC-A3A1-35E39CEEDC68}"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95F376B-AF1B-475B-9F0F-B7A253DFDE55}"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ru-RU"/>
        </a:p>
      </dgm:t>
    </dgm:pt>
    <dgm:pt modelId="{88DD0E98-FA25-4FDD-987F-509F08C2B847}">
      <dgm:prSet/>
      <dgm:spPr/>
      <dgm:t>
        <a:bodyPr/>
        <a:lstStyle/>
        <a:p>
          <a:pPr rtl="0"/>
          <a:r>
            <a:rPr lang="ru-RU" dirty="0" smtClean="0"/>
            <a:t>Содержание устава не соответствует требованиям законодательства </a:t>
          </a:r>
          <a:endParaRPr lang="ru-RU" dirty="0"/>
        </a:p>
      </dgm:t>
    </dgm:pt>
    <dgm:pt modelId="{9CB6ED75-A0AF-470A-94E8-8B8DED68FF1D}" type="parTrans" cxnId="{6DE391C8-FAB0-4682-A86B-5983EB73A833}">
      <dgm:prSet/>
      <dgm:spPr/>
      <dgm:t>
        <a:bodyPr/>
        <a:lstStyle/>
        <a:p>
          <a:endParaRPr lang="ru-RU"/>
        </a:p>
      </dgm:t>
    </dgm:pt>
    <dgm:pt modelId="{2C81AF82-B332-4BE1-909A-633B707394CA}" type="sibTrans" cxnId="{6DE391C8-FAB0-4682-A86B-5983EB73A833}">
      <dgm:prSet/>
      <dgm:spPr/>
      <dgm:t>
        <a:bodyPr/>
        <a:lstStyle/>
        <a:p>
          <a:endParaRPr lang="ru-RU"/>
        </a:p>
      </dgm:t>
    </dgm:pt>
    <dgm:pt modelId="{9569DB3C-1A03-4795-985E-7231B9EA02A2}">
      <dgm:prSet/>
      <dgm:spPr/>
      <dgm:t>
        <a:bodyPr/>
        <a:lstStyle/>
        <a:p>
          <a:pPr rtl="0"/>
          <a:r>
            <a:rPr lang="ru-RU" dirty="0" smtClean="0"/>
            <a:t>ст. 14 Закона от 12 января 1996 г. № 7-ФЗ</a:t>
          </a:r>
          <a:endParaRPr lang="ru-RU" dirty="0"/>
        </a:p>
      </dgm:t>
    </dgm:pt>
    <dgm:pt modelId="{DF1FB148-804C-412C-8F05-0A8E4324CA1A}" type="parTrans" cxnId="{9EA8B4F5-8BFE-4B58-920C-74E7FB3E088B}">
      <dgm:prSet/>
      <dgm:spPr/>
      <dgm:t>
        <a:bodyPr/>
        <a:lstStyle/>
        <a:p>
          <a:endParaRPr lang="ru-RU"/>
        </a:p>
      </dgm:t>
    </dgm:pt>
    <dgm:pt modelId="{1A2CB1D5-2021-4ED8-93FA-5C272BE746A4}" type="sibTrans" cxnId="{9EA8B4F5-8BFE-4B58-920C-74E7FB3E088B}">
      <dgm:prSet/>
      <dgm:spPr/>
      <dgm:t>
        <a:bodyPr/>
        <a:lstStyle/>
        <a:p>
          <a:endParaRPr lang="ru-RU"/>
        </a:p>
      </dgm:t>
    </dgm:pt>
    <dgm:pt modelId="{C29962A3-707C-40ED-9815-BF339248607A}">
      <dgm:prSet/>
      <dgm:spPr/>
      <dgm:t>
        <a:bodyPr/>
        <a:lstStyle/>
        <a:p>
          <a:pPr rtl="0"/>
          <a:r>
            <a:rPr lang="ru-RU" dirty="0" smtClean="0"/>
            <a:t>ч. 2 ст. 25 Закона от 29 декабря 2012 г. № 273-ФЗ</a:t>
          </a:r>
          <a:endParaRPr lang="ru-RU" dirty="0"/>
        </a:p>
      </dgm:t>
    </dgm:pt>
    <dgm:pt modelId="{6842156F-223F-4CF6-A7D8-46BD573AE5A9}" type="parTrans" cxnId="{8E04D697-6B22-4717-BF7F-B5116D480495}">
      <dgm:prSet/>
      <dgm:spPr/>
      <dgm:t>
        <a:bodyPr/>
        <a:lstStyle/>
        <a:p>
          <a:endParaRPr lang="ru-RU"/>
        </a:p>
      </dgm:t>
    </dgm:pt>
    <dgm:pt modelId="{FED48126-DAB3-4506-A667-3F4925089073}" type="sibTrans" cxnId="{8E04D697-6B22-4717-BF7F-B5116D480495}">
      <dgm:prSet/>
      <dgm:spPr/>
      <dgm:t>
        <a:bodyPr/>
        <a:lstStyle/>
        <a:p>
          <a:endParaRPr lang="ru-RU"/>
        </a:p>
      </dgm:t>
    </dgm:pt>
    <dgm:pt modelId="{B9424964-0AFE-4BD3-84C7-9D3B788E05ED}">
      <dgm:prSet/>
      <dgm:spPr/>
      <dgm:t>
        <a:bodyPr/>
        <a:lstStyle/>
        <a:p>
          <a:pPr rtl="0"/>
          <a:r>
            <a:rPr lang="ru-RU" dirty="0" smtClean="0"/>
            <a:t>Предписание </a:t>
          </a:r>
          <a:endParaRPr lang="ru-RU" dirty="0"/>
        </a:p>
      </dgm:t>
    </dgm:pt>
    <dgm:pt modelId="{F311B674-2B94-4026-ABE4-AE47395FA42E}" type="parTrans" cxnId="{C2A7A8FA-EF0E-4C49-A42C-7B89A7311800}">
      <dgm:prSet/>
      <dgm:spPr/>
      <dgm:t>
        <a:bodyPr/>
        <a:lstStyle/>
        <a:p>
          <a:endParaRPr lang="ru-RU"/>
        </a:p>
      </dgm:t>
    </dgm:pt>
    <dgm:pt modelId="{6D2C4BD6-80A4-4DFC-AAF0-97254E109C61}" type="sibTrans" cxnId="{C2A7A8FA-EF0E-4C49-A42C-7B89A7311800}">
      <dgm:prSet/>
      <dgm:spPr/>
      <dgm:t>
        <a:bodyPr/>
        <a:lstStyle/>
        <a:p>
          <a:endParaRPr lang="ru-RU"/>
        </a:p>
      </dgm:t>
    </dgm:pt>
    <dgm:pt modelId="{C4D8E8EA-99D2-4910-91A9-E588AEE65EB0}" type="pres">
      <dgm:prSet presAssocID="{395F376B-AF1B-475B-9F0F-B7A253DFDE55}" presName="Name0" presStyleCnt="0">
        <dgm:presLayoutVars>
          <dgm:dir/>
          <dgm:resizeHandles val="exact"/>
        </dgm:presLayoutVars>
      </dgm:prSet>
      <dgm:spPr/>
      <dgm:t>
        <a:bodyPr/>
        <a:lstStyle/>
        <a:p>
          <a:endParaRPr lang="ru-RU"/>
        </a:p>
      </dgm:t>
    </dgm:pt>
    <dgm:pt modelId="{80A41A2C-447A-4007-A8AC-F5F6F0935A5C}" type="pres">
      <dgm:prSet presAssocID="{395F376B-AF1B-475B-9F0F-B7A253DFDE55}" presName="arrow" presStyleLbl="bgShp" presStyleIdx="0" presStyleCnt="1"/>
      <dgm:spPr/>
    </dgm:pt>
    <dgm:pt modelId="{61D36B14-98E7-4F8D-8890-28BE985459ED}" type="pres">
      <dgm:prSet presAssocID="{395F376B-AF1B-475B-9F0F-B7A253DFDE55}" presName="points" presStyleCnt="0"/>
      <dgm:spPr/>
    </dgm:pt>
    <dgm:pt modelId="{31DD1900-1185-4638-8815-EC050CFC9DC2}" type="pres">
      <dgm:prSet presAssocID="{88DD0E98-FA25-4FDD-987F-509F08C2B847}" presName="compositeA" presStyleCnt="0"/>
      <dgm:spPr/>
    </dgm:pt>
    <dgm:pt modelId="{5A97D70E-149A-48D7-9AD9-2F06B31C707B}" type="pres">
      <dgm:prSet presAssocID="{88DD0E98-FA25-4FDD-987F-509F08C2B847}" presName="textA" presStyleLbl="revTx" presStyleIdx="0" presStyleCnt="4">
        <dgm:presLayoutVars>
          <dgm:bulletEnabled val="1"/>
        </dgm:presLayoutVars>
      </dgm:prSet>
      <dgm:spPr/>
      <dgm:t>
        <a:bodyPr/>
        <a:lstStyle/>
        <a:p>
          <a:endParaRPr lang="ru-RU"/>
        </a:p>
      </dgm:t>
    </dgm:pt>
    <dgm:pt modelId="{D6F63D4F-9D12-4366-8A1C-24DA7EFF08FB}" type="pres">
      <dgm:prSet presAssocID="{88DD0E98-FA25-4FDD-987F-509F08C2B847}" presName="circleA" presStyleLbl="node1" presStyleIdx="0" presStyleCnt="4"/>
      <dgm:spPr/>
    </dgm:pt>
    <dgm:pt modelId="{0A53ACF2-EF33-4C6F-B5F0-7AF64AD8FFBE}" type="pres">
      <dgm:prSet presAssocID="{88DD0E98-FA25-4FDD-987F-509F08C2B847}" presName="spaceA" presStyleCnt="0"/>
      <dgm:spPr/>
    </dgm:pt>
    <dgm:pt modelId="{AF740650-4910-4E6E-9E4D-8494A24E5E0D}" type="pres">
      <dgm:prSet presAssocID="{2C81AF82-B332-4BE1-909A-633B707394CA}" presName="space" presStyleCnt="0"/>
      <dgm:spPr/>
    </dgm:pt>
    <dgm:pt modelId="{9874433C-E3DC-46CC-8DF4-9C010A62AB27}" type="pres">
      <dgm:prSet presAssocID="{9569DB3C-1A03-4795-985E-7231B9EA02A2}" presName="compositeB" presStyleCnt="0"/>
      <dgm:spPr/>
    </dgm:pt>
    <dgm:pt modelId="{AE9BA8D3-D3D0-4AFB-AF87-D32E57733E4A}" type="pres">
      <dgm:prSet presAssocID="{9569DB3C-1A03-4795-985E-7231B9EA02A2}" presName="textB" presStyleLbl="revTx" presStyleIdx="1" presStyleCnt="4">
        <dgm:presLayoutVars>
          <dgm:bulletEnabled val="1"/>
        </dgm:presLayoutVars>
      </dgm:prSet>
      <dgm:spPr/>
      <dgm:t>
        <a:bodyPr/>
        <a:lstStyle/>
        <a:p>
          <a:endParaRPr lang="ru-RU"/>
        </a:p>
      </dgm:t>
    </dgm:pt>
    <dgm:pt modelId="{BEBD66CB-ABF0-47E7-9CC7-955611A1AD08}" type="pres">
      <dgm:prSet presAssocID="{9569DB3C-1A03-4795-985E-7231B9EA02A2}" presName="circleB" presStyleLbl="node1" presStyleIdx="1" presStyleCnt="4"/>
      <dgm:spPr/>
    </dgm:pt>
    <dgm:pt modelId="{DD792CC8-B7F8-487B-93BB-2CB81BA92CC6}" type="pres">
      <dgm:prSet presAssocID="{9569DB3C-1A03-4795-985E-7231B9EA02A2}" presName="spaceB" presStyleCnt="0"/>
      <dgm:spPr/>
    </dgm:pt>
    <dgm:pt modelId="{260A2F07-C4FF-413B-BF1B-9656EAEEBB35}" type="pres">
      <dgm:prSet presAssocID="{1A2CB1D5-2021-4ED8-93FA-5C272BE746A4}" presName="space" presStyleCnt="0"/>
      <dgm:spPr/>
    </dgm:pt>
    <dgm:pt modelId="{60EB18DC-FB54-4796-84B3-14B745875381}" type="pres">
      <dgm:prSet presAssocID="{C29962A3-707C-40ED-9815-BF339248607A}" presName="compositeA" presStyleCnt="0"/>
      <dgm:spPr/>
    </dgm:pt>
    <dgm:pt modelId="{57407F31-5EF6-414F-9215-F7745AB58789}" type="pres">
      <dgm:prSet presAssocID="{C29962A3-707C-40ED-9815-BF339248607A}" presName="textA" presStyleLbl="revTx" presStyleIdx="2" presStyleCnt="4">
        <dgm:presLayoutVars>
          <dgm:bulletEnabled val="1"/>
        </dgm:presLayoutVars>
      </dgm:prSet>
      <dgm:spPr/>
      <dgm:t>
        <a:bodyPr/>
        <a:lstStyle/>
        <a:p>
          <a:endParaRPr lang="ru-RU"/>
        </a:p>
      </dgm:t>
    </dgm:pt>
    <dgm:pt modelId="{CE7FC2B9-903F-4D4A-8A1B-93B351969A2C}" type="pres">
      <dgm:prSet presAssocID="{C29962A3-707C-40ED-9815-BF339248607A}" presName="circleA" presStyleLbl="node1" presStyleIdx="2" presStyleCnt="4"/>
      <dgm:spPr/>
    </dgm:pt>
    <dgm:pt modelId="{BEE6269B-315C-4522-86F1-0B3EC8374785}" type="pres">
      <dgm:prSet presAssocID="{C29962A3-707C-40ED-9815-BF339248607A}" presName="spaceA" presStyleCnt="0"/>
      <dgm:spPr/>
    </dgm:pt>
    <dgm:pt modelId="{E9921904-5F2C-4DC0-8C91-C5CEFC3AE030}" type="pres">
      <dgm:prSet presAssocID="{FED48126-DAB3-4506-A667-3F4925089073}" presName="space" presStyleCnt="0"/>
      <dgm:spPr/>
    </dgm:pt>
    <dgm:pt modelId="{7C5DE53D-7C87-4B22-BB34-D5AFBE774BE6}" type="pres">
      <dgm:prSet presAssocID="{B9424964-0AFE-4BD3-84C7-9D3B788E05ED}" presName="compositeB" presStyleCnt="0"/>
      <dgm:spPr/>
    </dgm:pt>
    <dgm:pt modelId="{43E77D3E-49A3-4BA2-95B0-2B330A483E0F}" type="pres">
      <dgm:prSet presAssocID="{B9424964-0AFE-4BD3-84C7-9D3B788E05ED}" presName="textB" presStyleLbl="revTx" presStyleIdx="3" presStyleCnt="4">
        <dgm:presLayoutVars>
          <dgm:bulletEnabled val="1"/>
        </dgm:presLayoutVars>
      </dgm:prSet>
      <dgm:spPr/>
      <dgm:t>
        <a:bodyPr/>
        <a:lstStyle/>
        <a:p>
          <a:endParaRPr lang="ru-RU"/>
        </a:p>
      </dgm:t>
    </dgm:pt>
    <dgm:pt modelId="{E7B0449B-05D6-4FAD-9048-7A0271B424CB}" type="pres">
      <dgm:prSet presAssocID="{B9424964-0AFE-4BD3-84C7-9D3B788E05ED}" presName="circleB" presStyleLbl="node1" presStyleIdx="3" presStyleCnt="4"/>
      <dgm:spPr/>
    </dgm:pt>
    <dgm:pt modelId="{DB01B28C-E97B-4E0A-9AEA-E2BF4105953D}" type="pres">
      <dgm:prSet presAssocID="{B9424964-0AFE-4BD3-84C7-9D3B788E05ED}" presName="spaceB" presStyleCnt="0"/>
      <dgm:spPr/>
    </dgm:pt>
  </dgm:ptLst>
  <dgm:cxnLst>
    <dgm:cxn modelId="{8E04D697-6B22-4717-BF7F-B5116D480495}" srcId="{395F376B-AF1B-475B-9F0F-B7A253DFDE55}" destId="{C29962A3-707C-40ED-9815-BF339248607A}" srcOrd="2" destOrd="0" parTransId="{6842156F-223F-4CF6-A7D8-46BD573AE5A9}" sibTransId="{FED48126-DAB3-4506-A667-3F4925089073}"/>
    <dgm:cxn modelId="{C2A7A8FA-EF0E-4C49-A42C-7B89A7311800}" srcId="{395F376B-AF1B-475B-9F0F-B7A253DFDE55}" destId="{B9424964-0AFE-4BD3-84C7-9D3B788E05ED}" srcOrd="3" destOrd="0" parTransId="{F311B674-2B94-4026-ABE4-AE47395FA42E}" sibTransId="{6D2C4BD6-80A4-4DFC-AAF0-97254E109C61}"/>
    <dgm:cxn modelId="{D7A6BB49-5BF5-4AB5-97AB-48FE7C0FFA30}" type="presOf" srcId="{88DD0E98-FA25-4FDD-987F-509F08C2B847}" destId="{5A97D70E-149A-48D7-9AD9-2F06B31C707B}" srcOrd="0" destOrd="0" presId="urn:microsoft.com/office/officeart/2005/8/layout/hProcess11"/>
    <dgm:cxn modelId="{3473C7F1-3B6D-4F5B-B30F-F35C892373B9}" type="presOf" srcId="{9569DB3C-1A03-4795-985E-7231B9EA02A2}" destId="{AE9BA8D3-D3D0-4AFB-AF87-D32E57733E4A}" srcOrd="0" destOrd="0" presId="urn:microsoft.com/office/officeart/2005/8/layout/hProcess11"/>
    <dgm:cxn modelId="{9EA8B4F5-8BFE-4B58-920C-74E7FB3E088B}" srcId="{395F376B-AF1B-475B-9F0F-B7A253DFDE55}" destId="{9569DB3C-1A03-4795-985E-7231B9EA02A2}" srcOrd="1" destOrd="0" parTransId="{DF1FB148-804C-412C-8F05-0A8E4324CA1A}" sibTransId="{1A2CB1D5-2021-4ED8-93FA-5C272BE746A4}"/>
    <dgm:cxn modelId="{EE9DA561-9506-4D6E-A1C6-501E35AD19DD}" type="presOf" srcId="{395F376B-AF1B-475B-9F0F-B7A253DFDE55}" destId="{C4D8E8EA-99D2-4910-91A9-E588AEE65EB0}" srcOrd="0" destOrd="0" presId="urn:microsoft.com/office/officeart/2005/8/layout/hProcess11"/>
    <dgm:cxn modelId="{6DE391C8-FAB0-4682-A86B-5983EB73A833}" srcId="{395F376B-AF1B-475B-9F0F-B7A253DFDE55}" destId="{88DD0E98-FA25-4FDD-987F-509F08C2B847}" srcOrd="0" destOrd="0" parTransId="{9CB6ED75-A0AF-470A-94E8-8B8DED68FF1D}" sibTransId="{2C81AF82-B332-4BE1-909A-633B707394CA}"/>
    <dgm:cxn modelId="{921493CD-E4B6-4523-80CC-2EDCA92BEFE9}" type="presOf" srcId="{C29962A3-707C-40ED-9815-BF339248607A}" destId="{57407F31-5EF6-414F-9215-F7745AB58789}" srcOrd="0" destOrd="0" presId="urn:microsoft.com/office/officeart/2005/8/layout/hProcess11"/>
    <dgm:cxn modelId="{98385B6A-1F85-44D4-8C23-0A6E8A682E49}" type="presOf" srcId="{B9424964-0AFE-4BD3-84C7-9D3B788E05ED}" destId="{43E77D3E-49A3-4BA2-95B0-2B330A483E0F}" srcOrd="0" destOrd="0" presId="urn:microsoft.com/office/officeart/2005/8/layout/hProcess11"/>
    <dgm:cxn modelId="{6C136491-77A3-4FD0-9961-2A021FF10B31}" type="presParOf" srcId="{C4D8E8EA-99D2-4910-91A9-E588AEE65EB0}" destId="{80A41A2C-447A-4007-A8AC-F5F6F0935A5C}" srcOrd="0" destOrd="0" presId="urn:microsoft.com/office/officeart/2005/8/layout/hProcess11"/>
    <dgm:cxn modelId="{41C5103A-AC55-4DC7-AB88-FA181B8D1C8C}" type="presParOf" srcId="{C4D8E8EA-99D2-4910-91A9-E588AEE65EB0}" destId="{61D36B14-98E7-4F8D-8890-28BE985459ED}" srcOrd="1" destOrd="0" presId="urn:microsoft.com/office/officeart/2005/8/layout/hProcess11"/>
    <dgm:cxn modelId="{E631D87C-A579-4C4D-859C-7287ED592BED}" type="presParOf" srcId="{61D36B14-98E7-4F8D-8890-28BE985459ED}" destId="{31DD1900-1185-4638-8815-EC050CFC9DC2}" srcOrd="0" destOrd="0" presId="urn:microsoft.com/office/officeart/2005/8/layout/hProcess11"/>
    <dgm:cxn modelId="{8F402F57-FB33-4C1C-A9AE-26CF414B3234}" type="presParOf" srcId="{31DD1900-1185-4638-8815-EC050CFC9DC2}" destId="{5A97D70E-149A-48D7-9AD9-2F06B31C707B}" srcOrd="0" destOrd="0" presId="urn:microsoft.com/office/officeart/2005/8/layout/hProcess11"/>
    <dgm:cxn modelId="{819014F3-F8A5-416F-9F31-769E1C7B21B1}" type="presParOf" srcId="{31DD1900-1185-4638-8815-EC050CFC9DC2}" destId="{D6F63D4F-9D12-4366-8A1C-24DA7EFF08FB}" srcOrd="1" destOrd="0" presId="urn:microsoft.com/office/officeart/2005/8/layout/hProcess11"/>
    <dgm:cxn modelId="{829A0B1F-B69A-4750-BC2A-211BED0C045C}" type="presParOf" srcId="{31DD1900-1185-4638-8815-EC050CFC9DC2}" destId="{0A53ACF2-EF33-4C6F-B5F0-7AF64AD8FFBE}" srcOrd="2" destOrd="0" presId="urn:microsoft.com/office/officeart/2005/8/layout/hProcess11"/>
    <dgm:cxn modelId="{78B5AABB-BF82-4504-94BE-A4FB551B3C1B}" type="presParOf" srcId="{61D36B14-98E7-4F8D-8890-28BE985459ED}" destId="{AF740650-4910-4E6E-9E4D-8494A24E5E0D}" srcOrd="1" destOrd="0" presId="urn:microsoft.com/office/officeart/2005/8/layout/hProcess11"/>
    <dgm:cxn modelId="{DC13F591-A65A-4A92-B00B-EF3252311644}" type="presParOf" srcId="{61D36B14-98E7-4F8D-8890-28BE985459ED}" destId="{9874433C-E3DC-46CC-8DF4-9C010A62AB27}" srcOrd="2" destOrd="0" presId="urn:microsoft.com/office/officeart/2005/8/layout/hProcess11"/>
    <dgm:cxn modelId="{A7016B90-94FB-4704-A68F-BAC6A9D1E4D9}" type="presParOf" srcId="{9874433C-E3DC-46CC-8DF4-9C010A62AB27}" destId="{AE9BA8D3-D3D0-4AFB-AF87-D32E57733E4A}" srcOrd="0" destOrd="0" presId="urn:microsoft.com/office/officeart/2005/8/layout/hProcess11"/>
    <dgm:cxn modelId="{1CED5947-B133-4CB2-A4EB-D45B839B4C18}" type="presParOf" srcId="{9874433C-E3DC-46CC-8DF4-9C010A62AB27}" destId="{BEBD66CB-ABF0-47E7-9CC7-955611A1AD08}" srcOrd="1" destOrd="0" presId="urn:microsoft.com/office/officeart/2005/8/layout/hProcess11"/>
    <dgm:cxn modelId="{E1B8A68E-F886-4F15-9C31-198F01F88FC8}" type="presParOf" srcId="{9874433C-E3DC-46CC-8DF4-9C010A62AB27}" destId="{DD792CC8-B7F8-487B-93BB-2CB81BA92CC6}" srcOrd="2" destOrd="0" presId="urn:microsoft.com/office/officeart/2005/8/layout/hProcess11"/>
    <dgm:cxn modelId="{DCF59D85-99A9-43A7-9F3B-8D0C1C69C4C8}" type="presParOf" srcId="{61D36B14-98E7-4F8D-8890-28BE985459ED}" destId="{260A2F07-C4FF-413B-BF1B-9656EAEEBB35}" srcOrd="3" destOrd="0" presId="urn:microsoft.com/office/officeart/2005/8/layout/hProcess11"/>
    <dgm:cxn modelId="{EC564AFC-705C-4760-8672-1826286761EC}" type="presParOf" srcId="{61D36B14-98E7-4F8D-8890-28BE985459ED}" destId="{60EB18DC-FB54-4796-84B3-14B745875381}" srcOrd="4" destOrd="0" presId="urn:microsoft.com/office/officeart/2005/8/layout/hProcess11"/>
    <dgm:cxn modelId="{F1A18740-E6FB-420A-B4CE-E2DFCC932B72}" type="presParOf" srcId="{60EB18DC-FB54-4796-84B3-14B745875381}" destId="{57407F31-5EF6-414F-9215-F7745AB58789}" srcOrd="0" destOrd="0" presId="urn:microsoft.com/office/officeart/2005/8/layout/hProcess11"/>
    <dgm:cxn modelId="{92874C44-34B4-4A0D-BC6E-E691C4642F00}" type="presParOf" srcId="{60EB18DC-FB54-4796-84B3-14B745875381}" destId="{CE7FC2B9-903F-4D4A-8A1B-93B351969A2C}" srcOrd="1" destOrd="0" presId="urn:microsoft.com/office/officeart/2005/8/layout/hProcess11"/>
    <dgm:cxn modelId="{C808ED54-9B8A-430F-BAC2-45B75DCC817E}" type="presParOf" srcId="{60EB18DC-FB54-4796-84B3-14B745875381}" destId="{BEE6269B-315C-4522-86F1-0B3EC8374785}" srcOrd="2" destOrd="0" presId="urn:microsoft.com/office/officeart/2005/8/layout/hProcess11"/>
    <dgm:cxn modelId="{8831E9FA-5E52-4F81-AB6D-2EF1F95415D2}" type="presParOf" srcId="{61D36B14-98E7-4F8D-8890-28BE985459ED}" destId="{E9921904-5F2C-4DC0-8C91-C5CEFC3AE030}" srcOrd="5" destOrd="0" presId="urn:microsoft.com/office/officeart/2005/8/layout/hProcess11"/>
    <dgm:cxn modelId="{D4130841-9889-4BCD-8AE4-E6DF0DE8C008}" type="presParOf" srcId="{61D36B14-98E7-4F8D-8890-28BE985459ED}" destId="{7C5DE53D-7C87-4B22-BB34-D5AFBE774BE6}" srcOrd="6" destOrd="0" presId="urn:microsoft.com/office/officeart/2005/8/layout/hProcess11"/>
    <dgm:cxn modelId="{290A44D1-A5B1-4308-B1B0-2B4357F7F8AB}" type="presParOf" srcId="{7C5DE53D-7C87-4B22-BB34-D5AFBE774BE6}" destId="{43E77D3E-49A3-4BA2-95B0-2B330A483E0F}" srcOrd="0" destOrd="0" presId="urn:microsoft.com/office/officeart/2005/8/layout/hProcess11"/>
    <dgm:cxn modelId="{ABA9E256-BEFC-4953-BE7E-B6CDF93D5FF4}" type="presParOf" srcId="{7C5DE53D-7C87-4B22-BB34-D5AFBE774BE6}" destId="{E7B0449B-05D6-4FAD-9048-7A0271B424CB}" srcOrd="1" destOrd="0" presId="urn:microsoft.com/office/officeart/2005/8/layout/hProcess11"/>
    <dgm:cxn modelId="{96DE50EF-2C5C-4E5A-B5D4-EA8596C90DAB}" type="presParOf" srcId="{7C5DE53D-7C87-4B22-BB34-D5AFBE774BE6}" destId="{DB01B28C-E97B-4E0A-9AEA-E2BF4105953D}"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47E782F-294B-49E8-BDBA-049BB3E3C7A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E2389AE9-2812-4520-A348-24397A3F0DDB}">
      <dgm:prSet/>
      <dgm:spPr/>
      <dgm:t>
        <a:bodyPr/>
        <a:lstStyle/>
        <a:p>
          <a:pPr algn="ctr" rtl="0"/>
          <a:r>
            <a:rPr lang="ru-RU" b="1" dirty="0" smtClean="0"/>
            <a:t>Нарушение требований к образовательным организациям</a:t>
          </a:r>
          <a:endParaRPr lang="ru-RU" b="1" dirty="0"/>
        </a:p>
      </dgm:t>
    </dgm:pt>
    <dgm:pt modelId="{3FC27E24-B34A-49C0-B394-9E59CCBEC5FC}" type="parTrans" cxnId="{2B223F1C-05EE-4A2F-9543-828D368C9AAA}">
      <dgm:prSet/>
      <dgm:spPr/>
      <dgm:t>
        <a:bodyPr/>
        <a:lstStyle/>
        <a:p>
          <a:endParaRPr lang="ru-RU"/>
        </a:p>
      </dgm:t>
    </dgm:pt>
    <dgm:pt modelId="{D8339EB0-2A17-4E03-B97E-177173E7F070}" type="sibTrans" cxnId="{2B223F1C-05EE-4A2F-9543-828D368C9AAA}">
      <dgm:prSet/>
      <dgm:spPr/>
      <dgm:t>
        <a:bodyPr/>
        <a:lstStyle/>
        <a:p>
          <a:endParaRPr lang="ru-RU"/>
        </a:p>
      </dgm:t>
    </dgm:pt>
    <dgm:pt modelId="{68DC9E80-17A4-4E6E-8E47-CD73E7E77E8D}" type="pres">
      <dgm:prSet presAssocID="{247E782F-294B-49E8-BDBA-049BB3E3C7A8}" presName="linear" presStyleCnt="0">
        <dgm:presLayoutVars>
          <dgm:animLvl val="lvl"/>
          <dgm:resizeHandles val="exact"/>
        </dgm:presLayoutVars>
      </dgm:prSet>
      <dgm:spPr/>
      <dgm:t>
        <a:bodyPr/>
        <a:lstStyle/>
        <a:p>
          <a:endParaRPr lang="ru-RU"/>
        </a:p>
      </dgm:t>
    </dgm:pt>
    <dgm:pt modelId="{E6517778-4C04-4A5E-9BC8-6BF25C62B395}" type="pres">
      <dgm:prSet presAssocID="{E2389AE9-2812-4520-A348-24397A3F0DDB}" presName="parentText" presStyleLbl="node1" presStyleIdx="0" presStyleCnt="1">
        <dgm:presLayoutVars>
          <dgm:chMax val="0"/>
          <dgm:bulletEnabled val="1"/>
        </dgm:presLayoutVars>
      </dgm:prSet>
      <dgm:spPr/>
      <dgm:t>
        <a:bodyPr/>
        <a:lstStyle/>
        <a:p>
          <a:endParaRPr lang="ru-RU"/>
        </a:p>
      </dgm:t>
    </dgm:pt>
  </dgm:ptLst>
  <dgm:cxnLst>
    <dgm:cxn modelId="{4A87BDDF-8553-4502-865D-E707E8CCE725}" type="presOf" srcId="{E2389AE9-2812-4520-A348-24397A3F0DDB}" destId="{E6517778-4C04-4A5E-9BC8-6BF25C62B395}" srcOrd="0" destOrd="0" presId="urn:microsoft.com/office/officeart/2005/8/layout/vList2"/>
    <dgm:cxn modelId="{2B223F1C-05EE-4A2F-9543-828D368C9AAA}" srcId="{247E782F-294B-49E8-BDBA-049BB3E3C7A8}" destId="{E2389AE9-2812-4520-A348-24397A3F0DDB}" srcOrd="0" destOrd="0" parTransId="{3FC27E24-B34A-49C0-B394-9E59CCBEC5FC}" sibTransId="{D8339EB0-2A17-4E03-B97E-177173E7F070}"/>
    <dgm:cxn modelId="{82C08C26-2E56-461D-9489-FC7BFE945B7C}" type="presOf" srcId="{247E782F-294B-49E8-BDBA-049BB3E3C7A8}" destId="{68DC9E80-17A4-4E6E-8E47-CD73E7E77E8D}" srcOrd="0" destOrd="0" presId="urn:microsoft.com/office/officeart/2005/8/layout/vList2"/>
    <dgm:cxn modelId="{8353BA61-8BCE-45E6-B311-0844646D1DAE}" type="presParOf" srcId="{68DC9E80-17A4-4E6E-8E47-CD73E7E77E8D}" destId="{E6517778-4C04-4A5E-9BC8-6BF25C62B395}"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3A37AC4-6DC7-44D3-8EDD-D6042F653CF3}"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ru-RU"/>
        </a:p>
      </dgm:t>
    </dgm:pt>
    <dgm:pt modelId="{6C3736EB-07F8-4F5F-B732-2AF9F0A3FE41}">
      <dgm:prSet custT="1"/>
      <dgm:spPr/>
      <dgm:t>
        <a:bodyPr/>
        <a:lstStyle/>
        <a:p>
          <a:pPr rtl="0"/>
          <a:r>
            <a:rPr lang="ru-RU" sz="1200" dirty="0" smtClean="0"/>
            <a:t>В наименовании образовательной организации не указаны организационно-правовая форма и тип образовательной организации</a:t>
          </a:r>
          <a:endParaRPr lang="ru-RU" sz="1200" dirty="0"/>
        </a:p>
      </dgm:t>
    </dgm:pt>
    <dgm:pt modelId="{027D77D4-7C72-4555-8B4F-2C0F824AA18D}" type="parTrans" cxnId="{14654634-78ED-4DF3-A809-2A3D548A6D9D}">
      <dgm:prSet/>
      <dgm:spPr/>
      <dgm:t>
        <a:bodyPr/>
        <a:lstStyle/>
        <a:p>
          <a:endParaRPr lang="ru-RU"/>
        </a:p>
      </dgm:t>
    </dgm:pt>
    <dgm:pt modelId="{B39CFB02-6208-4846-A1C8-669AE1BBE382}" type="sibTrans" cxnId="{14654634-78ED-4DF3-A809-2A3D548A6D9D}">
      <dgm:prSet/>
      <dgm:spPr/>
      <dgm:t>
        <a:bodyPr/>
        <a:lstStyle/>
        <a:p>
          <a:endParaRPr lang="ru-RU"/>
        </a:p>
      </dgm:t>
    </dgm:pt>
    <dgm:pt modelId="{9BD03991-C217-40AC-9C6A-5556828A7A0A}">
      <dgm:prSet custT="1"/>
      <dgm:spPr/>
      <dgm:t>
        <a:bodyPr/>
        <a:lstStyle/>
        <a:p>
          <a:pPr rtl="0"/>
          <a:r>
            <a:rPr lang="ru-RU" sz="1400" dirty="0" smtClean="0"/>
            <a:t>ч. 5 ст. 23 Закона от 29 декабря 2012 г. № 273-ФЗ</a:t>
          </a:r>
          <a:endParaRPr lang="ru-RU" sz="1400" dirty="0"/>
        </a:p>
      </dgm:t>
    </dgm:pt>
    <dgm:pt modelId="{A06BB617-07C5-4F6E-990F-08F4239B8762}" type="parTrans" cxnId="{DF8100E7-FEC1-4A28-872F-7235061CDCDE}">
      <dgm:prSet/>
      <dgm:spPr/>
      <dgm:t>
        <a:bodyPr/>
        <a:lstStyle/>
        <a:p>
          <a:endParaRPr lang="ru-RU"/>
        </a:p>
      </dgm:t>
    </dgm:pt>
    <dgm:pt modelId="{945FC4F3-2CC8-47CD-8B4F-04F8A476EC53}" type="sibTrans" cxnId="{DF8100E7-FEC1-4A28-872F-7235061CDCDE}">
      <dgm:prSet/>
      <dgm:spPr/>
      <dgm:t>
        <a:bodyPr/>
        <a:lstStyle/>
        <a:p>
          <a:endParaRPr lang="ru-RU"/>
        </a:p>
      </dgm:t>
    </dgm:pt>
    <dgm:pt modelId="{E0D1BC6B-C515-4A12-9B29-B37ACEA69146}">
      <dgm:prSet custT="1"/>
      <dgm:spPr/>
      <dgm:t>
        <a:bodyPr/>
        <a:lstStyle/>
        <a:p>
          <a:pPr rtl="0"/>
          <a:r>
            <a:rPr lang="ru-RU" sz="1800" dirty="0" smtClean="0"/>
            <a:t>Предписание</a:t>
          </a:r>
          <a:r>
            <a:rPr lang="ru-RU" sz="1000" dirty="0" smtClean="0"/>
            <a:t> </a:t>
          </a:r>
          <a:endParaRPr lang="ru-RU" sz="1000" dirty="0"/>
        </a:p>
      </dgm:t>
    </dgm:pt>
    <dgm:pt modelId="{2C10987D-8680-4D0A-9314-960EB81F7D37}" type="parTrans" cxnId="{0AF002F6-FA74-4CC7-9F79-BC4489F413D4}">
      <dgm:prSet/>
      <dgm:spPr/>
      <dgm:t>
        <a:bodyPr/>
        <a:lstStyle/>
        <a:p>
          <a:endParaRPr lang="ru-RU"/>
        </a:p>
      </dgm:t>
    </dgm:pt>
    <dgm:pt modelId="{45E2680A-9651-48E4-A7B5-8970A8D1DBB9}" type="sibTrans" cxnId="{0AF002F6-FA74-4CC7-9F79-BC4489F413D4}">
      <dgm:prSet/>
      <dgm:spPr/>
      <dgm:t>
        <a:bodyPr/>
        <a:lstStyle/>
        <a:p>
          <a:endParaRPr lang="ru-RU"/>
        </a:p>
      </dgm:t>
    </dgm:pt>
    <dgm:pt modelId="{26475128-8696-41B9-9A06-F0864475276A}" type="pres">
      <dgm:prSet presAssocID="{D3A37AC4-6DC7-44D3-8EDD-D6042F653CF3}" presName="compositeShape" presStyleCnt="0">
        <dgm:presLayoutVars>
          <dgm:chMax val="7"/>
          <dgm:dir/>
          <dgm:resizeHandles val="exact"/>
        </dgm:presLayoutVars>
      </dgm:prSet>
      <dgm:spPr/>
      <dgm:t>
        <a:bodyPr/>
        <a:lstStyle/>
        <a:p>
          <a:endParaRPr lang="ru-RU"/>
        </a:p>
      </dgm:t>
    </dgm:pt>
    <dgm:pt modelId="{5F6EA1B9-4287-4DFC-8B25-FCC11E523122}" type="pres">
      <dgm:prSet presAssocID="{6C3736EB-07F8-4F5F-B732-2AF9F0A3FE41}" presName="circ1" presStyleLbl="vennNode1" presStyleIdx="0" presStyleCnt="3"/>
      <dgm:spPr/>
      <dgm:t>
        <a:bodyPr/>
        <a:lstStyle/>
        <a:p>
          <a:endParaRPr lang="ru-RU"/>
        </a:p>
      </dgm:t>
    </dgm:pt>
    <dgm:pt modelId="{5AF50762-91EB-4DFA-B678-05F44CE8C203}" type="pres">
      <dgm:prSet presAssocID="{6C3736EB-07F8-4F5F-B732-2AF9F0A3FE41}" presName="circ1Tx" presStyleLbl="revTx" presStyleIdx="0" presStyleCnt="0">
        <dgm:presLayoutVars>
          <dgm:chMax val="0"/>
          <dgm:chPref val="0"/>
          <dgm:bulletEnabled val="1"/>
        </dgm:presLayoutVars>
      </dgm:prSet>
      <dgm:spPr/>
      <dgm:t>
        <a:bodyPr/>
        <a:lstStyle/>
        <a:p>
          <a:endParaRPr lang="ru-RU"/>
        </a:p>
      </dgm:t>
    </dgm:pt>
    <dgm:pt modelId="{7E895FB8-77E4-4E24-BBE5-EC24275591FA}" type="pres">
      <dgm:prSet presAssocID="{9BD03991-C217-40AC-9C6A-5556828A7A0A}" presName="circ2" presStyleLbl="vennNode1" presStyleIdx="1" presStyleCnt="3"/>
      <dgm:spPr/>
      <dgm:t>
        <a:bodyPr/>
        <a:lstStyle/>
        <a:p>
          <a:endParaRPr lang="ru-RU"/>
        </a:p>
      </dgm:t>
    </dgm:pt>
    <dgm:pt modelId="{FDD4D1D7-6443-4BC3-B72B-0B94914661BA}" type="pres">
      <dgm:prSet presAssocID="{9BD03991-C217-40AC-9C6A-5556828A7A0A}" presName="circ2Tx" presStyleLbl="revTx" presStyleIdx="0" presStyleCnt="0">
        <dgm:presLayoutVars>
          <dgm:chMax val="0"/>
          <dgm:chPref val="0"/>
          <dgm:bulletEnabled val="1"/>
        </dgm:presLayoutVars>
      </dgm:prSet>
      <dgm:spPr/>
      <dgm:t>
        <a:bodyPr/>
        <a:lstStyle/>
        <a:p>
          <a:endParaRPr lang="ru-RU"/>
        </a:p>
      </dgm:t>
    </dgm:pt>
    <dgm:pt modelId="{BC119648-0463-4398-8221-C850550646B3}" type="pres">
      <dgm:prSet presAssocID="{E0D1BC6B-C515-4A12-9B29-B37ACEA69146}" presName="circ3" presStyleLbl="vennNode1" presStyleIdx="2" presStyleCnt="3"/>
      <dgm:spPr/>
      <dgm:t>
        <a:bodyPr/>
        <a:lstStyle/>
        <a:p>
          <a:endParaRPr lang="ru-RU"/>
        </a:p>
      </dgm:t>
    </dgm:pt>
    <dgm:pt modelId="{42DD8987-CC3D-4D17-96DF-28FDA20DF0C4}" type="pres">
      <dgm:prSet presAssocID="{E0D1BC6B-C515-4A12-9B29-B37ACEA69146}" presName="circ3Tx" presStyleLbl="revTx" presStyleIdx="0" presStyleCnt="0">
        <dgm:presLayoutVars>
          <dgm:chMax val="0"/>
          <dgm:chPref val="0"/>
          <dgm:bulletEnabled val="1"/>
        </dgm:presLayoutVars>
      </dgm:prSet>
      <dgm:spPr/>
      <dgm:t>
        <a:bodyPr/>
        <a:lstStyle/>
        <a:p>
          <a:endParaRPr lang="ru-RU"/>
        </a:p>
      </dgm:t>
    </dgm:pt>
  </dgm:ptLst>
  <dgm:cxnLst>
    <dgm:cxn modelId="{DF8100E7-FEC1-4A28-872F-7235061CDCDE}" srcId="{D3A37AC4-6DC7-44D3-8EDD-D6042F653CF3}" destId="{9BD03991-C217-40AC-9C6A-5556828A7A0A}" srcOrd="1" destOrd="0" parTransId="{A06BB617-07C5-4F6E-990F-08F4239B8762}" sibTransId="{945FC4F3-2CC8-47CD-8B4F-04F8A476EC53}"/>
    <dgm:cxn modelId="{45161589-7CAB-436F-A567-4C27D376CF18}" type="presOf" srcId="{6C3736EB-07F8-4F5F-B732-2AF9F0A3FE41}" destId="{5AF50762-91EB-4DFA-B678-05F44CE8C203}" srcOrd="1" destOrd="0" presId="urn:microsoft.com/office/officeart/2005/8/layout/venn1"/>
    <dgm:cxn modelId="{14654634-78ED-4DF3-A809-2A3D548A6D9D}" srcId="{D3A37AC4-6DC7-44D3-8EDD-D6042F653CF3}" destId="{6C3736EB-07F8-4F5F-B732-2AF9F0A3FE41}" srcOrd="0" destOrd="0" parTransId="{027D77D4-7C72-4555-8B4F-2C0F824AA18D}" sibTransId="{B39CFB02-6208-4846-A1C8-669AE1BBE382}"/>
    <dgm:cxn modelId="{A586EE4E-4103-4F59-B70C-FBE7BDB88394}" type="presOf" srcId="{9BD03991-C217-40AC-9C6A-5556828A7A0A}" destId="{FDD4D1D7-6443-4BC3-B72B-0B94914661BA}" srcOrd="1" destOrd="0" presId="urn:microsoft.com/office/officeart/2005/8/layout/venn1"/>
    <dgm:cxn modelId="{0AF002F6-FA74-4CC7-9F79-BC4489F413D4}" srcId="{D3A37AC4-6DC7-44D3-8EDD-D6042F653CF3}" destId="{E0D1BC6B-C515-4A12-9B29-B37ACEA69146}" srcOrd="2" destOrd="0" parTransId="{2C10987D-8680-4D0A-9314-960EB81F7D37}" sibTransId="{45E2680A-9651-48E4-A7B5-8970A8D1DBB9}"/>
    <dgm:cxn modelId="{579F32B3-1D35-4533-B887-D5027FDFB1B2}" type="presOf" srcId="{6C3736EB-07F8-4F5F-B732-2AF9F0A3FE41}" destId="{5F6EA1B9-4287-4DFC-8B25-FCC11E523122}" srcOrd="0" destOrd="0" presId="urn:microsoft.com/office/officeart/2005/8/layout/venn1"/>
    <dgm:cxn modelId="{3F5D9023-A324-4F35-BC02-D19952A4122B}" type="presOf" srcId="{E0D1BC6B-C515-4A12-9B29-B37ACEA69146}" destId="{BC119648-0463-4398-8221-C850550646B3}" srcOrd="0" destOrd="0" presId="urn:microsoft.com/office/officeart/2005/8/layout/venn1"/>
    <dgm:cxn modelId="{85DAC020-35B7-412D-A707-F4A6B155821E}" type="presOf" srcId="{9BD03991-C217-40AC-9C6A-5556828A7A0A}" destId="{7E895FB8-77E4-4E24-BBE5-EC24275591FA}" srcOrd="0" destOrd="0" presId="urn:microsoft.com/office/officeart/2005/8/layout/venn1"/>
    <dgm:cxn modelId="{EDD812F9-5275-45F5-8366-B7637C66AA25}" type="presOf" srcId="{E0D1BC6B-C515-4A12-9B29-B37ACEA69146}" destId="{42DD8987-CC3D-4D17-96DF-28FDA20DF0C4}" srcOrd="1" destOrd="0" presId="urn:microsoft.com/office/officeart/2005/8/layout/venn1"/>
    <dgm:cxn modelId="{0E39CF32-4BCB-4548-A9A7-54B211452F66}" type="presOf" srcId="{D3A37AC4-6DC7-44D3-8EDD-D6042F653CF3}" destId="{26475128-8696-41B9-9A06-F0864475276A}" srcOrd="0" destOrd="0" presId="urn:microsoft.com/office/officeart/2005/8/layout/venn1"/>
    <dgm:cxn modelId="{1BEE6A60-717E-4C4A-BA0A-C4D9B3CC0536}" type="presParOf" srcId="{26475128-8696-41B9-9A06-F0864475276A}" destId="{5F6EA1B9-4287-4DFC-8B25-FCC11E523122}" srcOrd="0" destOrd="0" presId="urn:microsoft.com/office/officeart/2005/8/layout/venn1"/>
    <dgm:cxn modelId="{95D840E2-BBE5-4F30-88B5-21A955B86EDA}" type="presParOf" srcId="{26475128-8696-41B9-9A06-F0864475276A}" destId="{5AF50762-91EB-4DFA-B678-05F44CE8C203}" srcOrd="1" destOrd="0" presId="urn:microsoft.com/office/officeart/2005/8/layout/venn1"/>
    <dgm:cxn modelId="{B49013A6-2600-4F74-B516-9989703FD440}" type="presParOf" srcId="{26475128-8696-41B9-9A06-F0864475276A}" destId="{7E895FB8-77E4-4E24-BBE5-EC24275591FA}" srcOrd="2" destOrd="0" presId="urn:microsoft.com/office/officeart/2005/8/layout/venn1"/>
    <dgm:cxn modelId="{A1C57D65-A40E-4830-A997-0167E56B9B00}" type="presParOf" srcId="{26475128-8696-41B9-9A06-F0864475276A}" destId="{FDD4D1D7-6443-4BC3-B72B-0B94914661BA}" srcOrd="3" destOrd="0" presId="urn:microsoft.com/office/officeart/2005/8/layout/venn1"/>
    <dgm:cxn modelId="{8AA7865A-4D65-4543-993E-71A148119E42}" type="presParOf" srcId="{26475128-8696-41B9-9A06-F0864475276A}" destId="{BC119648-0463-4398-8221-C850550646B3}" srcOrd="4" destOrd="0" presId="urn:microsoft.com/office/officeart/2005/8/layout/venn1"/>
    <dgm:cxn modelId="{64153760-E280-4FFF-A82B-C92CD94CDF49}" type="presParOf" srcId="{26475128-8696-41B9-9A06-F0864475276A}" destId="{42DD8987-CC3D-4D17-96DF-28FDA20DF0C4}"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ED42C95-DE99-483F-9394-A5CEFFE18C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0DCB144-3B9B-4BF7-9624-4C2E4AF6F3EF}">
      <dgm:prSet/>
      <dgm:spPr/>
      <dgm:t>
        <a:bodyPr/>
        <a:lstStyle/>
        <a:p>
          <a:pPr algn="ctr" rtl="0"/>
          <a:r>
            <a:rPr lang="ru-RU" b="1" dirty="0" smtClean="0"/>
            <a:t>Нарушение требований к образовательным организациям</a:t>
          </a:r>
          <a:endParaRPr lang="ru-RU" b="1" dirty="0"/>
        </a:p>
      </dgm:t>
    </dgm:pt>
    <dgm:pt modelId="{4E43D2A4-2454-4CE7-9C4F-202F086873DD}" type="parTrans" cxnId="{CE82C83D-C07A-4401-BEBD-C16F09F1DEE5}">
      <dgm:prSet/>
      <dgm:spPr/>
      <dgm:t>
        <a:bodyPr/>
        <a:lstStyle/>
        <a:p>
          <a:endParaRPr lang="ru-RU"/>
        </a:p>
      </dgm:t>
    </dgm:pt>
    <dgm:pt modelId="{7AEA8D0F-0C63-465F-B8F3-49D8B6C31CC5}" type="sibTrans" cxnId="{CE82C83D-C07A-4401-BEBD-C16F09F1DEE5}">
      <dgm:prSet/>
      <dgm:spPr/>
      <dgm:t>
        <a:bodyPr/>
        <a:lstStyle/>
        <a:p>
          <a:endParaRPr lang="ru-RU"/>
        </a:p>
      </dgm:t>
    </dgm:pt>
    <dgm:pt modelId="{66D1E22D-3E42-4641-BE9E-1CDE7A9F6BE7}" type="pres">
      <dgm:prSet presAssocID="{9ED42C95-DE99-483F-9394-A5CEFFE18C86}" presName="linear" presStyleCnt="0">
        <dgm:presLayoutVars>
          <dgm:animLvl val="lvl"/>
          <dgm:resizeHandles val="exact"/>
        </dgm:presLayoutVars>
      </dgm:prSet>
      <dgm:spPr/>
      <dgm:t>
        <a:bodyPr/>
        <a:lstStyle/>
        <a:p>
          <a:endParaRPr lang="ru-RU"/>
        </a:p>
      </dgm:t>
    </dgm:pt>
    <dgm:pt modelId="{DEFEC170-07F4-4D72-9625-FEB860ACC617}" type="pres">
      <dgm:prSet presAssocID="{70DCB144-3B9B-4BF7-9624-4C2E4AF6F3EF}" presName="parentText" presStyleLbl="node1" presStyleIdx="0" presStyleCnt="1">
        <dgm:presLayoutVars>
          <dgm:chMax val="0"/>
          <dgm:bulletEnabled val="1"/>
        </dgm:presLayoutVars>
      </dgm:prSet>
      <dgm:spPr/>
      <dgm:t>
        <a:bodyPr/>
        <a:lstStyle/>
        <a:p>
          <a:endParaRPr lang="ru-RU"/>
        </a:p>
      </dgm:t>
    </dgm:pt>
  </dgm:ptLst>
  <dgm:cxnLst>
    <dgm:cxn modelId="{470D5A45-3264-4980-A4B1-4CCF636AF6A5}" type="presOf" srcId="{70DCB144-3B9B-4BF7-9624-4C2E4AF6F3EF}" destId="{DEFEC170-07F4-4D72-9625-FEB860ACC617}" srcOrd="0" destOrd="0" presId="urn:microsoft.com/office/officeart/2005/8/layout/vList2"/>
    <dgm:cxn modelId="{67809A8C-3B5F-42B5-8F28-4D28CFED703F}" type="presOf" srcId="{9ED42C95-DE99-483F-9394-A5CEFFE18C86}" destId="{66D1E22D-3E42-4641-BE9E-1CDE7A9F6BE7}" srcOrd="0" destOrd="0" presId="urn:microsoft.com/office/officeart/2005/8/layout/vList2"/>
    <dgm:cxn modelId="{CE82C83D-C07A-4401-BEBD-C16F09F1DEE5}" srcId="{9ED42C95-DE99-483F-9394-A5CEFFE18C86}" destId="{70DCB144-3B9B-4BF7-9624-4C2E4AF6F3EF}" srcOrd="0" destOrd="0" parTransId="{4E43D2A4-2454-4CE7-9C4F-202F086873DD}" sibTransId="{7AEA8D0F-0C63-465F-B8F3-49D8B6C31CC5}"/>
    <dgm:cxn modelId="{F7BF0090-8321-4974-82E6-24221F69A57C}" type="presParOf" srcId="{66D1E22D-3E42-4641-BE9E-1CDE7A9F6BE7}" destId="{DEFEC170-07F4-4D72-9625-FEB860ACC617}"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8A8CDAF-86CF-46E6-BCD0-EB05AFA91BF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99603577-08EC-4E13-B896-F073E1F34448}">
      <dgm:prSet/>
      <dgm:spPr/>
      <dgm:t>
        <a:bodyPr/>
        <a:lstStyle/>
        <a:p>
          <a:pPr rtl="0"/>
          <a:r>
            <a:rPr lang="ru-RU" dirty="0" smtClean="0"/>
            <a:t>Локальные акты приняты с нарушением порядка, который указан в уставе</a:t>
          </a:r>
          <a:endParaRPr lang="ru-RU" dirty="0"/>
        </a:p>
      </dgm:t>
    </dgm:pt>
    <dgm:pt modelId="{E0E0BDC9-567E-4142-8215-4C8C04C38FD2}" type="parTrans" cxnId="{F4A5BCF9-B8F7-4F19-9E39-584DD91D7E54}">
      <dgm:prSet/>
      <dgm:spPr/>
      <dgm:t>
        <a:bodyPr/>
        <a:lstStyle/>
        <a:p>
          <a:endParaRPr lang="ru-RU"/>
        </a:p>
      </dgm:t>
    </dgm:pt>
    <dgm:pt modelId="{73F37210-F4D9-4D78-8BA1-38695E274AF3}" type="sibTrans" cxnId="{F4A5BCF9-B8F7-4F19-9E39-584DD91D7E54}">
      <dgm:prSet/>
      <dgm:spPr/>
      <dgm:t>
        <a:bodyPr/>
        <a:lstStyle/>
        <a:p>
          <a:endParaRPr lang="ru-RU"/>
        </a:p>
      </dgm:t>
    </dgm:pt>
    <dgm:pt modelId="{1E02B1AE-3F10-432E-8B7B-7BE25D3555BA}">
      <dgm:prSet/>
      <dgm:spPr/>
      <dgm:t>
        <a:bodyPr/>
        <a:lstStyle/>
        <a:p>
          <a:pPr rtl="0"/>
          <a:r>
            <a:rPr lang="ru-RU" dirty="0" smtClean="0"/>
            <a:t>ч. 1 ст. 30 Закона от 29 декабря 2012 г. № 273-ФЗ</a:t>
          </a:r>
          <a:endParaRPr lang="ru-RU" dirty="0"/>
        </a:p>
      </dgm:t>
    </dgm:pt>
    <dgm:pt modelId="{5D8E1B50-30FA-4B7C-B57A-12CC5F16BB0B}" type="parTrans" cxnId="{3D8A82A1-4B6B-45E2-B454-989080BC648D}">
      <dgm:prSet/>
      <dgm:spPr/>
      <dgm:t>
        <a:bodyPr/>
        <a:lstStyle/>
        <a:p>
          <a:endParaRPr lang="ru-RU"/>
        </a:p>
      </dgm:t>
    </dgm:pt>
    <dgm:pt modelId="{05CB1FDF-7EA1-4143-A9C0-AA587F707A3D}" type="sibTrans" cxnId="{3D8A82A1-4B6B-45E2-B454-989080BC648D}">
      <dgm:prSet/>
      <dgm:spPr/>
      <dgm:t>
        <a:bodyPr/>
        <a:lstStyle/>
        <a:p>
          <a:endParaRPr lang="ru-RU"/>
        </a:p>
      </dgm:t>
    </dgm:pt>
    <dgm:pt modelId="{6BEAF2A7-918F-4766-8C7E-72CBE4A58E6B}">
      <dgm:prSet/>
      <dgm:spPr/>
      <dgm:t>
        <a:bodyPr/>
        <a:lstStyle/>
        <a:p>
          <a:pPr rtl="0"/>
          <a:r>
            <a:rPr lang="ru-RU" dirty="0" smtClean="0"/>
            <a:t>Предписание </a:t>
          </a:r>
          <a:endParaRPr lang="ru-RU" dirty="0"/>
        </a:p>
      </dgm:t>
    </dgm:pt>
    <dgm:pt modelId="{B54A7188-5058-4D25-A625-83E6EBC2AA64}" type="parTrans" cxnId="{3EFAEA04-FE8B-4729-9F00-6789C52228F3}">
      <dgm:prSet/>
      <dgm:spPr/>
      <dgm:t>
        <a:bodyPr/>
        <a:lstStyle/>
        <a:p>
          <a:endParaRPr lang="ru-RU"/>
        </a:p>
      </dgm:t>
    </dgm:pt>
    <dgm:pt modelId="{8A0C6221-2D84-4439-B4A9-F905D6D3696E}" type="sibTrans" cxnId="{3EFAEA04-FE8B-4729-9F00-6789C52228F3}">
      <dgm:prSet/>
      <dgm:spPr/>
      <dgm:t>
        <a:bodyPr/>
        <a:lstStyle/>
        <a:p>
          <a:endParaRPr lang="ru-RU"/>
        </a:p>
      </dgm:t>
    </dgm:pt>
    <dgm:pt modelId="{05C49FD5-4D55-4801-BF68-950CD9D400B0}" type="pres">
      <dgm:prSet presAssocID="{88A8CDAF-86CF-46E6-BCD0-EB05AFA91BFC}" presName="Name0" presStyleCnt="0">
        <dgm:presLayoutVars>
          <dgm:chPref val="3"/>
          <dgm:dir/>
          <dgm:animLvl val="lvl"/>
          <dgm:resizeHandles/>
        </dgm:presLayoutVars>
      </dgm:prSet>
      <dgm:spPr/>
      <dgm:t>
        <a:bodyPr/>
        <a:lstStyle/>
        <a:p>
          <a:endParaRPr lang="ru-RU"/>
        </a:p>
      </dgm:t>
    </dgm:pt>
    <dgm:pt modelId="{9C796067-D3A1-47A9-844B-ED08CE93E88D}" type="pres">
      <dgm:prSet presAssocID="{99603577-08EC-4E13-B896-F073E1F34448}" presName="horFlow" presStyleCnt="0"/>
      <dgm:spPr/>
    </dgm:pt>
    <dgm:pt modelId="{CDB279C2-A8DF-4B60-B36C-475D98B38223}" type="pres">
      <dgm:prSet presAssocID="{99603577-08EC-4E13-B896-F073E1F34448}" presName="bigChev" presStyleLbl="node1" presStyleIdx="0" presStyleCnt="3" custScaleX="150376"/>
      <dgm:spPr/>
      <dgm:t>
        <a:bodyPr/>
        <a:lstStyle/>
        <a:p>
          <a:endParaRPr lang="ru-RU"/>
        </a:p>
      </dgm:t>
    </dgm:pt>
    <dgm:pt modelId="{ACD4C3E7-DE8F-4438-95BD-908D0D9E47ED}" type="pres">
      <dgm:prSet presAssocID="{99603577-08EC-4E13-B896-F073E1F34448}" presName="vSp" presStyleCnt="0"/>
      <dgm:spPr/>
    </dgm:pt>
    <dgm:pt modelId="{20999B5E-3106-4BB5-A6BC-20FCD2E9D85E}" type="pres">
      <dgm:prSet presAssocID="{1E02B1AE-3F10-432E-8B7B-7BE25D3555BA}" presName="horFlow" presStyleCnt="0"/>
      <dgm:spPr/>
    </dgm:pt>
    <dgm:pt modelId="{4BC25616-5992-4E6C-A116-E5490FE47CE0}" type="pres">
      <dgm:prSet presAssocID="{1E02B1AE-3F10-432E-8B7B-7BE25D3555BA}" presName="bigChev" presStyleLbl="node1" presStyleIdx="1" presStyleCnt="3" custScaleX="154804"/>
      <dgm:spPr/>
      <dgm:t>
        <a:bodyPr/>
        <a:lstStyle/>
        <a:p>
          <a:endParaRPr lang="ru-RU"/>
        </a:p>
      </dgm:t>
    </dgm:pt>
    <dgm:pt modelId="{92A4FDA9-C8FF-4BD4-90EB-D0447AF5E90D}" type="pres">
      <dgm:prSet presAssocID="{1E02B1AE-3F10-432E-8B7B-7BE25D3555BA}" presName="vSp" presStyleCnt="0"/>
      <dgm:spPr/>
    </dgm:pt>
    <dgm:pt modelId="{994ACFA2-AD0B-4464-A13B-2D5FA5CD2143}" type="pres">
      <dgm:prSet presAssocID="{6BEAF2A7-918F-4766-8C7E-72CBE4A58E6B}" presName="horFlow" presStyleCnt="0"/>
      <dgm:spPr/>
    </dgm:pt>
    <dgm:pt modelId="{69E4B11E-3E34-4E28-8476-9548CB5F017C}" type="pres">
      <dgm:prSet presAssocID="{6BEAF2A7-918F-4766-8C7E-72CBE4A58E6B}" presName="bigChev" presStyleLbl="node1" presStyleIdx="2" presStyleCnt="3" custScaleX="158730"/>
      <dgm:spPr/>
      <dgm:t>
        <a:bodyPr/>
        <a:lstStyle/>
        <a:p>
          <a:endParaRPr lang="ru-RU"/>
        </a:p>
      </dgm:t>
    </dgm:pt>
  </dgm:ptLst>
  <dgm:cxnLst>
    <dgm:cxn modelId="{E5DB5272-8A1F-4277-971E-D4D90CE28A69}" type="presOf" srcId="{88A8CDAF-86CF-46E6-BCD0-EB05AFA91BFC}" destId="{05C49FD5-4D55-4801-BF68-950CD9D400B0}" srcOrd="0" destOrd="0" presId="urn:microsoft.com/office/officeart/2005/8/layout/lProcess3"/>
    <dgm:cxn modelId="{3EFAEA04-FE8B-4729-9F00-6789C52228F3}" srcId="{88A8CDAF-86CF-46E6-BCD0-EB05AFA91BFC}" destId="{6BEAF2A7-918F-4766-8C7E-72CBE4A58E6B}" srcOrd="2" destOrd="0" parTransId="{B54A7188-5058-4D25-A625-83E6EBC2AA64}" sibTransId="{8A0C6221-2D84-4439-B4A9-F905D6D3696E}"/>
    <dgm:cxn modelId="{F4A5BCF9-B8F7-4F19-9E39-584DD91D7E54}" srcId="{88A8CDAF-86CF-46E6-BCD0-EB05AFA91BFC}" destId="{99603577-08EC-4E13-B896-F073E1F34448}" srcOrd="0" destOrd="0" parTransId="{E0E0BDC9-567E-4142-8215-4C8C04C38FD2}" sibTransId="{73F37210-F4D9-4D78-8BA1-38695E274AF3}"/>
    <dgm:cxn modelId="{AD2D1D14-59A3-4BCE-9EE3-B17FAE26AAFA}" type="presOf" srcId="{6BEAF2A7-918F-4766-8C7E-72CBE4A58E6B}" destId="{69E4B11E-3E34-4E28-8476-9548CB5F017C}" srcOrd="0" destOrd="0" presId="urn:microsoft.com/office/officeart/2005/8/layout/lProcess3"/>
    <dgm:cxn modelId="{F7E2109F-0571-4B92-AA08-231EC44F7751}" type="presOf" srcId="{1E02B1AE-3F10-432E-8B7B-7BE25D3555BA}" destId="{4BC25616-5992-4E6C-A116-E5490FE47CE0}" srcOrd="0" destOrd="0" presId="urn:microsoft.com/office/officeart/2005/8/layout/lProcess3"/>
    <dgm:cxn modelId="{F628B54E-BF5B-43C8-94A5-70269E199104}" type="presOf" srcId="{99603577-08EC-4E13-B896-F073E1F34448}" destId="{CDB279C2-A8DF-4B60-B36C-475D98B38223}" srcOrd="0" destOrd="0" presId="urn:microsoft.com/office/officeart/2005/8/layout/lProcess3"/>
    <dgm:cxn modelId="{3D8A82A1-4B6B-45E2-B454-989080BC648D}" srcId="{88A8CDAF-86CF-46E6-BCD0-EB05AFA91BFC}" destId="{1E02B1AE-3F10-432E-8B7B-7BE25D3555BA}" srcOrd="1" destOrd="0" parTransId="{5D8E1B50-30FA-4B7C-B57A-12CC5F16BB0B}" sibTransId="{05CB1FDF-7EA1-4143-A9C0-AA587F707A3D}"/>
    <dgm:cxn modelId="{51DB6CD9-9DA5-4C77-B659-619F65887E56}" type="presParOf" srcId="{05C49FD5-4D55-4801-BF68-950CD9D400B0}" destId="{9C796067-D3A1-47A9-844B-ED08CE93E88D}" srcOrd="0" destOrd="0" presId="urn:microsoft.com/office/officeart/2005/8/layout/lProcess3"/>
    <dgm:cxn modelId="{C5C976EB-BB35-4B47-8EB4-9797C172E15F}" type="presParOf" srcId="{9C796067-D3A1-47A9-844B-ED08CE93E88D}" destId="{CDB279C2-A8DF-4B60-B36C-475D98B38223}" srcOrd="0" destOrd="0" presId="urn:microsoft.com/office/officeart/2005/8/layout/lProcess3"/>
    <dgm:cxn modelId="{E36E4D4E-4C86-4E1C-BBA5-EAD909FD14DD}" type="presParOf" srcId="{05C49FD5-4D55-4801-BF68-950CD9D400B0}" destId="{ACD4C3E7-DE8F-4438-95BD-908D0D9E47ED}" srcOrd="1" destOrd="0" presId="urn:microsoft.com/office/officeart/2005/8/layout/lProcess3"/>
    <dgm:cxn modelId="{3FDB6DB8-ACCA-452F-827A-5F30E3CCA721}" type="presParOf" srcId="{05C49FD5-4D55-4801-BF68-950CD9D400B0}" destId="{20999B5E-3106-4BB5-A6BC-20FCD2E9D85E}" srcOrd="2" destOrd="0" presId="urn:microsoft.com/office/officeart/2005/8/layout/lProcess3"/>
    <dgm:cxn modelId="{5DBA44D9-1C5C-434E-AE2B-615653D61315}" type="presParOf" srcId="{20999B5E-3106-4BB5-A6BC-20FCD2E9D85E}" destId="{4BC25616-5992-4E6C-A116-E5490FE47CE0}" srcOrd="0" destOrd="0" presId="urn:microsoft.com/office/officeart/2005/8/layout/lProcess3"/>
    <dgm:cxn modelId="{73F2D3BE-645E-4899-AA80-FA540E49AEAA}" type="presParOf" srcId="{05C49FD5-4D55-4801-BF68-950CD9D400B0}" destId="{92A4FDA9-C8FF-4BD4-90EB-D0447AF5E90D}" srcOrd="3" destOrd="0" presId="urn:microsoft.com/office/officeart/2005/8/layout/lProcess3"/>
    <dgm:cxn modelId="{491B4269-5FC7-4C22-AF96-7676BBCB7DE7}" type="presParOf" srcId="{05C49FD5-4D55-4801-BF68-950CD9D400B0}" destId="{994ACFA2-AD0B-4464-A13B-2D5FA5CD2143}" srcOrd="4" destOrd="0" presId="urn:microsoft.com/office/officeart/2005/8/layout/lProcess3"/>
    <dgm:cxn modelId="{C67DAFB8-B236-4912-9BFD-3B98A86F028D}" type="presParOf" srcId="{994ACFA2-AD0B-4464-A13B-2D5FA5CD2143}" destId="{69E4B11E-3E34-4E28-8476-9548CB5F017C}"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DC59A65-E46F-456B-966E-571E9FAA53E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71851B92-8A5F-4E04-9EDB-05B4FCAB7603}">
      <dgm:prSet/>
      <dgm:spPr/>
      <dgm:t>
        <a:bodyPr/>
        <a:lstStyle/>
        <a:p>
          <a:pPr algn="ctr" rtl="0"/>
          <a:r>
            <a:rPr lang="ru-RU" b="1" dirty="0" smtClean="0"/>
            <a:t>Нарушение требований к образовательным организациям</a:t>
          </a:r>
          <a:endParaRPr lang="ru-RU" b="1" dirty="0"/>
        </a:p>
      </dgm:t>
    </dgm:pt>
    <dgm:pt modelId="{BAF42841-577D-4D18-8023-81481FFF2169}" type="parTrans" cxnId="{820A9851-5DDE-449A-A7C0-547C75BCE494}">
      <dgm:prSet/>
      <dgm:spPr/>
      <dgm:t>
        <a:bodyPr/>
        <a:lstStyle/>
        <a:p>
          <a:endParaRPr lang="ru-RU"/>
        </a:p>
      </dgm:t>
    </dgm:pt>
    <dgm:pt modelId="{AA25BE95-0B1C-47F0-80C4-D837FED7C671}" type="sibTrans" cxnId="{820A9851-5DDE-449A-A7C0-547C75BCE494}">
      <dgm:prSet/>
      <dgm:spPr/>
      <dgm:t>
        <a:bodyPr/>
        <a:lstStyle/>
        <a:p>
          <a:endParaRPr lang="ru-RU"/>
        </a:p>
      </dgm:t>
    </dgm:pt>
    <dgm:pt modelId="{7D6FB03B-C7B8-4A1B-8E20-B6B2C644A244}" type="pres">
      <dgm:prSet presAssocID="{3DC59A65-E46F-456B-966E-571E9FAA53E0}" presName="linear" presStyleCnt="0">
        <dgm:presLayoutVars>
          <dgm:animLvl val="lvl"/>
          <dgm:resizeHandles val="exact"/>
        </dgm:presLayoutVars>
      </dgm:prSet>
      <dgm:spPr/>
      <dgm:t>
        <a:bodyPr/>
        <a:lstStyle/>
        <a:p>
          <a:endParaRPr lang="ru-RU"/>
        </a:p>
      </dgm:t>
    </dgm:pt>
    <dgm:pt modelId="{4718A403-428B-4A2A-806E-7CC08A7286F1}" type="pres">
      <dgm:prSet presAssocID="{71851B92-8A5F-4E04-9EDB-05B4FCAB7603}" presName="parentText" presStyleLbl="node1" presStyleIdx="0" presStyleCnt="1">
        <dgm:presLayoutVars>
          <dgm:chMax val="0"/>
          <dgm:bulletEnabled val="1"/>
        </dgm:presLayoutVars>
      </dgm:prSet>
      <dgm:spPr/>
      <dgm:t>
        <a:bodyPr/>
        <a:lstStyle/>
        <a:p>
          <a:endParaRPr lang="ru-RU"/>
        </a:p>
      </dgm:t>
    </dgm:pt>
  </dgm:ptLst>
  <dgm:cxnLst>
    <dgm:cxn modelId="{38092E4A-EB95-46BD-B275-54626ADA606B}" type="presOf" srcId="{71851B92-8A5F-4E04-9EDB-05B4FCAB7603}" destId="{4718A403-428B-4A2A-806E-7CC08A7286F1}" srcOrd="0" destOrd="0" presId="urn:microsoft.com/office/officeart/2005/8/layout/vList2"/>
    <dgm:cxn modelId="{95AA419F-2CD4-4C67-A656-6626A318AD54}" type="presOf" srcId="{3DC59A65-E46F-456B-966E-571E9FAA53E0}" destId="{7D6FB03B-C7B8-4A1B-8E20-B6B2C644A244}" srcOrd="0" destOrd="0" presId="urn:microsoft.com/office/officeart/2005/8/layout/vList2"/>
    <dgm:cxn modelId="{820A9851-5DDE-449A-A7C0-547C75BCE494}" srcId="{3DC59A65-E46F-456B-966E-571E9FAA53E0}" destId="{71851B92-8A5F-4E04-9EDB-05B4FCAB7603}" srcOrd="0" destOrd="0" parTransId="{BAF42841-577D-4D18-8023-81481FFF2169}" sibTransId="{AA25BE95-0B1C-47F0-80C4-D837FED7C671}"/>
    <dgm:cxn modelId="{5574D292-2495-47B1-864E-CF70F15D0A2E}" type="presParOf" srcId="{7D6FB03B-C7B8-4A1B-8E20-B6B2C644A244}" destId="{4718A403-428B-4A2A-806E-7CC08A7286F1}"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37F3868-0EDB-4494-BE59-311594954C43}" type="doc">
      <dgm:prSet loTypeId="urn:microsoft.com/office/officeart/2005/8/layout/bProcess4" loCatId="process" qsTypeId="urn:microsoft.com/office/officeart/2005/8/quickstyle/3d1" qsCatId="3D" csTypeId="urn:microsoft.com/office/officeart/2005/8/colors/colorful1" csCatId="colorful" phldr="1"/>
      <dgm:spPr/>
      <dgm:t>
        <a:bodyPr/>
        <a:lstStyle/>
        <a:p>
          <a:endParaRPr lang="ru-RU"/>
        </a:p>
      </dgm:t>
    </dgm:pt>
    <dgm:pt modelId="{F07F8681-787A-4441-98EF-2D120E09C81B}">
      <dgm:prSet/>
      <dgm:spPr/>
      <dgm:t>
        <a:bodyPr/>
        <a:lstStyle/>
        <a:p>
          <a:pPr rtl="0"/>
          <a:r>
            <a:rPr lang="ru-RU" dirty="0" smtClean="0"/>
            <a:t>Нет открытого и общедоступного информационного ресурса (официального сайта) – ч.1 ст. 29 Закона от 29 декабря 2012 г. № 273-ФЗ; приказ Рособрнадзора от 29 мая 2014 г. № 785;</a:t>
          </a:r>
          <a:endParaRPr lang="ru-RU" dirty="0"/>
        </a:p>
      </dgm:t>
    </dgm:pt>
    <dgm:pt modelId="{7455E858-595D-46D9-A3BB-71522BD92A1A}" type="parTrans" cxnId="{AC2FD994-B2FB-41A4-BE6E-5F84D70A1A74}">
      <dgm:prSet/>
      <dgm:spPr/>
      <dgm:t>
        <a:bodyPr/>
        <a:lstStyle/>
        <a:p>
          <a:endParaRPr lang="ru-RU"/>
        </a:p>
      </dgm:t>
    </dgm:pt>
    <dgm:pt modelId="{399A0810-BB1A-4D9A-B867-A5E680DBCDC1}" type="sibTrans" cxnId="{AC2FD994-B2FB-41A4-BE6E-5F84D70A1A74}">
      <dgm:prSet/>
      <dgm:spPr/>
      <dgm:t>
        <a:bodyPr/>
        <a:lstStyle/>
        <a:p>
          <a:endParaRPr lang="ru-RU"/>
        </a:p>
      </dgm:t>
    </dgm:pt>
    <dgm:pt modelId="{A89E154C-12F0-4D0D-BE1F-3A2D3ED3B5E0}">
      <dgm:prSet/>
      <dgm:spPr/>
      <dgm:t>
        <a:bodyPr/>
        <a:lstStyle/>
        <a:p>
          <a:pPr rtl="0"/>
          <a:r>
            <a:rPr lang="ru-RU" dirty="0" smtClean="0"/>
            <a:t>Информационный ресурс (официальный сайт) не обеспечивает открытость и доступность информации - ч.1 ст. 29 Закона от 29 декабря 2012 г. № 273-ФЗ; </a:t>
          </a:r>
          <a:endParaRPr lang="ru-RU" dirty="0"/>
        </a:p>
      </dgm:t>
    </dgm:pt>
    <dgm:pt modelId="{395173C5-917F-4496-85BA-B816C4307437}" type="parTrans" cxnId="{A2130C68-2CDB-4851-B060-F7A9A903DB2A}">
      <dgm:prSet/>
      <dgm:spPr/>
      <dgm:t>
        <a:bodyPr/>
        <a:lstStyle/>
        <a:p>
          <a:endParaRPr lang="ru-RU"/>
        </a:p>
      </dgm:t>
    </dgm:pt>
    <dgm:pt modelId="{284DE7AA-688A-4819-880C-93D270F392EE}" type="sibTrans" cxnId="{A2130C68-2CDB-4851-B060-F7A9A903DB2A}">
      <dgm:prSet/>
      <dgm:spPr/>
      <dgm:t>
        <a:bodyPr/>
        <a:lstStyle/>
        <a:p>
          <a:endParaRPr lang="ru-RU"/>
        </a:p>
      </dgm:t>
    </dgm:pt>
    <dgm:pt modelId="{2A0D2206-7557-4497-99E9-27135A44CCB4}">
      <dgm:prSet/>
      <dgm:spPr/>
      <dgm:t>
        <a:bodyPr/>
        <a:lstStyle/>
        <a:p>
          <a:pPr rtl="0"/>
          <a:r>
            <a:rPr lang="ru-RU" dirty="0" smtClean="0"/>
            <a:t>На официальном сайте образовательной организации нет информации и документов, которые предусмотрены Законом от 29 декабря 2012 г. № 273-ФЗ; </a:t>
          </a:r>
          <a:endParaRPr lang="ru-RU" dirty="0"/>
        </a:p>
      </dgm:t>
    </dgm:pt>
    <dgm:pt modelId="{651460FD-54D7-474D-BE36-4539B46DF55D}" type="parTrans" cxnId="{D7382617-2409-4E61-9E6B-1FDEDA2C4851}">
      <dgm:prSet/>
      <dgm:spPr/>
      <dgm:t>
        <a:bodyPr/>
        <a:lstStyle/>
        <a:p>
          <a:endParaRPr lang="ru-RU"/>
        </a:p>
      </dgm:t>
    </dgm:pt>
    <dgm:pt modelId="{EA9E2FF6-5A53-4CE1-AAA0-0152D6F64EDC}" type="sibTrans" cxnId="{D7382617-2409-4E61-9E6B-1FDEDA2C4851}">
      <dgm:prSet/>
      <dgm:spPr/>
      <dgm:t>
        <a:bodyPr/>
        <a:lstStyle/>
        <a:p>
          <a:endParaRPr lang="ru-RU"/>
        </a:p>
      </dgm:t>
    </dgm:pt>
    <dgm:pt modelId="{AF8E172F-62CB-4608-A14A-C7FAEE0907B5}">
      <dgm:prSet/>
      <dgm:spPr/>
      <dgm:t>
        <a:bodyPr/>
        <a:lstStyle/>
        <a:p>
          <a:pPr rtl="0"/>
          <a:r>
            <a:rPr lang="ru-RU" dirty="0" smtClean="0"/>
            <a:t>Информация и документы, которые размещены на официальном сайте, обновляются не своевременно – п.8 Правил, утвержденных постановлением Правительства РФ от 10 июля 2013 г. № 582</a:t>
          </a:r>
          <a:endParaRPr lang="ru-RU" dirty="0"/>
        </a:p>
      </dgm:t>
    </dgm:pt>
    <dgm:pt modelId="{253E6865-623A-40DA-85F7-01EF46E048B8}" type="parTrans" cxnId="{040D6D44-60DE-46AA-8B97-CCABC6D74A59}">
      <dgm:prSet/>
      <dgm:spPr/>
      <dgm:t>
        <a:bodyPr/>
        <a:lstStyle/>
        <a:p>
          <a:endParaRPr lang="ru-RU"/>
        </a:p>
      </dgm:t>
    </dgm:pt>
    <dgm:pt modelId="{907F309A-75E6-4C6E-8857-191DA30ABCCC}" type="sibTrans" cxnId="{040D6D44-60DE-46AA-8B97-CCABC6D74A59}">
      <dgm:prSet/>
      <dgm:spPr/>
      <dgm:t>
        <a:bodyPr/>
        <a:lstStyle/>
        <a:p>
          <a:endParaRPr lang="ru-RU"/>
        </a:p>
      </dgm:t>
    </dgm:pt>
    <dgm:pt modelId="{716C8D97-F946-4EE1-9E90-C55FA0F35E63}">
      <dgm:prSet/>
      <dgm:spPr/>
      <dgm:t>
        <a:bodyPr/>
        <a:lstStyle/>
        <a:p>
          <a:pPr rtl="0"/>
          <a:r>
            <a:rPr lang="ru-RU" dirty="0" smtClean="0"/>
            <a:t>Последствия нарушений – предписание.</a:t>
          </a:r>
          <a:endParaRPr lang="ru-RU" dirty="0"/>
        </a:p>
      </dgm:t>
    </dgm:pt>
    <dgm:pt modelId="{B048E349-CDDF-4AFA-A441-0DE394A04AEB}" type="parTrans" cxnId="{8B43CD13-2305-4BA6-A6A7-40D5CA9860BD}">
      <dgm:prSet/>
      <dgm:spPr/>
      <dgm:t>
        <a:bodyPr/>
        <a:lstStyle/>
        <a:p>
          <a:endParaRPr lang="ru-RU"/>
        </a:p>
      </dgm:t>
    </dgm:pt>
    <dgm:pt modelId="{F72DE476-3835-4B58-806E-B4D1EA601BB6}" type="sibTrans" cxnId="{8B43CD13-2305-4BA6-A6A7-40D5CA9860BD}">
      <dgm:prSet/>
      <dgm:spPr/>
      <dgm:t>
        <a:bodyPr/>
        <a:lstStyle/>
        <a:p>
          <a:endParaRPr lang="ru-RU"/>
        </a:p>
      </dgm:t>
    </dgm:pt>
    <dgm:pt modelId="{E6E6DC1F-C5EB-457D-8DBC-C94520E29966}" type="pres">
      <dgm:prSet presAssocID="{037F3868-0EDB-4494-BE59-311594954C43}" presName="Name0" presStyleCnt="0">
        <dgm:presLayoutVars>
          <dgm:dir/>
          <dgm:resizeHandles/>
        </dgm:presLayoutVars>
      </dgm:prSet>
      <dgm:spPr/>
      <dgm:t>
        <a:bodyPr/>
        <a:lstStyle/>
        <a:p>
          <a:endParaRPr lang="ru-RU"/>
        </a:p>
      </dgm:t>
    </dgm:pt>
    <dgm:pt modelId="{F5DD2201-43AD-473F-A4C8-390C3C8EFF41}" type="pres">
      <dgm:prSet presAssocID="{F07F8681-787A-4441-98EF-2D120E09C81B}" presName="compNode" presStyleCnt="0"/>
      <dgm:spPr/>
    </dgm:pt>
    <dgm:pt modelId="{2CAA4B76-59E6-4B2A-BF79-63FA02C4DEE8}" type="pres">
      <dgm:prSet presAssocID="{F07F8681-787A-4441-98EF-2D120E09C81B}" presName="dummyConnPt" presStyleCnt="0"/>
      <dgm:spPr/>
    </dgm:pt>
    <dgm:pt modelId="{1A76103D-EB47-41F0-926F-B41C27D894FB}" type="pres">
      <dgm:prSet presAssocID="{F07F8681-787A-4441-98EF-2D120E09C81B}" presName="node" presStyleLbl="node1" presStyleIdx="0" presStyleCnt="5" custScaleX="147832">
        <dgm:presLayoutVars>
          <dgm:bulletEnabled val="1"/>
        </dgm:presLayoutVars>
      </dgm:prSet>
      <dgm:spPr/>
      <dgm:t>
        <a:bodyPr/>
        <a:lstStyle/>
        <a:p>
          <a:endParaRPr lang="ru-RU"/>
        </a:p>
      </dgm:t>
    </dgm:pt>
    <dgm:pt modelId="{4ADA509D-9C4C-4AAD-8090-FA5787492572}" type="pres">
      <dgm:prSet presAssocID="{399A0810-BB1A-4D9A-B867-A5E680DBCDC1}" presName="sibTrans" presStyleLbl="bgSibTrans2D1" presStyleIdx="0" presStyleCnt="4"/>
      <dgm:spPr/>
      <dgm:t>
        <a:bodyPr/>
        <a:lstStyle/>
        <a:p>
          <a:endParaRPr lang="ru-RU"/>
        </a:p>
      </dgm:t>
    </dgm:pt>
    <dgm:pt modelId="{BFF2BEA0-23FF-4242-A165-1B9B86F795AE}" type="pres">
      <dgm:prSet presAssocID="{A89E154C-12F0-4D0D-BE1F-3A2D3ED3B5E0}" presName="compNode" presStyleCnt="0"/>
      <dgm:spPr/>
    </dgm:pt>
    <dgm:pt modelId="{E999B8A7-532B-49E0-BDF6-B20AC4556AF8}" type="pres">
      <dgm:prSet presAssocID="{A89E154C-12F0-4D0D-BE1F-3A2D3ED3B5E0}" presName="dummyConnPt" presStyleCnt="0"/>
      <dgm:spPr/>
    </dgm:pt>
    <dgm:pt modelId="{9BD6580F-CF57-4FCC-9FA9-DDA47B0C000B}" type="pres">
      <dgm:prSet presAssocID="{A89E154C-12F0-4D0D-BE1F-3A2D3ED3B5E0}" presName="node" presStyleLbl="node1" presStyleIdx="1" presStyleCnt="5" custScaleX="147832">
        <dgm:presLayoutVars>
          <dgm:bulletEnabled val="1"/>
        </dgm:presLayoutVars>
      </dgm:prSet>
      <dgm:spPr/>
      <dgm:t>
        <a:bodyPr/>
        <a:lstStyle/>
        <a:p>
          <a:endParaRPr lang="ru-RU"/>
        </a:p>
      </dgm:t>
    </dgm:pt>
    <dgm:pt modelId="{77F9E88F-3001-43F5-A573-F0476F19E81E}" type="pres">
      <dgm:prSet presAssocID="{284DE7AA-688A-4819-880C-93D270F392EE}" presName="sibTrans" presStyleLbl="bgSibTrans2D1" presStyleIdx="1" presStyleCnt="4"/>
      <dgm:spPr/>
      <dgm:t>
        <a:bodyPr/>
        <a:lstStyle/>
        <a:p>
          <a:endParaRPr lang="ru-RU"/>
        </a:p>
      </dgm:t>
    </dgm:pt>
    <dgm:pt modelId="{BCD12EAA-A045-4536-8C46-DBAF3EC85B85}" type="pres">
      <dgm:prSet presAssocID="{2A0D2206-7557-4497-99E9-27135A44CCB4}" presName="compNode" presStyleCnt="0"/>
      <dgm:spPr/>
    </dgm:pt>
    <dgm:pt modelId="{EF7776FD-7151-4A53-BF4A-2449F72A5874}" type="pres">
      <dgm:prSet presAssocID="{2A0D2206-7557-4497-99E9-27135A44CCB4}" presName="dummyConnPt" presStyleCnt="0"/>
      <dgm:spPr/>
    </dgm:pt>
    <dgm:pt modelId="{ACE15978-9E84-4922-8282-93CAED8189DF}" type="pres">
      <dgm:prSet presAssocID="{2A0D2206-7557-4497-99E9-27135A44CCB4}" presName="node" presStyleLbl="node1" presStyleIdx="2" presStyleCnt="5" custScaleX="147832">
        <dgm:presLayoutVars>
          <dgm:bulletEnabled val="1"/>
        </dgm:presLayoutVars>
      </dgm:prSet>
      <dgm:spPr/>
      <dgm:t>
        <a:bodyPr/>
        <a:lstStyle/>
        <a:p>
          <a:endParaRPr lang="ru-RU"/>
        </a:p>
      </dgm:t>
    </dgm:pt>
    <dgm:pt modelId="{B07ADAC4-7008-4D1B-8BF3-79A6D13C8B33}" type="pres">
      <dgm:prSet presAssocID="{EA9E2FF6-5A53-4CE1-AAA0-0152D6F64EDC}" presName="sibTrans" presStyleLbl="bgSibTrans2D1" presStyleIdx="2" presStyleCnt="4"/>
      <dgm:spPr/>
      <dgm:t>
        <a:bodyPr/>
        <a:lstStyle/>
        <a:p>
          <a:endParaRPr lang="ru-RU"/>
        </a:p>
      </dgm:t>
    </dgm:pt>
    <dgm:pt modelId="{37AD3FA0-AF32-4677-AF05-F2351D8398DA}" type="pres">
      <dgm:prSet presAssocID="{AF8E172F-62CB-4608-A14A-C7FAEE0907B5}" presName="compNode" presStyleCnt="0"/>
      <dgm:spPr/>
    </dgm:pt>
    <dgm:pt modelId="{C44B53EA-0934-44B5-ACF7-DF7D2D64D32D}" type="pres">
      <dgm:prSet presAssocID="{AF8E172F-62CB-4608-A14A-C7FAEE0907B5}" presName="dummyConnPt" presStyleCnt="0"/>
      <dgm:spPr/>
    </dgm:pt>
    <dgm:pt modelId="{6FD8F841-35FB-42CD-B25B-0CA11CCF48CA}" type="pres">
      <dgm:prSet presAssocID="{AF8E172F-62CB-4608-A14A-C7FAEE0907B5}" presName="node" presStyleLbl="node1" presStyleIdx="3" presStyleCnt="5" custScaleX="126746">
        <dgm:presLayoutVars>
          <dgm:bulletEnabled val="1"/>
        </dgm:presLayoutVars>
      </dgm:prSet>
      <dgm:spPr/>
      <dgm:t>
        <a:bodyPr/>
        <a:lstStyle/>
        <a:p>
          <a:endParaRPr lang="ru-RU"/>
        </a:p>
      </dgm:t>
    </dgm:pt>
    <dgm:pt modelId="{AB7C77E1-1E32-481D-A0B1-B8A05218B777}" type="pres">
      <dgm:prSet presAssocID="{907F309A-75E6-4C6E-8857-191DA30ABCCC}" presName="sibTrans" presStyleLbl="bgSibTrans2D1" presStyleIdx="3" presStyleCnt="4"/>
      <dgm:spPr/>
      <dgm:t>
        <a:bodyPr/>
        <a:lstStyle/>
        <a:p>
          <a:endParaRPr lang="ru-RU"/>
        </a:p>
      </dgm:t>
    </dgm:pt>
    <dgm:pt modelId="{37516591-C2F9-40BE-95F1-DEAF256C858A}" type="pres">
      <dgm:prSet presAssocID="{716C8D97-F946-4EE1-9E90-C55FA0F35E63}" presName="compNode" presStyleCnt="0"/>
      <dgm:spPr/>
    </dgm:pt>
    <dgm:pt modelId="{5165803B-81BF-427E-87E6-49F598D990AC}" type="pres">
      <dgm:prSet presAssocID="{716C8D97-F946-4EE1-9E90-C55FA0F35E63}" presName="dummyConnPt" presStyleCnt="0"/>
      <dgm:spPr/>
    </dgm:pt>
    <dgm:pt modelId="{C128D3F3-544D-4BB3-9035-7508E0409DCC}" type="pres">
      <dgm:prSet presAssocID="{716C8D97-F946-4EE1-9E90-C55FA0F35E63}" presName="node" presStyleLbl="node1" presStyleIdx="4" presStyleCnt="5" custScaleX="126746">
        <dgm:presLayoutVars>
          <dgm:bulletEnabled val="1"/>
        </dgm:presLayoutVars>
      </dgm:prSet>
      <dgm:spPr/>
      <dgm:t>
        <a:bodyPr/>
        <a:lstStyle/>
        <a:p>
          <a:endParaRPr lang="ru-RU"/>
        </a:p>
      </dgm:t>
    </dgm:pt>
  </dgm:ptLst>
  <dgm:cxnLst>
    <dgm:cxn modelId="{A2130C68-2CDB-4851-B060-F7A9A903DB2A}" srcId="{037F3868-0EDB-4494-BE59-311594954C43}" destId="{A89E154C-12F0-4D0D-BE1F-3A2D3ED3B5E0}" srcOrd="1" destOrd="0" parTransId="{395173C5-917F-4496-85BA-B816C4307437}" sibTransId="{284DE7AA-688A-4819-880C-93D270F392EE}"/>
    <dgm:cxn modelId="{C09BEAA6-42F0-4286-A263-603638A7D9B9}" type="presOf" srcId="{037F3868-0EDB-4494-BE59-311594954C43}" destId="{E6E6DC1F-C5EB-457D-8DBC-C94520E29966}" srcOrd="0" destOrd="0" presId="urn:microsoft.com/office/officeart/2005/8/layout/bProcess4"/>
    <dgm:cxn modelId="{F11DE3A2-6ADC-4219-9214-9AF5498A31FE}" type="presOf" srcId="{AF8E172F-62CB-4608-A14A-C7FAEE0907B5}" destId="{6FD8F841-35FB-42CD-B25B-0CA11CCF48CA}" srcOrd="0" destOrd="0" presId="urn:microsoft.com/office/officeart/2005/8/layout/bProcess4"/>
    <dgm:cxn modelId="{8B43CD13-2305-4BA6-A6A7-40D5CA9860BD}" srcId="{037F3868-0EDB-4494-BE59-311594954C43}" destId="{716C8D97-F946-4EE1-9E90-C55FA0F35E63}" srcOrd="4" destOrd="0" parTransId="{B048E349-CDDF-4AFA-A441-0DE394A04AEB}" sibTransId="{F72DE476-3835-4B58-806E-B4D1EA601BB6}"/>
    <dgm:cxn modelId="{AC2FD994-B2FB-41A4-BE6E-5F84D70A1A74}" srcId="{037F3868-0EDB-4494-BE59-311594954C43}" destId="{F07F8681-787A-4441-98EF-2D120E09C81B}" srcOrd="0" destOrd="0" parTransId="{7455E858-595D-46D9-A3BB-71522BD92A1A}" sibTransId="{399A0810-BB1A-4D9A-B867-A5E680DBCDC1}"/>
    <dgm:cxn modelId="{D7382617-2409-4E61-9E6B-1FDEDA2C4851}" srcId="{037F3868-0EDB-4494-BE59-311594954C43}" destId="{2A0D2206-7557-4497-99E9-27135A44CCB4}" srcOrd="2" destOrd="0" parTransId="{651460FD-54D7-474D-BE36-4539B46DF55D}" sibTransId="{EA9E2FF6-5A53-4CE1-AAA0-0152D6F64EDC}"/>
    <dgm:cxn modelId="{F6E1065D-DD22-47AE-97EB-FE552B1C7D7B}" type="presOf" srcId="{284DE7AA-688A-4819-880C-93D270F392EE}" destId="{77F9E88F-3001-43F5-A573-F0476F19E81E}" srcOrd="0" destOrd="0" presId="urn:microsoft.com/office/officeart/2005/8/layout/bProcess4"/>
    <dgm:cxn modelId="{040D6D44-60DE-46AA-8B97-CCABC6D74A59}" srcId="{037F3868-0EDB-4494-BE59-311594954C43}" destId="{AF8E172F-62CB-4608-A14A-C7FAEE0907B5}" srcOrd="3" destOrd="0" parTransId="{253E6865-623A-40DA-85F7-01EF46E048B8}" sibTransId="{907F309A-75E6-4C6E-8857-191DA30ABCCC}"/>
    <dgm:cxn modelId="{B51C9E2E-F2B3-41AA-9EC9-0F5AC74C570E}" type="presOf" srcId="{2A0D2206-7557-4497-99E9-27135A44CCB4}" destId="{ACE15978-9E84-4922-8282-93CAED8189DF}" srcOrd="0" destOrd="0" presId="urn:microsoft.com/office/officeart/2005/8/layout/bProcess4"/>
    <dgm:cxn modelId="{C9D018A4-3F0A-4EEE-9B70-6F539AD6B2E0}" type="presOf" srcId="{716C8D97-F946-4EE1-9E90-C55FA0F35E63}" destId="{C128D3F3-544D-4BB3-9035-7508E0409DCC}" srcOrd="0" destOrd="0" presId="urn:microsoft.com/office/officeart/2005/8/layout/bProcess4"/>
    <dgm:cxn modelId="{1453F079-56A8-42BD-ADCE-E6C2F06DC477}" type="presOf" srcId="{399A0810-BB1A-4D9A-B867-A5E680DBCDC1}" destId="{4ADA509D-9C4C-4AAD-8090-FA5787492572}" srcOrd="0" destOrd="0" presId="urn:microsoft.com/office/officeart/2005/8/layout/bProcess4"/>
    <dgm:cxn modelId="{E65EE9CB-DA32-4733-A5FB-E42836F73C82}" type="presOf" srcId="{EA9E2FF6-5A53-4CE1-AAA0-0152D6F64EDC}" destId="{B07ADAC4-7008-4D1B-8BF3-79A6D13C8B33}" srcOrd="0" destOrd="0" presId="urn:microsoft.com/office/officeart/2005/8/layout/bProcess4"/>
    <dgm:cxn modelId="{E879E320-3A0D-4AE9-AE79-BF888154F365}" type="presOf" srcId="{A89E154C-12F0-4D0D-BE1F-3A2D3ED3B5E0}" destId="{9BD6580F-CF57-4FCC-9FA9-DDA47B0C000B}" srcOrd="0" destOrd="0" presId="urn:microsoft.com/office/officeart/2005/8/layout/bProcess4"/>
    <dgm:cxn modelId="{2C8D9FA2-EB12-4FC3-A685-DD2DA1EC7D38}" type="presOf" srcId="{907F309A-75E6-4C6E-8857-191DA30ABCCC}" destId="{AB7C77E1-1E32-481D-A0B1-B8A05218B777}" srcOrd="0" destOrd="0" presId="urn:microsoft.com/office/officeart/2005/8/layout/bProcess4"/>
    <dgm:cxn modelId="{1022FC83-2AA5-44EA-B40C-58F4F84C9BEE}" type="presOf" srcId="{F07F8681-787A-4441-98EF-2D120E09C81B}" destId="{1A76103D-EB47-41F0-926F-B41C27D894FB}" srcOrd="0" destOrd="0" presId="urn:microsoft.com/office/officeart/2005/8/layout/bProcess4"/>
    <dgm:cxn modelId="{3D72D2CF-D5F6-44AB-AB38-5362E02B5881}" type="presParOf" srcId="{E6E6DC1F-C5EB-457D-8DBC-C94520E29966}" destId="{F5DD2201-43AD-473F-A4C8-390C3C8EFF41}" srcOrd="0" destOrd="0" presId="urn:microsoft.com/office/officeart/2005/8/layout/bProcess4"/>
    <dgm:cxn modelId="{2D5D26D4-3BED-4B98-ACBE-00736EFC7C80}" type="presParOf" srcId="{F5DD2201-43AD-473F-A4C8-390C3C8EFF41}" destId="{2CAA4B76-59E6-4B2A-BF79-63FA02C4DEE8}" srcOrd="0" destOrd="0" presId="urn:microsoft.com/office/officeart/2005/8/layout/bProcess4"/>
    <dgm:cxn modelId="{F7A1AABD-56E8-4600-B576-0945CB3F36D7}" type="presParOf" srcId="{F5DD2201-43AD-473F-A4C8-390C3C8EFF41}" destId="{1A76103D-EB47-41F0-926F-B41C27D894FB}" srcOrd="1" destOrd="0" presId="urn:microsoft.com/office/officeart/2005/8/layout/bProcess4"/>
    <dgm:cxn modelId="{06969759-C399-46F9-A1C8-D16BE0817B7A}" type="presParOf" srcId="{E6E6DC1F-C5EB-457D-8DBC-C94520E29966}" destId="{4ADA509D-9C4C-4AAD-8090-FA5787492572}" srcOrd="1" destOrd="0" presId="urn:microsoft.com/office/officeart/2005/8/layout/bProcess4"/>
    <dgm:cxn modelId="{7E9A7A25-C69E-48B6-92DF-0BA7F16FAB57}" type="presParOf" srcId="{E6E6DC1F-C5EB-457D-8DBC-C94520E29966}" destId="{BFF2BEA0-23FF-4242-A165-1B9B86F795AE}" srcOrd="2" destOrd="0" presId="urn:microsoft.com/office/officeart/2005/8/layout/bProcess4"/>
    <dgm:cxn modelId="{E871BB4F-46F0-4738-9F3F-F4D95651FA46}" type="presParOf" srcId="{BFF2BEA0-23FF-4242-A165-1B9B86F795AE}" destId="{E999B8A7-532B-49E0-BDF6-B20AC4556AF8}" srcOrd="0" destOrd="0" presId="urn:microsoft.com/office/officeart/2005/8/layout/bProcess4"/>
    <dgm:cxn modelId="{94B9658C-2102-49DF-A6B5-B2CE6E09A24B}" type="presParOf" srcId="{BFF2BEA0-23FF-4242-A165-1B9B86F795AE}" destId="{9BD6580F-CF57-4FCC-9FA9-DDA47B0C000B}" srcOrd="1" destOrd="0" presId="urn:microsoft.com/office/officeart/2005/8/layout/bProcess4"/>
    <dgm:cxn modelId="{EAFD21AD-E059-428D-8553-E0F7BEF49AD4}" type="presParOf" srcId="{E6E6DC1F-C5EB-457D-8DBC-C94520E29966}" destId="{77F9E88F-3001-43F5-A573-F0476F19E81E}" srcOrd="3" destOrd="0" presId="urn:microsoft.com/office/officeart/2005/8/layout/bProcess4"/>
    <dgm:cxn modelId="{62E6288D-888A-40D5-A662-6AE8BF793C70}" type="presParOf" srcId="{E6E6DC1F-C5EB-457D-8DBC-C94520E29966}" destId="{BCD12EAA-A045-4536-8C46-DBAF3EC85B85}" srcOrd="4" destOrd="0" presId="urn:microsoft.com/office/officeart/2005/8/layout/bProcess4"/>
    <dgm:cxn modelId="{2FE9D54F-D287-4074-97CB-2055179ADB87}" type="presParOf" srcId="{BCD12EAA-A045-4536-8C46-DBAF3EC85B85}" destId="{EF7776FD-7151-4A53-BF4A-2449F72A5874}" srcOrd="0" destOrd="0" presId="urn:microsoft.com/office/officeart/2005/8/layout/bProcess4"/>
    <dgm:cxn modelId="{E5E6E6A9-83E4-408C-A70D-352192F8D92C}" type="presParOf" srcId="{BCD12EAA-A045-4536-8C46-DBAF3EC85B85}" destId="{ACE15978-9E84-4922-8282-93CAED8189DF}" srcOrd="1" destOrd="0" presId="urn:microsoft.com/office/officeart/2005/8/layout/bProcess4"/>
    <dgm:cxn modelId="{E7CADC39-3520-4FA1-A415-6372B72E2F52}" type="presParOf" srcId="{E6E6DC1F-C5EB-457D-8DBC-C94520E29966}" destId="{B07ADAC4-7008-4D1B-8BF3-79A6D13C8B33}" srcOrd="5" destOrd="0" presId="urn:microsoft.com/office/officeart/2005/8/layout/bProcess4"/>
    <dgm:cxn modelId="{541CAC55-013F-483B-B74E-CF45C1323C28}" type="presParOf" srcId="{E6E6DC1F-C5EB-457D-8DBC-C94520E29966}" destId="{37AD3FA0-AF32-4677-AF05-F2351D8398DA}" srcOrd="6" destOrd="0" presId="urn:microsoft.com/office/officeart/2005/8/layout/bProcess4"/>
    <dgm:cxn modelId="{171C2E46-BBAB-480C-A653-B060752BB870}" type="presParOf" srcId="{37AD3FA0-AF32-4677-AF05-F2351D8398DA}" destId="{C44B53EA-0934-44B5-ACF7-DF7D2D64D32D}" srcOrd="0" destOrd="0" presId="urn:microsoft.com/office/officeart/2005/8/layout/bProcess4"/>
    <dgm:cxn modelId="{E44F52EF-63DF-4212-BEA8-46ECBF60491C}" type="presParOf" srcId="{37AD3FA0-AF32-4677-AF05-F2351D8398DA}" destId="{6FD8F841-35FB-42CD-B25B-0CA11CCF48CA}" srcOrd="1" destOrd="0" presId="urn:microsoft.com/office/officeart/2005/8/layout/bProcess4"/>
    <dgm:cxn modelId="{93B7D2BC-5634-42AB-99E7-4BC518194B51}" type="presParOf" srcId="{E6E6DC1F-C5EB-457D-8DBC-C94520E29966}" destId="{AB7C77E1-1E32-481D-A0B1-B8A05218B777}" srcOrd="7" destOrd="0" presId="urn:microsoft.com/office/officeart/2005/8/layout/bProcess4"/>
    <dgm:cxn modelId="{4E40E294-D66D-4C42-AD86-0C41D02FC41A}" type="presParOf" srcId="{E6E6DC1F-C5EB-457D-8DBC-C94520E29966}" destId="{37516591-C2F9-40BE-95F1-DEAF256C858A}" srcOrd="8" destOrd="0" presId="urn:microsoft.com/office/officeart/2005/8/layout/bProcess4"/>
    <dgm:cxn modelId="{9511B03B-3472-4D60-A2B8-ADF02C6935D3}" type="presParOf" srcId="{37516591-C2F9-40BE-95F1-DEAF256C858A}" destId="{5165803B-81BF-427E-87E6-49F598D990AC}" srcOrd="0" destOrd="0" presId="urn:microsoft.com/office/officeart/2005/8/layout/bProcess4"/>
    <dgm:cxn modelId="{2CC9319B-49C2-456C-A983-78FE11E908C8}" type="presParOf" srcId="{37516591-C2F9-40BE-95F1-DEAF256C858A}" destId="{C128D3F3-544D-4BB3-9035-7508E0409DCC}"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A51ECA9-1B0B-46B0-9E93-BA578715977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850F47F6-1C87-4A04-B999-613C847BD9F4}">
      <dgm:prSet/>
      <dgm:spPr/>
      <dgm:t>
        <a:bodyPr/>
        <a:lstStyle/>
        <a:p>
          <a:pPr algn="ctr" rtl="0"/>
          <a:r>
            <a:rPr lang="ru-RU" b="1" dirty="0" smtClean="0"/>
            <a:t>Нарушение требований к информационной открытости</a:t>
          </a:r>
          <a:endParaRPr lang="ru-RU" b="1" dirty="0"/>
        </a:p>
      </dgm:t>
    </dgm:pt>
    <dgm:pt modelId="{C72EC2F6-D07C-413B-B923-7CF3B9AB3981}" type="parTrans" cxnId="{5E598CDB-0D0F-4577-BE0E-5A3B868FD35A}">
      <dgm:prSet/>
      <dgm:spPr/>
      <dgm:t>
        <a:bodyPr/>
        <a:lstStyle/>
        <a:p>
          <a:endParaRPr lang="ru-RU"/>
        </a:p>
      </dgm:t>
    </dgm:pt>
    <dgm:pt modelId="{ACED85E6-42FA-426D-9E72-5EF9DE86E481}" type="sibTrans" cxnId="{5E598CDB-0D0F-4577-BE0E-5A3B868FD35A}">
      <dgm:prSet/>
      <dgm:spPr/>
      <dgm:t>
        <a:bodyPr/>
        <a:lstStyle/>
        <a:p>
          <a:endParaRPr lang="ru-RU"/>
        </a:p>
      </dgm:t>
    </dgm:pt>
    <dgm:pt modelId="{64D60D63-75A9-4901-9DAE-6742D0313FE4}" type="pres">
      <dgm:prSet presAssocID="{7A51ECA9-1B0B-46B0-9E93-BA5787159779}" presName="linear" presStyleCnt="0">
        <dgm:presLayoutVars>
          <dgm:animLvl val="lvl"/>
          <dgm:resizeHandles val="exact"/>
        </dgm:presLayoutVars>
      </dgm:prSet>
      <dgm:spPr/>
      <dgm:t>
        <a:bodyPr/>
        <a:lstStyle/>
        <a:p>
          <a:endParaRPr lang="ru-RU"/>
        </a:p>
      </dgm:t>
    </dgm:pt>
    <dgm:pt modelId="{C9D6EA39-3CC1-4604-BF1B-630240F4CC39}" type="pres">
      <dgm:prSet presAssocID="{850F47F6-1C87-4A04-B999-613C847BD9F4}" presName="parentText" presStyleLbl="node1" presStyleIdx="0" presStyleCnt="1">
        <dgm:presLayoutVars>
          <dgm:chMax val="0"/>
          <dgm:bulletEnabled val="1"/>
        </dgm:presLayoutVars>
      </dgm:prSet>
      <dgm:spPr/>
      <dgm:t>
        <a:bodyPr/>
        <a:lstStyle/>
        <a:p>
          <a:endParaRPr lang="ru-RU"/>
        </a:p>
      </dgm:t>
    </dgm:pt>
  </dgm:ptLst>
  <dgm:cxnLst>
    <dgm:cxn modelId="{5E598CDB-0D0F-4577-BE0E-5A3B868FD35A}" srcId="{7A51ECA9-1B0B-46B0-9E93-BA5787159779}" destId="{850F47F6-1C87-4A04-B999-613C847BD9F4}" srcOrd="0" destOrd="0" parTransId="{C72EC2F6-D07C-413B-B923-7CF3B9AB3981}" sibTransId="{ACED85E6-42FA-426D-9E72-5EF9DE86E481}"/>
    <dgm:cxn modelId="{6FA7D7E1-1571-4596-9978-269A39A67705}" type="presOf" srcId="{850F47F6-1C87-4A04-B999-613C847BD9F4}" destId="{C9D6EA39-3CC1-4604-BF1B-630240F4CC39}" srcOrd="0" destOrd="0" presId="urn:microsoft.com/office/officeart/2005/8/layout/vList2"/>
    <dgm:cxn modelId="{D247137B-2F9C-45F8-AD1B-E9D6C4917D78}" type="presOf" srcId="{7A51ECA9-1B0B-46B0-9E93-BA5787159779}" destId="{64D60D63-75A9-4901-9DAE-6742D0313FE4}" srcOrd="0" destOrd="0" presId="urn:microsoft.com/office/officeart/2005/8/layout/vList2"/>
    <dgm:cxn modelId="{420EC93C-A8A8-4C15-AF3C-802ED4AA0E58}" type="presParOf" srcId="{64D60D63-75A9-4901-9DAE-6742D0313FE4}" destId="{C9D6EA39-3CC1-4604-BF1B-630240F4CC39}"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A5FDA3-E588-401E-AB91-627AFAE808D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ru-RU"/>
        </a:p>
      </dgm:t>
    </dgm:pt>
    <dgm:pt modelId="{A21545A2-0C15-4FA8-8997-D113A1582A70}">
      <dgm:prSet phldrT="[Текст]" custT="1"/>
      <dgm:spPr/>
      <dgm:t>
        <a:bodyPr/>
        <a:lstStyle/>
        <a:p>
          <a:r>
            <a:rPr lang="ru-RU" sz="2400" dirty="0" smtClean="0">
              <a:latin typeface="Times New Roman" pitchFamily="18" charset="0"/>
              <a:cs typeface="Times New Roman" pitchFamily="18" charset="0"/>
            </a:rPr>
            <a:t>Плановые</a:t>
          </a:r>
          <a:endParaRPr lang="ru-RU" sz="2400" dirty="0">
            <a:latin typeface="Times New Roman" pitchFamily="18" charset="0"/>
            <a:cs typeface="Times New Roman" pitchFamily="18" charset="0"/>
          </a:endParaRPr>
        </a:p>
      </dgm:t>
    </dgm:pt>
    <dgm:pt modelId="{450E2247-D832-44FD-B728-9D79C8E2C56E}" type="parTrans" cxnId="{3349A847-9A48-4A71-BE98-8A235E10B171}">
      <dgm:prSet/>
      <dgm:spPr/>
      <dgm:t>
        <a:bodyPr/>
        <a:lstStyle/>
        <a:p>
          <a:endParaRPr lang="ru-RU"/>
        </a:p>
      </dgm:t>
    </dgm:pt>
    <dgm:pt modelId="{735195B9-194D-45F6-A6E7-B9D342E9EC08}" type="sibTrans" cxnId="{3349A847-9A48-4A71-BE98-8A235E10B171}">
      <dgm:prSet/>
      <dgm:spPr/>
      <dgm:t>
        <a:bodyPr/>
        <a:lstStyle/>
        <a:p>
          <a:endParaRPr lang="ru-RU"/>
        </a:p>
      </dgm:t>
    </dgm:pt>
    <dgm:pt modelId="{E476C86B-460E-4C04-85C5-F4FB5457FA1D}">
      <dgm:prSet phldrT="[Текст]" custT="1"/>
      <dgm:spPr/>
      <dgm:t>
        <a:bodyPr/>
        <a:lstStyle/>
        <a:p>
          <a:r>
            <a:rPr lang="ru-RU" sz="2400" dirty="0" smtClean="0">
              <a:latin typeface="Times New Roman" pitchFamily="18" charset="0"/>
              <a:cs typeface="Times New Roman" pitchFamily="18" charset="0"/>
            </a:rPr>
            <a:t>Выездные</a:t>
          </a:r>
          <a:endParaRPr lang="ru-RU" sz="2400" dirty="0">
            <a:latin typeface="Times New Roman" pitchFamily="18" charset="0"/>
            <a:cs typeface="Times New Roman" pitchFamily="18" charset="0"/>
          </a:endParaRPr>
        </a:p>
      </dgm:t>
    </dgm:pt>
    <dgm:pt modelId="{4A7E0533-2852-418A-B8A2-9C8C4710B56F}" type="parTrans" cxnId="{E90BF606-DEA4-416F-98B0-21F256BB59EE}">
      <dgm:prSet/>
      <dgm:spPr/>
      <dgm:t>
        <a:bodyPr/>
        <a:lstStyle/>
        <a:p>
          <a:endParaRPr lang="ru-RU"/>
        </a:p>
      </dgm:t>
    </dgm:pt>
    <dgm:pt modelId="{3CEB9A6F-73C1-42B5-9870-149F2FF85283}" type="sibTrans" cxnId="{E90BF606-DEA4-416F-98B0-21F256BB59EE}">
      <dgm:prSet/>
      <dgm:spPr/>
      <dgm:t>
        <a:bodyPr/>
        <a:lstStyle/>
        <a:p>
          <a:endParaRPr lang="ru-RU"/>
        </a:p>
      </dgm:t>
    </dgm:pt>
    <dgm:pt modelId="{7C8F03D9-EAE7-421E-8510-B481DDA4DC96}">
      <dgm:prSet phldrT="[Текст]" custT="1"/>
      <dgm:spPr/>
      <dgm:t>
        <a:bodyPr/>
        <a:lstStyle/>
        <a:p>
          <a:r>
            <a:rPr lang="ru-RU" sz="2400" dirty="0" smtClean="0">
              <a:latin typeface="Times New Roman" pitchFamily="18" charset="0"/>
              <a:cs typeface="Times New Roman" pitchFamily="18" charset="0"/>
            </a:rPr>
            <a:t>Документарные</a:t>
          </a:r>
          <a:endParaRPr lang="ru-RU" sz="2400" dirty="0">
            <a:latin typeface="Times New Roman" pitchFamily="18" charset="0"/>
            <a:cs typeface="Times New Roman" pitchFamily="18" charset="0"/>
          </a:endParaRPr>
        </a:p>
      </dgm:t>
    </dgm:pt>
    <dgm:pt modelId="{D0797C5B-F704-40FE-8F19-5ADA2FC98B13}" type="parTrans" cxnId="{75DAECAA-B9AB-4EFE-8F16-8D31ECA0776E}">
      <dgm:prSet/>
      <dgm:spPr/>
      <dgm:t>
        <a:bodyPr/>
        <a:lstStyle/>
        <a:p>
          <a:endParaRPr lang="ru-RU"/>
        </a:p>
      </dgm:t>
    </dgm:pt>
    <dgm:pt modelId="{09F68EC7-7777-48EF-89D7-25D34914F4A3}" type="sibTrans" cxnId="{75DAECAA-B9AB-4EFE-8F16-8D31ECA0776E}">
      <dgm:prSet/>
      <dgm:spPr/>
      <dgm:t>
        <a:bodyPr/>
        <a:lstStyle/>
        <a:p>
          <a:endParaRPr lang="ru-RU"/>
        </a:p>
      </dgm:t>
    </dgm:pt>
    <dgm:pt modelId="{11E78FCC-1698-47D8-AB80-CC34E07A8207}">
      <dgm:prSet phldrT="[Текст]" custT="1"/>
      <dgm:spPr/>
      <dgm:t>
        <a:bodyPr/>
        <a:lstStyle/>
        <a:p>
          <a:r>
            <a:rPr lang="ru-RU" sz="2400" dirty="0" smtClean="0"/>
            <a:t>Внеплановые</a:t>
          </a:r>
          <a:endParaRPr lang="ru-RU" sz="2400" dirty="0"/>
        </a:p>
      </dgm:t>
    </dgm:pt>
    <dgm:pt modelId="{D66C86D2-3693-428C-9241-151C02D47BED}" type="parTrans" cxnId="{74BCA039-7206-44FC-AD8E-96CCDA415287}">
      <dgm:prSet/>
      <dgm:spPr/>
      <dgm:t>
        <a:bodyPr/>
        <a:lstStyle/>
        <a:p>
          <a:endParaRPr lang="ru-RU"/>
        </a:p>
      </dgm:t>
    </dgm:pt>
    <dgm:pt modelId="{2AA48F9E-4377-4F8F-99B9-0ECC1A7D37EE}" type="sibTrans" cxnId="{74BCA039-7206-44FC-AD8E-96CCDA415287}">
      <dgm:prSet/>
      <dgm:spPr/>
      <dgm:t>
        <a:bodyPr/>
        <a:lstStyle/>
        <a:p>
          <a:endParaRPr lang="ru-RU"/>
        </a:p>
      </dgm:t>
    </dgm:pt>
    <dgm:pt modelId="{9E6EA742-32CD-460C-A809-E92F3470F853}">
      <dgm:prSet phldrT="[Текст]" custT="1"/>
      <dgm:spPr/>
      <dgm:t>
        <a:bodyPr/>
        <a:lstStyle/>
        <a:p>
          <a:r>
            <a:rPr lang="ru-RU" sz="2400" dirty="0" smtClean="0">
              <a:latin typeface="Times New Roman" pitchFamily="18" charset="0"/>
              <a:cs typeface="Times New Roman" pitchFamily="18" charset="0"/>
            </a:rPr>
            <a:t>Выездные</a:t>
          </a:r>
          <a:endParaRPr lang="ru-RU" sz="2400" dirty="0">
            <a:latin typeface="Times New Roman" pitchFamily="18" charset="0"/>
            <a:cs typeface="Times New Roman" pitchFamily="18" charset="0"/>
          </a:endParaRPr>
        </a:p>
      </dgm:t>
    </dgm:pt>
    <dgm:pt modelId="{F22A750A-1706-4AF0-8A52-938C44F1976B}" type="parTrans" cxnId="{5943A42A-2A0D-4CEE-843B-C0C122AD95C7}">
      <dgm:prSet/>
      <dgm:spPr/>
      <dgm:t>
        <a:bodyPr/>
        <a:lstStyle/>
        <a:p>
          <a:endParaRPr lang="ru-RU"/>
        </a:p>
      </dgm:t>
    </dgm:pt>
    <dgm:pt modelId="{80069605-B909-4181-8AB2-ECE6F2BDFB3F}" type="sibTrans" cxnId="{5943A42A-2A0D-4CEE-843B-C0C122AD95C7}">
      <dgm:prSet/>
      <dgm:spPr/>
      <dgm:t>
        <a:bodyPr/>
        <a:lstStyle/>
        <a:p>
          <a:endParaRPr lang="ru-RU"/>
        </a:p>
      </dgm:t>
    </dgm:pt>
    <dgm:pt modelId="{72311A07-F8C6-4DDD-9A71-FDF84F41797D}">
      <dgm:prSet phldrT="[Текст]" custT="1"/>
      <dgm:spPr/>
      <dgm:t>
        <a:bodyPr/>
        <a:lstStyle/>
        <a:p>
          <a:r>
            <a:rPr lang="ru-RU" sz="2400" dirty="0" smtClean="0">
              <a:latin typeface="Times New Roman" pitchFamily="18" charset="0"/>
              <a:cs typeface="Times New Roman" pitchFamily="18" charset="0"/>
            </a:rPr>
            <a:t>Документарные</a:t>
          </a:r>
          <a:endParaRPr lang="ru-RU" sz="2400" dirty="0">
            <a:latin typeface="Times New Roman" pitchFamily="18" charset="0"/>
            <a:cs typeface="Times New Roman" pitchFamily="18" charset="0"/>
          </a:endParaRPr>
        </a:p>
      </dgm:t>
    </dgm:pt>
    <dgm:pt modelId="{AB40C280-43FA-40D2-8789-4289DF5DC07F}" type="parTrans" cxnId="{B80B8967-BA82-45C6-8AAF-59E5716774E7}">
      <dgm:prSet/>
      <dgm:spPr/>
      <dgm:t>
        <a:bodyPr/>
        <a:lstStyle/>
        <a:p>
          <a:endParaRPr lang="ru-RU"/>
        </a:p>
      </dgm:t>
    </dgm:pt>
    <dgm:pt modelId="{3D74568F-096D-4402-B753-751F6981DC3A}" type="sibTrans" cxnId="{B80B8967-BA82-45C6-8AAF-59E5716774E7}">
      <dgm:prSet/>
      <dgm:spPr/>
      <dgm:t>
        <a:bodyPr/>
        <a:lstStyle/>
        <a:p>
          <a:endParaRPr lang="ru-RU"/>
        </a:p>
      </dgm:t>
    </dgm:pt>
    <dgm:pt modelId="{B7A8D134-5AA3-41FD-98E2-308E0374C8B5}" type="pres">
      <dgm:prSet presAssocID="{4BA5FDA3-E588-401E-AB91-627AFAE808DE}" presName="diagram" presStyleCnt="0">
        <dgm:presLayoutVars>
          <dgm:chPref val="1"/>
          <dgm:dir/>
          <dgm:animOne val="branch"/>
          <dgm:animLvl val="lvl"/>
          <dgm:resizeHandles/>
        </dgm:presLayoutVars>
      </dgm:prSet>
      <dgm:spPr/>
      <dgm:t>
        <a:bodyPr/>
        <a:lstStyle/>
        <a:p>
          <a:endParaRPr lang="ru-RU"/>
        </a:p>
      </dgm:t>
    </dgm:pt>
    <dgm:pt modelId="{D7A06963-FA5A-45E4-B217-E2EB4B8FBCCB}" type="pres">
      <dgm:prSet presAssocID="{A21545A2-0C15-4FA8-8997-D113A1582A70}" presName="root" presStyleCnt="0"/>
      <dgm:spPr/>
    </dgm:pt>
    <dgm:pt modelId="{4A9CCB43-119D-4519-9229-D8604EA86A87}" type="pres">
      <dgm:prSet presAssocID="{A21545A2-0C15-4FA8-8997-D113A1582A70}" presName="rootComposite" presStyleCnt="0"/>
      <dgm:spPr/>
    </dgm:pt>
    <dgm:pt modelId="{D1609BD6-2F1E-4520-98AB-7092185F3672}" type="pres">
      <dgm:prSet presAssocID="{A21545A2-0C15-4FA8-8997-D113A1582A70}" presName="rootText" presStyleLbl="node1" presStyleIdx="0" presStyleCnt="2" custScaleX="131395" custLinFactNeighborX="2852" custLinFactNeighborY="-15837"/>
      <dgm:spPr/>
      <dgm:t>
        <a:bodyPr/>
        <a:lstStyle/>
        <a:p>
          <a:endParaRPr lang="ru-RU"/>
        </a:p>
      </dgm:t>
    </dgm:pt>
    <dgm:pt modelId="{2E18D4C1-13A5-4CB1-895A-69910F8C0AC3}" type="pres">
      <dgm:prSet presAssocID="{A21545A2-0C15-4FA8-8997-D113A1582A70}" presName="rootConnector" presStyleLbl="node1" presStyleIdx="0" presStyleCnt="2"/>
      <dgm:spPr/>
      <dgm:t>
        <a:bodyPr/>
        <a:lstStyle/>
        <a:p>
          <a:endParaRPr lang="ru-RU"/>
        </a:p>
      </dgm:t>
    </dgm:pt>
    <dgm:pt modelId="{38662FDF-6F4F-4236-90E5-8ED76AD87FF3}" type="pres">
      <dgm:prSet presAssocID="{A21545A2-0C15-4FA8-8997-D113A1582A70}" presName="childShape" presStyleCnt="0"/>
      <dgm:spPr/>
    </dgm:pt>
    <dgm:pt modelId="{57BD9BA5-736A-4E5C-BA3E-9AEF7FEEA925}" type="pres">
      <dgm:prSet presAssocID="{4A7E0533-2852-418A-B8A2-9C8C4710B56F}" presName="Name13" presStyleLbl="parChTrans1D2" presStyleIdx="0" presStyleCnt="4"/>
      <dgm:spPr/>
      <dgm:t>
        <a:bodyPr/>
        <a:lstStyle/>
        <a:p>
          <a:endParaRPr lang="ru-RU"/>
        </a:p>
      </dgm:t>
    </dgm:pt>
    <dgm:pt modelId="{B80C874E-6237-4C0A-B732-E7466B3B46C5}" type="pres">
      <dgm:prSet presAssocID="{E476C86B-460E-4C04-85C5-F4FB5457FA1D}" presName="childText" presStyleLbl="bgAcc1" presStyleIdx="0" presStyleCnt="4" custScaleX="124346" custLinFactNeighborX="-658" custLinFactNeighborY="-39057">
        <dgm:presLayoutVars>
          <dgm:bulletEnabled val="1"/>
        </dgm:presLayoutVars>
      </dgm:prSet>
      <dgm:spPr/>
      <dgm:t>
        <a:bodyPr/>
        <a:lstStyle/>
        <a:p>
          <a:endParaRPr lang="ru-RU"/>
        </a:p>
      </dgm:t>
    </dgm:pt>
    <dgm:pt modelId="{76BAC891-8191-49EF-91AE-7EFA548CC6F5}" type="pres">
      <dgm:prSet presAssocID="{D0797C5B-F704-40FE-8F19-5ADA2FC98B13}" presName="Name13" presStyleLbl="parChTrans1D2" presStyleIdx="1" presStyleCnt="4"/>
      <dgm:spPr/>
      <dgm:t>
        <a:bodyPr/>
        <a:lstStyle/>
        <a:p>
          <a:endParaRPr lang="ru-RU"/>
        </a:p>
      </dgm:t>
    </dgm:pt>
    <dgm:pt modelId="{3261D7A6-36D5-4394-BC4E-175CB059133B}" type="pres">
      <dgm:prSet presAssocID="{7C8F03D9-EAE7-421E-8510-B481DDA4DC96}" presName="childText" presStyleLbl="bgAcc1" presStyleIdx="1" presStyleCnt="4" custScaleX="126927" custLinFactNeighborX="-658" custLinFactNeighborY="-62277">
        <dgm:presLayoutVars>
          <dgm:bulletEnabled val="1"/>
        </dgm:presLayoutVars>
      </dgm:prSet>
      <dgm:spPr/>
      <dgm:t>
        <a:bodyPr/>
        <a:lstStyle/>
        <a:p>
          <a:endParaRPr lang="ru-RU"/>
        </a:p>
      </dgm:t>
    </dgm:pt>
    <dgm:pt modelId="{F930CC7A-7C4C-4085-AD10-B676409F984D}" type="pres">
      <dgm:prSet presAssocID="{11E78FCC-1698-47D8-AB80-CC34E07A8207}" presName="root" presStyleCnt="0"/>
      <dgm:spPr/>
    </dgm:pt>
    <dgm:pt modelId="{D30B2CF6-EFF4-456D-8F27-D0B7848FC446}" type="pres">
      <dgm:prSet presAssocID="{11E78FCC-1698-47D8-AB80-CC34E07A8207}" presName="rootComposite" presStyleCnt="0"/>
      <dgm:spPr/>
    </dgm:pt>
    <dgm:pt modelId="{AAA5ABE9-3579-48F9-90C1-EA5B27E450A4}" type="pres">
      <dgm:prSet presAssocID="{11E78FCC-1698-47D8-AB80-CC34E07A8207}" presName="rootText" presStyleLbl="node1" presStyleIdx="1" presStyleCnt="2" custScaleX="139016" custLinFactNeighborX="-3418" custLinFactNeighborY="-15837"/>
      <dgm:spPr/>
      <dgm:t>
        <a:bodyPr/>
        <a:lstStyle/>
        <a:p>
          <a:endParaRPr lang="ru-RU"/>
        </a:p>
      </dgm:t>
    </dgm:pt>
    <dgm:pt modelId="{4D516CE5-8019-4FDD-B981-7843D5F7DBE0}" type="pres">
      <dgm:prSet presAssocID="{11E78FCC-1698-47D8-AB80-CC34E07A8207}" presName="rootConnector" presStyleLbl="node1" presStyleIdx="1" presStyleCnt="2"/>
      <dgm:spPr/>
      <dgm:t>
        <a:bodyPr/>
        <a:lstStyle/>
        <a:p>
          <a:endParaRPr lang="ru-RU"/>
        </a:p>
      </dgm:t>
    </dgm:pt>
    <dgm:pt modelId="{662EEEDD-C3CB-403A-A505-550C53BE19CF}" type="pres">
      <dgm:prSet presAssocID="{11E78FCC-1698-47D8-AB80-CC34E07A8207}" presName="childShape" presStyleCnt="0"/>
      <dgm:spPr/>
    </dgm:pt>
    <dgm:pt modelId="{4E137A0C-F14D-4B86-93AF-FE25C46C00AE}" type="pres">
      <dgm:prSet presAssocID="{F22A750A-1706-4AF0-8A52-938C44F1976B}" presName="Name13" presStyleLbl="parChTrans1D2" presStyleIdx="2" presStyleCnt="4"/>
      <dgm:spPr/>
      <dgm:t>
        <a:bodyPr/>
        <a:lstStyle/>
        <a:p>
          <a:endParaRPr lang="ru-RU"/>
        </a:p>
      </dgm:t>
    </dgm:pt>
    <dgm:pt modelId="{C81B05CF-C155-4645-A75E-0021580C39B8}" type="pres">
      <dgm:prSet presAssocID="{9E6EA742-32CD-460C-A809-E92F3470F853}" presName="childText" presStyleLbl="bgAcc1" presStyleIdx="2" presStyleCnt="4" custScaleX="122294" custLinFactNeighborX="-4039" custLinFactNeighborY="-39057">
        <dgm:presLayoutVars>
          <dgm:bulletEnabled val="1"/>
        </dgm:presLayoutVars>
      </dgm:prSet>
      <dgm:spPr/>
      <dgm:t>
        <a:bodyPr/>
        <a:lstStyle/>
        <a:p>
          <a:endParaRPr lang="ru-RU"/>
        </a:p>
      </dgm:t>
    </dgm:pt>
    <dgm:pt modelId="{29F383B7-9564-4744-9D01-D9385CEC5010}" type="pres">
      <dgm:prSet presAssocID="{AB40C280-43FA-40D2-8789-4289DF5DC07F}" presName="Name13" presStyleLbl="parChTrans1D2" presStyleIdx="3" presStyleCnt="4"/>
      <dgm:spPr/>
      <dgm:t>
        <a:bodyPr/>
        <a:lstStyle/>
        <a:p>
          <a:endParaRPr lang="ru-RU"/>
        </a:p>
      </dgm:t>
    </dgm:pt>
    <dgm:pt modelId="{1B57B5B1-0DEF-408F-9898-AE0DC93BDF4E}" type="pres">
      <dgm:prSet presAssocID="{72311A07-F8C6-4DDD-9A71-FDF84F41797D}" presName="childText" presStyleLbl="bgAcc1" presStyleIdx="3" presStyleCnt="4" custScaleX="120902" custLinFactNeighborX="-4039" custLinFactNeighborY="-62277">
        <dgm:presLayoutVars>
          <dgm:bulletEnabled val="1"/>
        </dgm:presLayoutVars>
      </dgm:prSet>
      <dgm:spPr/>
      <dgm:t>
        <a:bodyPr/>
        <a:lstStyle/>
        <a:p>
          <a:endParaRPr lang="ru-RU"/>
        </a:p>
      </dgm:t>
    </dgm:pt>
  </dgm:ptLst>
  <dgm:cxnLst>
    <dgm:cxn modelId="{BC0654E2-30DE-4783-9864-E5228C60422A}" type="presOf" srcId="{4BA5FDA3-E588-401E-AB91-627AFAE808DE}" destId="{B7A8D134-5AA3-41FD-98E2-308E0374C8B5}" srcOrd="0" destOrd="0" presId="urn:microsoft.com/office/officeart/2005/8/layout/hierarchy3"/>
    <dgm:cxn modelId="{663EFCBB-2D82-4399-9683-668305EEF692}" type="presOf" srcId="{AB40C280-43FA-40D2-8789-4289DF5DC07F}" destId="{29F383B7-9564-4744-9D01-D9385CEC5010}" srcOrd="0" destOrd="0" presId="urn:microsoft.com/office/officeart/2005/8/layout/hierarchy3"/>
    <dgm:cxn modelId="{75DAECAA-B9AB-4EFE-8F16-8D31ECA0776E}" srcId="{A21545A2-0C15-4FA8-8997-D113A1582A70}" destId="{7C8F03D9-EAE7-421E-8510-B481DDA4DC96}" srcOrd="1" destOrd="0" parTransId="{D0797C5B-F704-40FE-8F19-5ADA2FC98B13}" sibTransId="{09F68EC7-7777-48EF-89D7-25D34914F4A3}"/>
    <dgm:cxn modelId="{BEC0DB86-D333-4D47-B653-1CFEAAF10EAD}" type="presOf" srcId="{11E78FCC-1698-47D8-AB80-CC34E07A8207}" destId="{AAA5ABE9-3579-48F9-90C1-EA5B27E450A4}" srcOrd="0" destOrd="0" presId="urn:microsoft.com/office/officeart/2005/8/layout/hierarchy3"/>
    <dgm:cxn modelId="{5943A42A-2A0D-4CEE-843B-C0C122AD95C7}" srcId="{11E78FCC-1698-47D8-AB80-CC34E07A8207}" destId="{9E6EA742-32CD-460C-A809-E92F3470F853}" srcOrd="0" destOrd="0" parTransId="{F22A750A-1706-4AF0-8A52-938C44F1976B}" sibTransId="{80069605-B909-4181-8AB2-ECE6F2BDFB3F}"/>
    <dgm:cxn modelId="{74BCA039-7206-44FC-AD8E-96CCDA415287}" srcId="{4BA5FDA3-E588-401E-AB91-627AFAE808DE}" destId="{11E78FCC-1698-47D8-AB80-CC34E07A8207}" srcOrd="1" destOrd="0" parTransId="{D66C86D2-3693-428C-9241-151C02D47BED}" sibTransId="{2AA48F9E-4377-4F8F-99B9-0ECC1A7D37EE}"/>
    <dgm:cxn modelId="{81047BA9-7DA6-4235-A53B-AE389E038062}" type="presOf" srcId="{A21545A2-0C15-4FA8-8997-D113A1582A70}" destId="{2E18D4C1-13A5-4CB1-895A-69910F8C0AC3}" srcOrd="1" destOrd="0" presId="urn:microsoft.com/office/officeart/2005/8/layout/hierarchy3"/>
    <dgm:cxn modelId="{46A727D3-9D48-4B77-8B53-BCFFA951ABFE}" type="presOf" srcId="{4A7E0533-2852-418A-B8A2-9C8C4710B56F}" destId="{57BD9BA5-736A-4E5C-BA3E-9AEF7FEEA925}" srcOrd="0" destOrd="0" presId="urn:microsoft.com/office/officeart/2005/8/layout/hierarchy3"/>
    <dgm:cxn modelId="{EFFE04E6-FB8C-4121-A329-35D01D67845C}" type="presOf" srcId="{F22A750A-1706-4AF0-8A52-938C44F1976B}" destId="{4E137A0C-F14D-4B86-93AF-FE25C46C00AE}" srcOrd="0" destOrd="0" presId="urn:microsoft.com/office/officeart/2005/8/layout/hierarchy3"/>
    <dgm:cxn modelId="{67EC5293-A43F-4D12-8F60-83D32A1FFFB9}" type="presOf" srcId="{72311A07-F8C6-4DDD-9A71-FDF84F41797D}" destId="{1B57B5B1-0DEF-408F-9898-AE0DC93BDF4E}" srcOrd="0" destOrd="0" presId="urn:microsoft.com/office/officeart/2005/8/layout/hierarchy3"/>
    <dgm:cxn modelId="{947DE126-3FAE-486E-B3DD-FC55FC08EE3D}" type="presOf" srcId="{7C8F03D9-EAE7-421E-8510-B481DDA4DC96}" destId="{3261D7A6-36D5-4394-BC4E-175CB059133B}" srcOrd="0" destOrd="0" presId="urn:microsoft.com/office/officeart/2005/8/layout/hierarchy3"/>
    <dgm:cxn modelId="{43AC1FAF-FA73-45CF-B09C-2B6A1FB47B40}" type="presOf" srcId="{9E6EA742-32CD-460C-A809-E92F3470F853}" destId="{C81B05CF-C155-4645-A75E-0021580C39B8}" srcOrd="0" destOrd="0" presId="urn:microsoft.com/office/officeart/2005/8/layout/hierarchy3"/>
    <dgm:cxn modelId="{B80B8967-BA82-45C6-8AAF-59E5716774E7}" srcId="{11E78FCC-1698-47D8-AB80-CC34E07A8207}" destId="{72311A07-F8C6-4DDD-9A71-FDF84F41797D}" srcOrd="1" destOrd="0" parTransId="{AB40C280-43FA-40D2-8789-4289DF5DC07F}" sibTransId="{3D74568F-096D-4402-B753-751F6981DC3A}"/>
    <dgm:cxn modelId="{3349A847-9A48-4A71-BE98-8A235E10B171}" srcId="{4BA5FDA3-E588-401E-AB91-627AFAE808DE}" destId="{A21545A2-0C15-4FA8-8997-D113A1582A70}" srcOrd="0" destOrd="0" parTransId="{450E2247-D832-44FD-B728-9D79C8E2C56E}" sibTransId="{735195B9-194D-45F6-A6E7-B9D342E9EC08}"/>
    <dgm:cxn modelId="{A720079D-861F-4D51-B41D-3E43FCB335E5}" type="presOf" srcId="{A21545A2-0C15-4FA8-8997-D113A1582A70}" destId="{D1609BD6-2F1E-4520-98AB-7092185F3672}" srcOrd="0" destOrd="0" presId="urn:microsoft.com/office/officeart/2005/8/layout/hierarchy3"/>
    <dgm:cxn modelId="{93F06A85-9465-461F-94B5-54B7045C4EFD}" type="presOf" srcId="{D0797C5B-F704-40FE-8F19-5ADA2FC98B13}" destId="{76BAC891-8191-49EF-91AE-7EFA548CC6F5}" srcOrd="0" destOrd="0" presId="urn:microsoft.com/office/officeart/2005/8/layout/hierarchy3"/>
    <dgm:cxn modelId="{D7BD82D7-7BF1-4ECE-8A24-A4E683DEAF19}" type="presOf" srcId="{11E78FCC-1698-47D8-AB80-CC34E07A8207}" destId="{4D516CE5-8019-4FDD-B981-7843D5F7DBE0}" srcOrd="1" destOrd="0" presId="urn:microsoft.com/office/officeart/2005/8/layout/hierarchy3"/>
    <dgm:cxn modelId="{E90BF606-DEA4-416F-98B0-21F256BB59EE}" srcId="{A21545A2-0C15-4FA8-8997-D113A1582A70}" destId="{E476C86B-460E-4C04-85C5-F4FB5457FA1D}" srcOrd="0" destOrd="0" parTransId="{4A7E0533-2852-418A-B8A2-9C8C4710B56F}" sibTransId="{3CEB9A6F-73C1-42B5-9870-149F2FF85283}"/>
    <dgm:cxn modelId="{E6D04718-1673-4A24-9B1B-197A74CB3252}" type="presOf" srcId="{E476C86B-460E-4C04-85C5-F4FB5457FA1D}" destId="{B80C874E-6237-4C0A-B732-E7466B3B46C5}" srcOrd="0" destOrd="0" presId="urn:microsoft.com/office/officeart/2005/8/layout/hierarchy3"/>
    <dgm:cxn modelId="{422AD464-C63A-48AF-90AB-89472150D4F2}" type="presParOf" srcId="{B7A8D134-5AA3-41FD-98E2-308E0374C8B5}" destId="{D7A06963-FA5A-45E4-B217-E2EB4B8FBCCB}" srcOrd="0" destOrd="0" presId="urn:microsoft.com/office/officeart/2005/8/layout/hierarchy3"/>
    <dgm:cxn modelId="{FC3118EB-8109-45C0-8CC1-7DEB6A4441ED}" type="presParOf" srcId="{D7A06963-FA5A-45E4-B217-E2EB4B8FBCCB}" destId="{4A9CCB43-119D-4519-9229-D8604EA86A87}" srcOrd="0" destOrd="0" presId="urn:microsoft.com/office/officeart/2005/8/layout/hierarchy3"/>
    <dgm:cxn modelId="{DFD2A3C5-1124-429A-96CF-6C2DEAC8A1F9}" type="presParOf" srcId="{4A9CCB43-119D-4519-9229-D8604EA86A87}" destId="{D1609BD6-2F1E-4520-98AB-7092185F3672}" srcOrd="0" destOrd="0" presId="urn:microsoft.com/office/officeart/2005/8/layout/hierarchy3"/>
    <dgm:cxn modelId="{F0CC3C3A-6241-4C1C-80F6-37F5614194F3}" type="presParOf" srcId="{4A9CCB43-119D-4519-9229-D8604EA86A87}" destId="{2E18D4C1-13A5-4CB1-895A-69910F8C0AC3}" srcOrd="1" destOrd="0" presId="urn:microsoft.com/office/officeart/2005/8/layout/hierarchy3"/>
    <dgm:cxn modelId="{8919F165-3B69-40D1-B594-71B9C8755C2D}" type="presParOf" srcId="{D7A06963-FA5A-45E4-B217-E2EB4B8FBCCB}" destId="{38662FDF-6F4F-4236-90E5-8ED76AD87FF3}" srcOrd="1" destOrd="0" presId="urn:microsoft.com/office/officeart/2005/8/layout/hierarchy3"/>
    <dgm:cxn modelId="{448682D1-2893-4610-8F6D-885513D2A44A}" type="presParOf" srcId="{38662FDF-6F4F-4236-90E5-8ED76AD87FF3}" destId="{57BD9BA5-736A-4E5C-BA3E-9AEF7FEEA925}" srcOrd="0" destOrd="0" presId="urn:microsoft.com/office/officeart/2005/8/layout/hierarchy3"/>
    <dgm:cxn modelId="{C5414E7D-C307-404F-844F-232435794015}" type="presParOf" srcId="{38662FDF-6F4F-4236-90E5-8ED76AD87FF3}" destId="{B80C874E-6237-4C0A-B732-E7466B3B46C5}" srcOrd="1" destOrd="0" presId="urn:microsoft.com/office/officeart/2005/8/layout/hierarchy3"/>
    <dgm:cxn modelId="{018E05A3-2D10-4C05-B094-D966359D6A95}" type="presParOf" srcId="{38662FDF-6F4F-4236-90E5-8ED76AD87FF3}" destId="{76BAC891-8191-49EF-91AE-7EFA548CC6F5}" srcOrd="2" destOrd="0" presId="urn:microsoft.com/office/officeart/2005/8/layout/hierarchy3"/>
    <dgm:cxn modelId="{3A5F1B7D-BB87-447B-9EB2-508F5F9B6FA1}" type="presParOf" srcId="{38662FDF-6F4F-4236-90E5-8ED76AD87FF3}" destId="{3261D7A6-36D5-4394-BC4E-175CB059133B}" srcOrd="3" destOrd="0" presId="urn:microsoft.com/office/officeart/2005/8/layout/hierarchy3"/>
    <dgm:cxn modelId="{1D309419-FD70-43CE-87AE-DD53551F1817}" type="presParOf" srcId="{B7A8D134-5AA3-41FD-98E2-308E0374C8B5}" destId="{F930CC7A-7C4C-4085-AD10-B676409F984D}" srcOrd="1" destOrd="0" presId="urn:microsoft.com/office/officeart/2005/8/layout/hierarchy3"/>
    <dgm:cxn modelId="{7E45E43E-B80A-47B9-9F11-41F22605DFA5}" type="presParOf" srcId="{F930CC7A-7C4C-4085-AD10-B676409F984D}" destId="{D30B2CF6-EFF4-456D-8F27-D0B7848FC446}" srcOrd="0" destOrd="0" presId="urn:microsoft.com/office/officeart/2005/8/layout/hierarchy3"/>
    <dgm:cxn modelId="{D4056896-1E81-45C1-A70A-10996DDC13B3}" type="presParOf" srcId="{D30B2CF6-EFF4-456D-8F27-D0B7848FC446}" destId="{AAA5ABE9-3579-48F9-90C1-EA5B27E450A4}" srcOrd="0" destOrd="0" presId="urn:microsoft.com/office/officeart/2005/8/layout/hierarchy3"/>
    <dgm:cxn modelId="{9C2F734F-5C2D-4EDA-8F33-B852A08342E7}" type="presParOf" srcId="{D30B2CF6-EFF4-456D-8F27-D0B7848FC446}" destId="{4D516CE5-8019-4FDD-B981-7843D5F7DBE0}" srcOrd="1" destOrd="0" presId="urn:microsoft.com/office/officeart/2005/8/layout/hierarchy3"/>
    <dgm:cxn modelId="{CC66A506-8F78-4563-A626-70DA1C7DEC7A}" type="presParOf" srcId="{F930CC7A-7C4C-4085-AD10-B676409F984D}" destId="{662EEEDD-C3CB-403A-A505-550C53BE19CF}" srcOrd="1" destOrd="0" presId="urn:microsoft.com/office/officeart/2005/8/layout/hierarchy3"/>
    <dgm:cxn modelId="{CF546153-E6C1-4B37-8861-B8BCE998E743}" type="presParOf" srcId="{662EEEDD-C3CB-403A-A505-550C53BE19CF}" destId="{4E137A0C-F14D-4B86-93AF-FE25C46C00AE}" srcOrd="0" destOrd="0" presId="urn:microsoft.com/office/officeart/2005/8/layout/hierarchy3"/>
    <dgm:cxn modelId="{BBD98DF2-49EA-4495-8F53-34982EE36DF5}" type="presParOf" srcId="{662EEEDD-C3CB-403A-A505-550C53BE19CF}" destId="{C81B05CF-C155-4645-A75E-0021580C39B8}" srcOrd="1" destOrd="0" presId="urn:microsoft.com/office/officeart/2005/8/layout/hierarchy3"/>
    <dgm:cxn modelId="{715F8D9C-0164-450A-9CD7-BC4D002227CA}" type="presParOf" srcId="{662EEEDD-C3CB-403A-A505-550C53BE19CF}" destId="{29F383B7-9564-4744-9D01-D9385CEC5010}" srcOrd="2" destOrd="0" presId="urn:microsoft.com/office/officeart/2005/8/layout/hierarchy3"/>
    <dgm:cxn modelId="{6D718B25-A0BD-453F-91DD-1DAF2A4C7075}" type="presParOf" srcId="{662EEEDD-C3CB-403A-A505-550C53BE19CF}" destId="{1B57B5B1-0DEF-408F-9898-AE0DC93BDF4E}"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EBF552-D7F9-4CB7-8247-D651FEBCD9BA}"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ru-RU"/>
        </a:p>
      </dgm:t>
    </dgm:pt>
    <dgm:pt modelId="{027F6E26-E4D8-496B-B88B-0E104B70E82F}">
      <dgm:prSet custT="1"/>
      <dgm:spPr/>
      <dgm:t>
        <a:bodyPr/>
        <a:lstStyle/>
        <a:p>
          <a:pPr algn="just" rtl="0"/>
          <a:r>
            <a:rPr lang="ru-RU" sz="2400" dirty="0" smtClean="0">
              <a:solidFill>
                <a:schemeClr val="tx1"/>
              </a:solidFill>
              <a:latin typeface="Times New Roman" pitchFamily="18" charset="0"/>
              <a:cs typeface="Times New Roman" pitchFamily="18" charset="0"/>
            </a:rPr>
            <a:t>Плановые проверки проводятся на основании разрабатываемых ежегодных планов проведения проверок.</a:t>
          </a:r>
          <a:endParaRPr lang="ru-RU" sz="2400" dirty="0">
            <a:solidFill>
              <a:schemeClr val="tx1"/>
            </a:solidFill>
            <a:latin typeface="Times New Roman" pitchFamily="18" charset="0"/>
            <a:cs typeface="Times New Roman" pitchFamily="18" charset="0"/>
          </a:endParaRPr>
        </a:p>
      </dgm:t>
    </dgm:pt>
    <dgm:pt modelId="{78000126-C65D-4C79-A8E6-D9AF8FEA351B}" type="parTrans" cxnId="{B833FF1F-D181-4BFA-B7D1-822381A80BD6}">
      <dgm:prSet/>
      <dgm:spPr/>
      <dgm:t>
        <a:bodyPr/>
        <a:lstStyle/>
        <a:p>
          <a:endParaRPr lang="ru-RU"/>
        </a:p>
      </dgm:t>
    </dgm:pt>
    <dgm:pt modelId="{7E0418BC-157C-4F2F-89DB-C0E08FEB991E}" type="sibTrans" cxnId="{B833FF1F-D181-4BFA-B7D1-822381A80BD6}">
      <dgm:prSet/>
      <dgm:spPr/>
      <dgm:t>
        <a:bodyPr/>
        <a:lstStyle/>
        <a:p>
          <a:endParaRPr lang="ru-RU"/>
        </a:p>
      </dgm:t>
    </dgm:pt>
    <dgm:pt modelId="{E1F92643-1E7D-4E48-A920-4F076B52FC9A}">
      <dgm:prSet custT="1"/>
      <dgm:spPr/>
      <dgm:t>
        <a:bodyPr/>
        <a:lstStyle/>
        <a:p>
          <a:pPr algn="just" rtl="0"/>
          <a:r>
            <a:rPr lang="ru-RU" sz="2000" dirty="0" smtClean="0">
              <a:solidFill>
                <a:schemeClr val="tx1"/>
              </a:solidFill>
              <a:latin typeface="Times New Roman" pitchFamily="18" charset="0"/>
              <a:cs typeface="Times New Roman" pitchFamily="18" charset="0"/>
            </a:rPr>
            <a:t>План проведения плановых проверок формируется в соответствии с 294-ФЗ, утверждается руководителем органа государственного контроля (надзора) и согласовывается с органами прокуратуры.</a:t>
          </a:r>
          <a:endParaRPr lang="ru-RU" sz="2000" dirty="0">
            <a:solidFill>
              <a:schemeClr val="tx1"/>
            </a:solidFill>
            <a:latin typeface="Times New Roman" pitchFamily="18" charset="0"/>
            <a:cs typeface="Times New Roman" pitchFamily="18" charset="0"/>
          </a:endParaRPr>
        </a:p>
      </dgm:t>
    </dgm:pt>
    <dgm:pt modelId="{ACEDB945-575C-42CA-B260-24AA63920FFA}" type="parTrans" cxnId="{50AB8226-0EF5-4500-8F5B-9E563A1CD587}">
      <dgm:prSet/>
      <dgm:spPr/>
      <dgm:t>
        <a:bodyPr/>
        <a:lstStyle/>
        <a:p>
          <a:endParaRPr lang="ru-RU"/>
        </a:p>
      </dgm:t>
    </dgm:pt>
    <dgm:pt modelId="{787329F9-079D-40BB-8B96-38E617AF7D19}" type="sibTrans" cxnId="{50AB8226-0EF5-4500-8F5B-9E563A1CD587}">
      <dgm:prSet/>
      <dgm:spPr/>
      <dgm:t>
        <a:bodyPr/>
        <a:lstStyle/>
        <a:p>
          <a:endParaRPr lang="ru-RU"/>
        </a:p>
      </dgm:t>
    </dgm:pt>
    <dgm:pt modelId="{AF893D52-6BC1-4D3E-A2AC-CABBEC893CBD}">
      <dgm:prSet/>
      <dgm:spPr/>
      <dgm:t>
        <a:bodyPr/>
        <a:lstStyle/>
        <a:p>
          <a:pPr algn="just" rtl="0"/>
          <a:r>
            <a:rPr lang="ru-RU" dirty="0" smtClean="0">
              <a:solidFill>
                <a:schemeClr val="tx1"/>
              </a:solidFill>
              <a:latin typeface="Times New Roman" pitchFamily="18" charset="0"/>
              <a:cs typeface="Times New Roman" pitchFamily="18" charset="0"/>
            </a:rPr>
            <a:t>План проведения плановых проверок с целью доведения до сведения заинтересованных лиц размещается на официальном сайте в сети «Интернет» органа государственного контроля (надзора).</a:t>
          </a:r>
          <a:endParaRPr lang="ru-RU" dirty="0">
            <a:solidFill>
              <a:schemeClr val="tx1"/>
            </a:solidFill>
            <a:latin typeface="Times New Roman" pitchFamily="18" charset="0"/>
            <a:cs typeface="Times New Roman" pitchFamily="18" charset="0"/>
          </a:endParaRPr>
        </a:p>
      </dgm:t>
    </dgm:pt>
    <dgm:pt modelId="{439D2171-471F-4DA3-86B6-1403033A11DC}" type="parTrans" cxnId="{2C36C09C-4B70-49AF-8F2D-3445319F3137}">
      <dgm:prSet/>
      <dgm:spPr/>
      <dgm:t>
        <a:bodyPr/>
        <a:lstStyle/>
        <a:p>
          <a:endParaRPr lang="ru-RU"/>
        </a:p>
      </dgm:t>
    </dgm:pt>
    <dgm:pt modelId="{4FE69613-6402-48D8-AFC4-6BF318167E0F}" type="sibTrans" cxnId="{2C36C09C-4B70-49AF-8F2D-3445319F3137}">
      <dgm:prSet/>
      <dgm:spPr/>
      <dgm:t>
        <a:bodyPr/>
        <a:lstStyle/>
        <a:p>
          <a:endParaRPr lang="ru-RU"/>
        </a:p>
      </dgm:t>
    </dgm:pt>
    <dgm:pt modelId="{AB4735DE-F5B1-426C-852A-A1DE21991FF4}" type="pres">
      <dgm:prSet presAssocID="{81EBF552-D7F9-4CB7-8247-D651FEBCD9BA}" presName="linear" presStyleCnt="0">
        <dgm:presLayoutVars>
          <dgm:animLvl val="lvl"/>
          <dgm:resizeHandles val="exact"/>
        </dgm:presLayoutVars>
      </dgm:prSet>
      <dgm:spPr/>
      <dgm:t>
        <a:bodyPr/>
        <a:lstStyle/>
        <a:p>
          <a:endParaRPr lang="ru-RU"/>
        </a:p>
      </dgm:t>
    </dgm:pt>
    <dgm:pt modelId="{462364AC-3A0D-4846-8DEB-33DAD53BCF45}" type="pres">
      <dgm:prSet presAssocID="{027F6E26-E4D8-496B-B88B-0E104B70E82F}" presName="parentText" presStyleLbl="node1" presStyleIdx="0" presStyleCnt="3" custScaleY="116755">
        <dgm:presLayoutVars>
          <dgm:chMax val="0"/>
          <dgm:bulletEnabled val="1"/>
        </dgm:presLayoutVars>
      </dgm:prSet>
      <dgm:spPr/>
      <dgm:t>
        <a:bodyPr/>
        <a:lstStyle/>
        <a:p>
          <a:endParaRPr lang="ru-RU"/>
        </a:p>
      </dgm:t>
    </dgm:pt>
    <dgm:pt modelId="{0F237042-9D39-4069-A3B0-324897D23FA8}" type="pres">
      <dgm:prSet presAssocID="{7E0418BC-157C-4F2F-89DB-C0E08FEB991E}" presName="spacer" presStyleCnt="0"/>
      <dgm:spPr/>
    </dgm:pt>
    <dgm:pt modelId="{D221A044-D31F-4EB3-A0BD-DD22BE54FF5F}" type="pres">
      <dgm:prSet presAssocID="{E1F92643-1E7D-4E48-A920-4F076B52FC9A}" presName="parentText" presStyleLbl="node1" presStyleIdx="1" presStyleCnt="3">
        <dgm:presLayoutVars>
          <dgm:chMax val="0"/>
          <dgm:bulletEnabled val="1"/>
        </dgm:presLayoutVars>
      </dgm:prSet>
      <dgm:spPr/>
      <dgm:t>
        <a:bodyPr/>
        <a:lstStyle/>
        <a:p>
          <a:endParaRPr lang="ru-RU"/>
        </a:p>
      </dgm:t>
    </dgm:pt>
    <dgm:pt modelId="{E60AADC8-2080-4278-B226-9FB3106DC3D6}" type="pres">
      <dgm:prSet presAssocID="{787329F9-079D-40BB-8B96-38E617AF7D19}" presName="spacer" presStyleCnt="0"/>
      <dgm:spPr/>
    </dgm:pt>
    <dgm:pt modelId="{87AC28BF-6EC3-4724-8DF4-08FA1BC34B56}" type="pres">
      <dgm:prSet presAssocID="{AF893D52-6BC1-4D3E-A2AC-CABBEC893CBD}" presName="parentText" presStyleLbl="node1" presStyleIdx="2" presStyleCnt="3">
        <dgm:presLayoutVars>
          <dgm:chMax val="0"/>
          <dgm:bulletEnabled val="1"/>
        </dgm:presLayoutVars>
      </dgm:prSet>
      <dgm:spPr/>
      <dgm:t>
        <a:bodyPr/>
        <a:lstStyle/>
        <a:p>
          <a:endParaRPr lang="ru-RU"/>
        </a:p>
      </dgm:t>
    </dgm:pt>
  </dgm:ptLst>
  <dgm:cxnLst>
    <dgm:cxn modelId="{92848F91-CB59-4EA2-B9B9-6440FCDA87EF}" type="presOf" srcId="{81EBF552-D7F9-4CB7-8247-D651FEBCD9BA}" destId="{AB4735DE-F5B1-426C-852A-A1DE21991FF4}" srcOrd="0" destOrd="0" presId="urn:microsoft.com/office/officeart/2005/8/layout/vList2"/>
    <dgm:cxn modelId="{C788A94A-4B19-47D5-B4E9-3FF6FA51BEAE}" type="presOf" srcId="{E1F92643-1E7D-4E48-A920-4F076B52FC9A}" destId="{D221A044-D31F-4EB3-A0BD-DD22BE54FF5F}" srcOrd="0" destOrd="0" presId="urn:microsoft.com/office/officeart/2005/8/layout/vList2"/>
    <dgm:cxn modelId="{0E23F7A2-FB91-487F-9375-AC0C373C6523}" type="presOf" srcId="{027F6E26-E4D8-496B-B88B-0E104B70E82F}" destId="{462364AC-3A0D-4846-8DEB-33DAD53BCF45}" srcOrd="0" destOrd="0" presId="urn:microsoft.com/office/officeart/2005/8/layout/vList2"/>
    <dgm:cxn modelId="{50AB8226-0EF5-4500-8F5B-9E563A1CD587}" srcId="{81EBF552-D7F9-4CB7-8247-D651FEBCD9BA}" destId="{E1F92643-1E7D-4E48-A920-4F076B52FC9A}" srcOrd="1" destOrd="0" parTransId="{ACEDB945-575C-42CA-B260-24AA63920FFA}" sibTransId="{787329F9-079D-40BB-8B96-38E617AF7D19}"/>
    <dgm:cxn modelId="{B833FF1F-D181-4BFA-B7D1-822381A80BD6}" srcId="{81EBF552-D7F9-4CB7-8247-D651FEBCD9BA}" destId="{027F6E26-E4D8-496B-B88B-0E104B70E82F}" srcOrd="0" destOrd="0" parTransId="{78000126-C65D-4C79-A8E6-D9AF8FEA351B}" sibTransId="{7E0418BC-157C-4F2F-89DB-C0E08FEB991E}"/>
    <dgm:cxn modelId="{2C36C09C-4B70-49AF-8F2D-3445319F3137}" srcId="{81EBF552-D7F9-4CB7-8247-D651FEBCD9BA}" destId="{AF893D52-6BC1-4D3E-A2AC-CABBEC893CBD}" srcOrd="2" destOrd="0" parTransId="{439D2171-471F-4DA3-86B6-1403033A11DC}" sibTransId="{4FE69613-6402-48D8-AFC4-6BF318167E0F}"/>
    <dgm:cxn modelId="{14ECC210-25E6-4060-8FFB-31FC485EE01D}" type="presOf" srcId="{AF893D52-6BC1-4D3E-A2AC-CABBEC893CBD}" destId="{87AC28BF-6EC3-4724-8DF4-08FA1BC34B56}" srcOrd="0" destOrd="0" presId="urn:microsoft.com/office/officeart/2005/8/layout/vList2"/>
    <dgm:cxn modelId="{9497D61B-9563-47D4-9F17-8EA1B9D6FBEB}" type="presParOf" srcId="{AB4735DE-F5B1-426C-852A-A1DE21991FF4}" destId="{462364AC-3A0D-4846-8DEB-33DAD53BCF45}" srcOrd="0" destOrd="0" presId="urn:microsoft.com/office/officeart/2005/8/layout/vList2"/>
    <dgm:cxn modelId="{53F7BCA6-BE66-4507-B711-F1403D8E1EDC}" type="presParOf" srcId="{AB4735DE-F5B1-426C-852A-A1DE21991FF4}" destId="{0F237042-9D39-4069-A3B0-324897D23FA8}" srcOrd="1" destOrd="0" presId="urn:microsoft.com/office/officeart/2005/8/layout/vList2"/>
    <dgm:cxn modelId="{5AE8B0E3-3B13-4C20-989F-FAE8FFB17C2D}" type="presParOf" srcId="{AB4735DE-F5B1-426C-852A-A1DE21991FF4}" destId="{D221A044-D31F-4EB3-A0BD-DD22BE54FF5F}" srcOrd="2" destOrd="0" presId="urn:microsoft.com/office/officeart/2005/8/layout/vList2"/>
    <dgm:cxn modelId="{C9584DAF-45E9-46D8-9DEE-84645C307D73}" type="presParOf" srcId="{AB4735DE-F5B1-426C-852A-A1DE21991FF4}" destId="{E60AADC8-2080-4278-B226-9FB3106DC3D6}" srcOrd="3" destOrd="0" presId="urn:microsoft.com/office/officeart/2005/8/layout/vList2"/>
    <dgm:cxn modelId="{DD4BBBB6-37B6-4013-A0DD-0E5DD483552C}" type="presParOf" srcId="{AB4735DE-F5B1-426C-852A-A1DE21991FF4}" destId="{87AC28BF-6EC3-4724-8DF4-08FA1BC34B56}"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D7F237-93CE-4B52-B7E5-55CBC7439272}" type="doc">
      <dgm:prSet loTypeId="urn:microsoft.com/office/officeart/2005/8/layout/target3" loCatId="relationship" qsTypeId="urn:microsoft.com/office/officeart/2005/8/quickstyle/simple5" qsCatId="simple" csTypeId="urn:microsoft.com/office/officeart/2005/8/colors/accent1_2" csCatId="accent1"/>
      <dgm:spPr/>
      <dgm:t>
        <a:bodyPr/>
        <a:lstStyle/>
        <a:p>
          <a:endParaRPr lang="ru-RU"/>
        </a:p>
      </dgm:t>
    </dgm:pt>
    <dgm:pt modelId="{EC295F9B-CE05-4765-903A-88F04A971C2E}" type="pres">
      <dgm:prSet presAssocID="{F7D7F237-93CE-4B52-B7E5-55CBC7439272}" presName="Name0" presStyleCnt="0">
        <dgm:presLayoutVars>
          <dgm:chMax val="7"/>
          <dgm:dir/>
          <dgm:animLvl val="lvl"/>
          <dgm:resizeHandles val="exact"/>
        </dgm:presLayoutVars>
      </dgm:prSet>
      <dgm:spPr/>
      <dgm:t>
        <a:bodyPr/>
        <a:lstStyle/>
        <a:p>
          <a:endParaRPr lang="ru-RU"/>
        </a:p>
      </dgm:t>
    </dgm:pt>
  </dgm:ptLst>
  <dgm:cxnLst>
    <dgm:cxn modelId="{C5BE7DD2-E484-42CD-8FA1-DD173DA3C74E}" type="presOf" srcId="{F7D7F237-93CE-4B52-B7E5-55CBC7439272}" destId="{EC295F9B-CE05-4765-903A-88F04A971C2E}" srcOrd="0" destOrd="0" presId="urn:microsoft.com/office/officeart/2005/8/layout/target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221CFB-45AE-4138-9EF8-103579D1594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2195E05E-D444-42A9-9766-12DF9FDF57EA}">
      <dgm:prSet/>
      <dgm:spPr/>
      <dgm:t>
        <a:bodyPr/>
        <a:lstStyle/>
        <a:p>
          <a:pPr rtl="0"/>
          <a:r>
            <a:rPr lang="ru-RU" dirty="0" smtClean="0">
              <a:latin typeface="Times New Roman" pitchFamily="18" charset="0"/>
              <a:cs typeface="Times New Roman" pitchFamily="18" charset="0"/>
            </a:rPr>
            <a:t>Предметом плановой проверки является соблюдение юридическим лицом, индивидуальным предпринимателем в процессе осуществления деятельности совокупности предъявляемых обязательных требований законодательства в сфере образования.</a:t>
          </a:r>
          <a:endParaRPr lang="ru-RU" dirty="0">
            <a:latin typeface="Times New Roman" pitchFamily="18" charset="0"/>
            <a:cs typeface="Times New Roman" pitchFamily="18" charset="0"/>
          </a:endParaRPr>
        </a:p>
      </dgm:t>
    </dgm:pt>
    <dgm:pt modelId="{1D381194-4804-4DC3-8753-C12A7D3DA861}" type="parTrans" cxnId="{67643072-5B4F-4597-9DDA-7F03E4B86840}">
      <dgm:prSet/>
      <dgm:spPr/>
      <dgm:t>
        <a:bodyPr/>
        <a:lstStyle/>
        <a:p>
          <a:endParaRPr lang="ru-RU"/>
        </a:p>
      </dgm:t>
    </dgm:pt>
    <dgm:pt modelId="{A337F52A-1804-4B34-82A4-4BCB4DC47F08}" type="sibTrans" cxnId="{67643072-5B4F-4597-9DDA-7F03E4B86840}">
      <dgm:prSet/>
      <dgm:spPr/>
      <dgm:t>
        <a:bodyPr/>
        <a:lstStyle/>
        <a:p>
          <a:endParaRPr lang="ru-RU"/>
        </a:p>
      </dgm:t>
    </dgm:pt>
    <dgm:pt modelId="{5C255418-3495-49C3-9A82-8A49EA599575}" type="pres">
      <dgm:prSet presAssocID="{6F221CFB-45AE-4138-9EF8-103579D1594D}" presName="Name0" presStyleCnt="0">
        <dgm:presLayoutVars>
          <dgm:chMax val="7"/>
          <dgm:dir/>
          <dgm:animLvl val="lvl"/>
          <dgm:resizeHandles val="exact"/>
        </dgm:presLayoutVars>
      </dgm:prSet>
      <dgm:spPr/>
      <dgm:t>
        <a:bodyPr/>
        <a:lstStyle/>
        <a:p>
          <a:endParaRPr lang="ru-RU"/>
        </a:p>
      </dgm:t>
    </dgm:pt>
    <dgm:pt modelId="{08D517DE-5352-47A4-9BB6-20A822B53BD5}" type="pres">
      <dgm:prSet presAssocID="{2195E05E-D444-42A9-9766-12DF9FDF57EA}" presName="circle1" presStyleLbl="node1" presStyleIdx="0" presStyleCnt="1"/>
      <dgm:spPr/>
    </dgm:pt>
    <dgm:pt modelId="{EDA46EB7-72C0-44CC-BEE7-437947521080}" type="pres">
      <dgm:prSet presAssocID="{2195E05E-D444-42A9-9766-12DF9FDF57EA}" presName="space" presStyleCnt="0"/>
      <dgm:spPr/>
    </dgm:pt>
    <dgm:pt modelId="{0277BAC0-7D73-4345-83CC-0A897B6A0C37}" type="pres">
      <dgm:prSet presAssocID="{2195E05E-D444-42A9-9766-12DF9FDF57EA}" presName="rect1" presStyleLbl="alignAcc1" presStyleIdx="0" presStyleCnt="1"/>
      <dgm:spPr/>
      <dgm:t>
        <a:bodyPr/>
        <a:lstStyle/>
        <a:p>
          <a:endParaRPr lang="ru-RU"/>
        </a:p>
      </dgm:t>
    </dgm:pt>
    <dgm:pt modelId="{58766692-4AB9-4A26-A742-49E21D694A9D}" type="pres">
      <dgm:prSet presAssocID="{2195E05E-D444-42A9-9766-12DF9FDF57EA}" presName="rect1ParTxNoCh" presStyleLbl="alignAcc1" presStyleIdx="0" presStyleCnt="1">
        <dgm:presLayoutVars>
          <dgm:chMax val="1"/>
          <dgm:bulletEnabled val="1"/>
        </dgm:presLayoutVars>
      </dgm:prSet>
      <dgm:spPr/>
      <dgm:t>
        <a:bodyPr/>
        <a:lstStyle/>
        <a:p>
          <a:endParaRPr lang="ru-RU"/>
        </a:p>
      </dgm:t>
    </dgm:pt>
  </dgm:ptLst>
  <dgm:cxnLst>
    <dgm:cxn modelId="{67643072-5B4F-4597-9DDA-7F03E4B86840}" srcId="{6F221CFB-45AE-4138-9EF8-103579D1594D}" destId="{2195E05E-D444-42A9-9766-12DF9FDF57EA}" srcOrd="0" destOrd="0" parTransId="{1D381194-4804-4DC3-8753-C12A7D3DA861}" sibTransId="{A337F52A-1804-4B34-82A4-4BCB4DC47F08}"/>
    <dgm:cxn modelId="{001B0551-7A53-4993-8431-61D322FEA630}" type="presOf" srcId="{6F221CFB-45AE-4138-9EF8-103579D1594D}" destId="{5C255418-3495-49C3-9A82-8A49EA599575}" srcOrd="0" destOrd="0" presId="urn:microsoft.com/office/officeart/2005/8/layout/target3"/>
    <dgm:cxn modelId="{C4628CE2-330D-4D4F-9592-ABDAC19D57D5}" type="presOf" srcId="{2195E05E-D444-42A9-9766-12DF9FDF57EA}" destId="{58766692-4AB9-4A26-A742-49E21D694A9D}" srcOrd="1" destOrd="0" presId="urn:microsoft.com/office/officeart/2005/8/layout/target3"/>
    <dgm:cxn modelId="{5A58F566-0726-4594-912C-6448C7C621D5}" type="presOf" srcId="{2195E05E-D444-42A9-9766-12DF9FDF57EA}" destId="{0277BAC0-7D73-4345-83CC-0A897B6A0C37}" srcOrd="0" destOrd="0" presId="urn:microsoft.com/office/officeart/2005/8/layout/target3"/>
    <dgm:cxn modelId="{E9C37CB7-6BB7-4217-9F31-776C68F69F98}" type="presParOf" srcId="{5C255418-3495-49C3-9A82-8A49EA599575}" destId="{08D517DE-5352-47A4-9BB6-20A822B53BD5}" srcOrd="0" destOrd="0" presId="urn:microsoft.com/office/officeart/2005/8/layout/target3"/>
    <dgm:cxn modelId="{85754673-D3AA-4503-AED1-03F9E5C24E78}" type="presParOf" srcId="{5C255418-3495-49C3-9A82-8A49EA599575}" destId="{EDA46EB7-72C0-44CC-BEE7-437947521080}" srcOrd="1" destOrd="0" presId="urn:microsoft.com/office/officeart/2005/8/layout/target3"/>
    <dgm:cxn modelId="{5CD9150B-787A-43FA-93CE-7412710CF19F}" type="presParOf" srcId="{5C255418-3495-49C3-9A82-8A49EA599575}" destId="{0277BAC0-7D73-4345-83CC-0A897B6A0C37}" srcOrd="2" destOrd="0" presId="urn:microsoft.com/office/officeart/2005/8/layout/target3"/>
    <dgm:cxn modelId="{B50717A8-47E1-4EB5-B04A-5ECD15E9C3DB}" type="presParOf" srcId="{5C255418-3495-49C3-9A82-8A49EA599575}" destId="{58766692-4AB9-4A26-A742-49E21D694A9D}"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7F64DA-7CA8-4A81-85FB-15E37FE9A973}"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9D1EEC2D-D842-417E-9DB9-1D0AFEA9B358}">
      <dgm:prSet custT="1"/>
      <dgm:spPr/>
      <dgm:t>
        <a:bodyPr/>
        <a:lstStyle/>
        <a:p>
          <a:pPr rtl="0"/>
          <a:r>
            <a:rPr lang="ru-RU" sz="1800" dirty="0" smtClean="0">
              <a:latin typeface="Times New Roman" pitchFamily="18" charset="0"/>
              <a:cs typeface="Times New Roman" pitchFamily="18" charset="0"/>
            </a:rPr>
            <a:t>государственной регистрации юридического лица, индивидуального предпринимателя;</a:t>
          </a:r>
          <a:endParaRPr lang="ru-RU" sz="1800" dirty="0">
            <a:latin typeface="Times New Roman" pitchFamily="18" charset="0"/>
            <a:cs typeface="Times New Roman" pitchFamily="18" charset="0"/>
          </a:endParaRPr>
        </a:p>
      </dgm:t>
    </dgm:pt>
    <dgm:pt modelId="{BD795681-6AD3-4021-BC21-FE42C8E2C131}" type="parTrans" cxnId="{D860C140-FAC0-47D9-813F-86D1D1EE6C9F}">
      <dgm:prSet/>
      <dgm:spPr/>
      <dgm:t>
        <a:bodyPr/>
        <a:lstStyle/>
        <a:p>
          <a:endParaRPr lang="ru-RU"/>
        </a:p>
      </dgm:t>
    </dgm:pt>
    <dgm:pt modelId="{CEA1BF20-F2FA-493B-9B2B-55F324200D5D}" type="sibTrans" cxnId="{D860C140-FAC0-47D9-813F-86D1D1EE6C9F}">
      <dgm:prSet/>
      <dgm:spPr/>
      <dgm:t>
        <a:bodyPr/>
        <a:lstStyle/>
        <a:p>
          <a:endParaRPr lang="ru-RU"/>
        </a:p>
      </dgm:t>
    </dgm:pt>
    <dgm:pt modelId="{573F88DA-3B77-4F23-8679-961112546DDE}">
      <dgm:prSet custT="1"/>
      <dgm:spPr/>
      <dgm:t>
        <a:bodyPr/>
        <a:lstStyle/>
        <a:p>
          <a:pPr rtl="0"/>
          <a:r>
            <a:rPr lang="ru-RU" sz="1800" dirty="0" smtClean="0">
              <a:latin typeface="Times New Roman" pitchFamily="18" charset="0"/>
              <a:cs typeface="Times New Roman" pitchFamily="18" charset="0"/>
            </a:rPr>
            <a:t>окончания проведения последней плановой проверки юридического лица, индивидуального предпринимателя;</a:t>
          </a:r>
          <a:endParaRPr lang="ru-RU" sz="1800" dirty="0">
            <a:latin typeface="Times New Roman" pitchFamily="18" charset="0"/>
            <a:cs typeface="Times New Roman" pitchFamily="18" charset="0"/>
          </a:endParaRPr>
        </a:p>
      </dgm:t>
    </dgm:pt>
    <dgm:pt modelId="{552DCCF8-236B-48A3-90CE-1DC0C3BAA827}" type="parTrans" cxnId="{98D39894-ABB2-438F-B8D0-C6F8F85D86AF}">
      <dgm:prSet/>
      <dgm:spPr/>
      <dgm:t>
        <a:bodyPr/>
        <a:lstStyle/>
        <a:p>
          <a:endParaRPr lang="ru-RU"/>
        </a:p>
      </dgm:t>
    </dgm:pt>
    <dgm:pt modelId="{355129D5-0F18-4409-8AC2-4BE8CB5D267D}" type="sibTrans" cxnId="{98D39894-ABB2-438F-B8D0-C6F8F85D86AF}">
      <dgm:prSet/>
      <dgm:spPr/>
      <dgm:t>
        <a:bodyPr/>
        <a:lstStyle/>
        <a:p>
          <a:endParaRPr lang="ru-RU"/>
        </a:p>
      </dgm:t>
    </dgm:pt>
    <dgm:pt modelId="{294497EA-8682-4682-AE25-BFCFC89920DB}">
      <dgm:prSet custT="1"/>
      <dgm:spPr/>
      <dgm:t>
        <a:bodyPr/>
        <a:lstStyle/>
        <a:p>
          <a:pPr rtl="0"/>
          <a:r>
            <a:rPr lang="ru-RU" sz="1600" dirty="0" smtClean="0">
              <a:latin typeface="Times New Roman" pitchFamily="18" charset="0"/>
              <a:cs typeface="Times New Roman" pitchFamily="18" charset="0"/>
            </a:rPr>
            <a:t>начала осуществления юридическим лицом, индивидуальным предпринимателем предпринимательской деятельности в соответствии с представленным в уполномоченный Правительством Российской Федерации в соответствующей сфере федеральный орган исполнительной власти уведомлением о начале осуществления отдельных видов предпринимательской деятельности в случае выполнения работ или предоставления услуг, требующих представления указанного уведомления.</a:t>
          </a:r>
          <a:endParaRPr lang="ru-RU" sz="1600" dirty="0">
            <a:latin typeface="Times New Roman" pitchFamily="18" charset="0"/>
            <a:cs typeface="Times New Roman" pitchFamily="18" charset="0"/>
          </a:endParaRPr>
        </a:p>
      </dgm:t>
    </dgm:pt>
    <dgm:pt modelId="{30CF6849-DD9B-4A1F-A813-93FD8D0D4A31}" type="parTrans" cxnId="{5214E927-13A5-4A79-9CA1-3068A3B32449}">
      <dgm:prSet/>
      <dgm:spPr/>
      <dgm:t>
        <a:bodyPr/>
        <a:lstStyle/>
        <a:p>
          <a:endParaRPr lang="ru-RU"/>
        </a:p>
      </dgm:t>
    </dgm:pt>
    <dgm:pt modelId="{124310E6-FB0A-4C4D-B6B3-509173BA1A42}" type="sibTrans" cxnId="{5214E927-13A5-4A79-9CA1-3068A3B32449}">
      <dgm:prSet/>
      <dgm:spPr/>
      <dgm:t>
        <a:bodyPr/>
        <a:lstStyle/>
        <a:p>
          <a:endParaRPr lang="ru-RU"/>
        </a:p>
      </dgm:t>
    </dgm:pt>
    <dgm:pt modelId="{65AE93BA-BA92-4F99-9F0B-B355769DFAB4}" type="pres">
      <dgm:prSet presAssocID="{107F64DA-7CA8-4A81-85FB-15E37FE9A973}" presName="compositeShape" presStyleCnt="0">
        <dgm:presLayoutVars>
          <dgm:dir/>
          <dgm:resizeHandles/>
        </dgm:presLayoutVars>
      </dgm:prSet>
      <dgm:spPr/>
      <dgm:t>
        <a:bodyPr/>
        <a:lstStyle/>
        <a:p>
          <a:endParaRPr lang="ru-RU"/>
        </a:p>
      </dgm:t>
    </dgm:pt>
    <dgm:pt modelId="{D6B0F7C5-DB01-4F0B-8B18-A73B34F78E45}" type="pres">
      <dgm:prSet presAssocID="{107F64DA-7CA8-4A81-85FB-15E37FE9A973}" presName="pyramid" presStyleLbl="node1" presStyleIdx="0" presStyleCnt="1" custScaleX="168373"/>
      <dgm:spPr/>
    </dgm:pt>
    <dgm:pt modelId="{98E10367-2BCE-4034-9DE1-E16AE37DBF34}" type="pres">
      <dgm:prSet presAssocID="{107F64DA-7CA8-4A81-85FB-15E37FE9A973}" presName="theList" presStyleCnt="0"/>
      <dgm:spPr/>
    </dgm:pt>
    <dgm:pt modelId="{3FBE6D3E-90F1-4CE6-ABF5-E8B60C4465E3}" type="pres">
      <dgm:prSet presAssocID="{9D1EEC2D-D842-417E-9DB9-1D0AFEA9B358}" presName="aNode" presStyleLbl="fgAcc1" presStyleIdx="0" presStyleCnt="3" custScaleX="277925" custScaleY="48913" custLinFactNeighborX="-19382" custLinFactNeighborY="-35150">
        <dgm:presLayoutVars>
          <dgm:bulletEnabled val="1"/>
        </dgm:presLayoutVars>
      </dgm:prSet>
      <dgm:spPr/>
      <dgm:t>
        <a:bodyPr/>
        <a:lstStyle/>
        <a:p>
          <a:endParaRPr lang="ru-RU"/>
        </a:p>
      </dgm:t>
    </dgm:pt>
    <dgm:pt modelId="{14729547-1BAC-44B2-929E-09AE514A782C}" type="pres">
      <dgm:prSet presAssocID="{9D1EEC2D-D842-417E-9DB9-1D0AFEA9B358}" presName="aSpace" presStyleCnt="0"/>
      <dgm:spPr/>
    </dgm:pt>
    <dgm:pt modelId="{E561ADBB-D0C0-402F-BAEB-88A37D69933F}" type="pres">
      <dgm:prSet presAssocID="{573F88DA-3B77-4F23-8679-961112546DDE}" presName="aNode" presStyleLbl="fgAcc1" presStyleIdx="1" presStyleCnt="3" custScaleX="276907" custScaleY="40016" custLinFactNeighborX="-19891" custLinFactNeighborY="-4158">
        <dgm:presLayoutVars>
          <dgm:bulletEnabled val="1"/>
        </dgm:presLayoutVars>
      </dgm:prSet>
      <dgm:spPr/>
      <dgm:t>
        <a:bodyPr/>
        <a:lstStyle/>
        <a:p>
          <a:endParaRPr lang="ru-RU"/>
        </a:p>
      </dgm:t>
    </dgm:pt>
    <dgm:pt modelId="{A369C0DE-C07B-4168-A1D9-37734DAC472B}" type="pres">
      <dgm:prSet presAssocID="{573F88DA-3B77-4F23-8679-961112546DDE}" presName="aSpace" presStyleCnt="0"/>
      <dgm:spPr/>
    </dgm:pt>
    <dgm:pt modelId="{1C4E5A56-25A1-4050-B4EF-6CF03A012EAC}" type="pres">
      <dgm:prSet presAssocID="{294497EA-8682-4682-AE25-BFCFC89920DB}" presName="aNode" presStyleLbl="fgAcc1" presStyleIdx="2" presStyleCnt="3" custScaleX="279235" custScaleY="124874" custLinFactNeighborX="-21322" custLinFactNeighborY="10961">
        <dgm:presLayoutVars>
          <dgm:bulletEnabled val="1"/>
        </dgm:presLayoutVars>
      </dgm:prSet>
      <dgm:spPr/>
      <dgm:t>
        <a:bodyPr/>
        <a:lstStyle/>
        <a:p>
          <a:endParaRPr lang="ru-RU"/>
        </a:p>
      </dgm:t>
    </dgm:pt>
    <dgm:pt modelId="{DE986DD8-5D8F-41B9-B3E5-92124BC18A95}" type="pres">
      <dgm:prSet presAssocID="{294497EA-8682-4682-AE25-BFCFC89920DB}" presName="aSpace" presStyleCnt="0"/>
      <dgm:spPr/>
    </dgm:pt>
  </dgm:ptLst>
  <dgm:cxnLst>
    <dgm:cxn modelId="{52F999EE-4598-4D04-84E4-F3FC1AE5B73D}" type="presOf" srcId="{107F64DA-7CA8-4A81-85FB-15E37FE9A973}" destId="{65AE93BA-BA92-4F99-9F0B-B355769DFAB4}" srcOrd="0" destOrd="0" presId="urn:microsoft.com/office/officeart/2005/8/layout/pyramid2"/>
    <dgm:cxn modelId="{D860C140-FAC0-47D9-813F-86D1D1EE6C9F}" srcId="{107F64DA-7CA8-4A81-85FB-15E37FE9A973}" destId="{9D1EEC2D-D842-417E-9DB9-1D0AFEA9B358}" srcOrd="0" destOrd="0" parTransId="{BD795681-6AD3-4021-BC21-FE42C8E2C131}" sibTransId="{CEA1BF20-F2FA-493B-9B2B-55F324200D5D}"/>
    <dgm:cxn modelId="{5214E927-13A5-4A79-9CA1-3068A3B32449}" srcId="{107F64DA-7CA8-4A81-85FB-15E37FE9A973}" destId="{294497EA-8682-4682-AE25-BFCFC89920DB}" srcOrd="2" destOrd="0" parTransId="{30CF6849-DD9B-4A1F-A813-93FD8D0D4A31}" sibTransId="{124310E6-FB0A-4C4D-B6B3-509173BA1A42}"/>
    <dgm:cxn modelId="{DB53034A-BE19-4412-9942-5AC7420B414F}" type="presOf" srcId="{294497EA-8682-4682-AE25-BFCFC89920DB}" destId="{1C4E5A56-25A1-4050-B4EF-6CF03A012EAC}" srcOrd="0" destOrd="0" presId="urn:microsoft.com/office/officeart/2005/8/layout/pyramid2"/>
    <dgm:cxn modelId="{98D39894-ABB2-438F-B8D0-C6F8F85D86AF}" srcId="{107F64DA-7CA8-4A81-85FB-15E37FE9A973}" destId="{573F88DA-3B77-4F23-8679-961112546DDE}" srcOrd="1" destOrd="0" parTransId="{552DCCF8-236B-48A3-90CE-1DC0C3BAA827}" sibTransId="{355129D5-0F18-4409-8AC2-4BE8CB5D267D}"/>
    <dgm:cxn modelId="{9DA2A24F-89E3-4F72-8CCE-CFF68B918074}" type="presOf" srcId="{9D1EEC2D-D842-417E-9DB9-1D0AFEA9B358}" destId="{3FBE6D3E-90F1-4CE6-ABF5-E8B60C4465E3}" srcOrd="0" destOrd="0" presId="urn:microsoft.com/office/officeart/2005/8/layout/pyramid2"/>
    <dgm:cxn modelId="{A2DA17D8-45D4-4498-85EC-538FB9139CAE}" type="presOf" srcId="{573F88DA-3B77-4F23-8679-961112546DDE}" destId="{E561ADBB-D0C0-402F-BAEB-88A37D69933F}" srcOrd="0" destOrd="0" presId="urn:microsoft.com/office/officeart/2005/8/layout/pyramid2"/>
    <dgm:cxn modelId="{268576E6-8BEB-4AE9-98A3-EBF72D56E81E}" type="presParOf" srcId="{65AE93BA-BA92-4F99-9F0B-B355769DFAB4}" destId="{D6B0F7C5-DB01-4F0B-8B18-A73B34F78E45}" srcOrd="0" destOrd="0" presId="urn:microsoft.com/office/officeart/2005/8/layout/pyramid2"/>
    <dgm:cxn modelId="{F04634CC-4337-431D-B73F-C1BFA0F4872D}" type="presParOf" srcId="{65AE93BA-BA92-4F99-9F0B-B355769DFAB4}" destId="{98E10367-2BCE-4034-9DE1-E16AE37DBF34}" srcOrd="1" destOrd="0" presId="urn:microsoft.com/office/officeart/2005/8/layout/pyramid2"/>
    <dgm:cxn modelId="{E89D3B65-15A4-4B43-AB77-EBD5B862450D}" type="presParOf" srcId="{98E10367-2BCE-4034-9DE1-E16AE37DBF34}" destId="{3FBE6D3E-90F1-4CE6-ABF5-E8B60C4465E3}" srcOrd="0" destOrd="0" presId="urn:microsoft.com/office/officeart/2005/8/layout/pyramid2"/>
    <dgm:cxn modelId="{1A2FBD00-386C-4282-B4EB-ED0096044F96}" type="presParOf" srcId="{98E10367-2BCE-4034-9DE1-E16AE37DBF34}" destId="{14729547-1BAC-44B2-929E-09AE514A782C}" srcOrd="1" destOrd="0" presId="urn:microsoft.com/office/officeart/2005/8/layout/pyramid2"/>
    <dgm:cxn modelId="{72F35574-9312-4FC0-ADDA-944F96504BAC}" type="presParOf" srcId="{98E10367-2BCE-4034-9DE1-E16AE37DBF34}" destId="{E561ADBB-D0C0-402F-BAEB-88A37D69933F}" srcOrd="2" destOrd="0" presId="urn:microsoft.com/office/officeart/2005/8/layout/pyramid2"/>
    <dgm:cxn modelId="{2FEE8A2E-11B8-4BA6-A84D-977F397DDAD8}" type="presParOf" srcId="{98E10367-2BCE-4034-9DE1-E16AE37DBF34}" destId="{A369C0DE-C07B-4168-A1D9-37734DAC472B}" srcOrd="3" destOrd="0" presId="urn:microsoft.com/office/officeart/2005/8/layout/pyramid2"/>
    <dgm:cxn modelId="{765D5BF7-30A3-4E00-A236-02E71B452F21}" type="presParOf" srcId="{98E10367-2BCE-4034-9DE1-E16AE37DBF34}" destId="{1C4E5A56-25A1-4050-B4EF-6CF03A012EAC}" srcOrd="4" destOrd="0" presId="urn:microsoft.com/office/officeart/2005/8/layout/pyramid2"/>
    <dgm:cxn modelId="{698F08BA-3C3E-408B-ABCF-B93060CAD004}" type="presParOf" srcId="{98E10367-2BCE-4034-9DE1-E16AE37DBF34}" destId="{DE986DD8-5D8F-41B9-B3E5-92124BC18A95}"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C9B7EE-AC97-43C8-8685-BDBB9AEFFCD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ru-RU"/>
        </a:p>
      </dgm:t>
    </dgm:pt>
    <dgm:pt modelId="{49C42D5C-AD72-4C20-AF45-4F3A28568750}">
      <dgm:prSet/>
      <dgm:spPr/>
      <dgm:t>
        <a:bodyPr/>
        <a:lstStyle/>
        <a:p>
          <a:pPr rtl="0"/>
          <a:r>
            <a:rPr lang="ru-RU" dirty="0" smtClean="0">
              <a:solidFill>
                <a:srgbClr val="C00000"/>
              </a:solidFill>
              <a:latin typeface="Times New Roman" pitchFamily="18" charset="0"/>
              <a:cs typeface="Times New Roman" pitchFamily="18" charset="0"/>
            </a:rPr>
            <a:t>Срок проведения проверки – не более 20 рабочих дней.</a:t>
          </a:r>
          <a:endParaRPr lang="ru-RU" dirty="0">
            <a:solidFill>
              <a:srgbClr val="C00000"/>
            </a:solidFill>
            <a:latin typeface="Times New Roman" pitchFamily="18" charset="0"/>
            <a:cs typeface="Times New Roman" pitchFamily="18" charset="0"/>
          </a:endParaRPr>
        </a:p>
      </dgm:t>
    </dgm:pt>
    <dgm:pt modelId="{E6EE5787-8B21-46BE-9972-D48E94A4C7A7}" type="parTrans" cxnId="{0BB9B153-B071-44B1-876F-639B25931162}">
      <dgm:prSet/>
      <dgm:spPr/>
      <dgm:t>
        <a:bodyPr/>
        <a:lstStyle/>
        <a:p>
          <a:endParaRPr lang="ru-RU"/>
        </a:p>
      </dgm:t>
    </dgm:pt>
    <dgm:pt modelId="{924ACD6E-DF4D-43C4-B63B-DABF9C69D850}" type="sibTrans" cxnId="{0BB9B153-B071-44B1-876F-639B25931162}">
      <dgm:prSet/>
      <dgm:spPr/>
      <dgm:t>
        <a:bodyPr/>
        <a:lstStyle/>
        <a:p>
          <a:endParaRPr lang="ru-RU"/>
        </a:p>
      </dgm:t>
    </dgm:pt>
    <dgm:pt modelId="{C61F8A4D-241D-4528-BDF3-8A78E1C1B210}">
      <dgm:prSet custT="1"/>
      <dgm:spPr/>
      <dgm:t>
        <a:bodyPr/>
        <a:lstStyle/>
        <a:p>
          <a:pPr rtl="0"/>
          <a:r>
            <a:rPr lang="ru-RU" sz="2400" dirty="0" smtClean="0">
              <a:latin typeface="Times New Roman" pitchFamily="18" charset="0"/>
              <a:cs typeface="Times New Roman" pitchFamily="18" charset="0"/>
            </a:rPr>
            <a:t>не позднее трех рабочих дней до дня начала проверки, посредством направления в проверяемую организацию копию приказа (распоряжения) о проведении плановой проверки.</a:t>
          </a:r>
          <a:endParaRPr lang="ru-RU" sz="2400" dirty="0">
            <a:latin typeface="Times New Roman" pitchFamily="18" charset="0"/>
            <a:cs typeface="Times New Roman" pitchFamily="18" charset="0"/>
          </a:endParaRPr>
        </a:p>
      </dgm:t>
    </dgm:pt>
    <dgm:pt modelId="{091E8E83-3024-4C82-A107-EB88C3BE7F83}" type="sibTrans" cxnId="{A3BFD00B-7398-4981-9820-9AAABA2D85F0}">
      <dgm:prSet/>
      <dgm:spPr/>
      <dgm:t>
        <a:bodyPr/>
        <a:lstStyle/>
        <a:p>
          <a:endParaRPr lang="ru-RU"/>
        </a:p>
      </dgm:t>
    </dgm:pt>
    <dgm:pt modelId="{494B4A5F-0D0D-4F58-8772-6C694A078F9F}" type="parTrans" cxnId="{A3BFD00B-7398-4981-9820-9AAABA2D85F0}">
      <dgm:prSet/>
      <dgm:spPr/>
      <dgm:t>
        <a:bodyPr/>
        <a:lstStyle/>
        <a:p>
          <a:endParaRPr lang="ru-RU"/>
        </a:p>
      </dgm:t>
    </dgm:pt>
    <dgm:pt modelId="{8601AF85-25CD-4A26-B233-6EF19FE96AB7}" type="pres">
      <dgm:prSet presAssocID="{72C9B7EE-AC97-43C8-8685-BDBB9AEFFCDA}" presName="Name0" presStyleCnt="0">
        <dgm:presLayoutVars>
          <dgm:chMax val="7"/>
          <dgm:dir/>
          <dgm:animLvl val="lvl"/>
          <dgm:resizeHandles val="exact"/>
        </dgm:presLayoutVars>
      </dgm:prSet>
      <dgm:spPr/>
      <dgm:t>
        <a:bodyPr/>
        <a:lstStyle/>
        <a:p>
          <a:endParaRPr lang="ru-RU"/>
        </a:p>
      </dgm:t>
    </dgm:pt>
    <dgm:pt modelId="{2C1F2410-8610-4BD9-B16A-7D69D74DCA2A}" type="pres">
      <dgm:prSet presAssocID="{C61F8A4D-241D-4528-BDF3-8A78E1C1B210}" presName="circle1" presStyleLbl="node1" presStyleIdx="0" presStyleCnt="2"/>
      <dgm:spPr/>
    </dgm:pt>
    <dgm:pt modelId="{987951F0-D386-4116-808C-67B028092621}" type="pres">
      <dgm:prSet presAssocID="{C61F8A4D-241D-4528-BDF3-8A78E1C1B210}" presName="space" presStyleCnt="0"/>
      <dgm:spPr/>
    </dgm:pt>
    <dgm:pt modelId="{04DA6D70-0FD4-4C7E-9056-D9A50B1BCBA7}" type="pres">
      <dgm:prSet presAssocID="{C61F8A4D-241D-4528-BDF3-8A78E1C1B210}" presName="rect1" presStyleLbl="alignAcc1" presStyleIdx="0" presStyleCnt="2"/>
      <dgm:spPr/>
      <dgm:t>
        <a:bodyPr/>
        <a:lstStyle/>
        <a:p>
          <a:endParaRPr lang="ru-RU"/>
        </a:p>
      </dgm:t>
    </dgm:pt>
    <dgm:pt modelId="{006E57E4-7CF6-41D5-8051-4AD633254FCE}" type="pres">
      <dgm:prSet presAssocID="{49C42D5C-AD72-4C20-AF45-4F3A28568750}" presName="vertSpace2" presStyleLbl="node1" presStyleIdx="0" presStyleCnt="2"/>
      <dgm:spPr/>
    </dgm:pt>
    <dgm:pt modelId="{24D36B41-4757-48E0-9CDA-0898D6017E34}" type="pres">
      <dgm:prSet presAssocID="{49C42D5C-AD72-4C20-AF45-4F3A28568750}" presName="circle2" presStyleLbl="node1" presStyleIdx="1" presStyleCnt="2"/>
      <dgm:spPr/>
    </dgm:pt>
    <dgm:pt modelId="{3EAF3EB3-6D6F-4DFE-ACF4-7CB042E79C8B}" type="pres">
      <dgm:prSet presAssocID="{49C42D5C-AD72-4C20-AF45-4F3A28568750}" presName="rect2" presStyleLbl="alignAcc1" presStyleIdx="1" presStyleCnt="2"/>
      <dgm:spPr/>
      <dgm:t>
        <a:bodyPr/>
        <a:lstStyle/>
        <a:p>
          <a:endParaRPr lang="ru-RU"/>
        </a:p>
      </dgm:t>
    </dgm:pt>
    <dgm:pt modelId="{B875622E-0998-470A-BB0A-6F23894A734B}" type="pres">
      <dgm:prSet presAssocID="{C61F8A4D-241D-4528-BDF3-8A78E1C1B210}" presName="rect1ParTxNoCh" presStyleLbl="alignAcc1" presStyleIdx="1" presStyleCnt="2">
        <dgm:presLayoutVars>
          <dgm:chMax val="1"/>
          <dgm:bulletEnabled val="1"/>
        </dgm:presLayoutVars>
      </dgm:prSet>
      <dgm:spPr/>
      <dgm:t>
        <a:bodyPr/>
        <a:lstStyle/>
        <a:p>
          <a:endParaRPr lang="ru-RU"/>
        </a:p>
      </dgm:t>
    </dgm:pt>
    <dgm:pt modelId="{3E6F9804-E61E-4481-AF91-3CF75677E76F}" type="pres">
      <dgm:prSet presAssocID="{49C42D5C-AD72-4C20-AF45-4F3A28568750}" presName="rect2ParTxNoCh" presStyleLbl="alignAcc1" presStyleIdx="1" presStyleCnt="2">
        <dgm:presLayoutVars>
          <dgm:chMax val="1"/>
          <dgm:bulletEnabled val="1"/>
        </dgm:presLayoutVars>
      </dgm:prSet>
      <dgm:spPr/>
      <dgm:t>
        <a:bodyPr/>
        <a:lstStyle/>
        <a:p>
          <a:endParaRPr lang="ru-RU"/>
        </a:p>
      </dgm:t>
    </dgm:pt>
  </dgm:ptLst>
  <dgm:cxnLst>
    <dgm:cxn modelId="{984839B7-1F08-4D09-A3E7-65BFF1E2E558}" type="presOf" srcId="{C61F8A4D-241D-4528-BDF3-8A78E1C1B210}" destId="{04DA6D70-0FD4-4C7E-9056-D9A50B1BCBA7}" srcOrd="0" destOrd="0" presId="urn:microsoft.com/office/officeart/2005/8/layout/target3"/>
    <dgm:cxn modelId="{0BB9B153-B071-44B1-876F-639B25931162}" srcId="{72C9B7EE-AC97-43C8-8685-BDBB9AEFFCDA}" destId="{49C42D5C-AD72-4C20-AF45-4F3A28568750}" srcOrd="1" destOrd="0" parTransId="{E6EE5787-8B21-46BE-9972-D48E94A4C7A7}" sibTransId="{924ACD6E-DF4D-43C4-B63B-DABF9C69D850}"/>
    <dgm:cxn modelId="{E1F30F31-4451-4207-B420-FBF92DCA3AC0}" type="presOf" srcId="{72C9B7EE-AC97-43C8-8685-BDBB9AEFFCDA}" destId="{8601AF85-25CD-4A26-B233-6EF19FE96AB7}" srcOrd="0" destOrd="0" presId="urn:microsoft.com/office/officeart/2005/8/layout/target3"/>
    <dgm:cxn modelId="{51445B42-0551-4A2A-9B00-C6F1FF76848B}" type="presOf" srcId="{49C42D5C-AD72-4C20-AF45-4F3A28568750}" destId="{3E6F9804-E61E-4481-AF91-3CF75677E76F}" srcOrd="1" destOrd="0" presId="urn:microsoft.com/office/officeart/2005/8/layout/target3"/>
    <dgm:cxn modelId="{11531FD1-4C61-458A-899E-BE14833403CD}" type="presOf" srcId="{49C42D5C-AD72-4C20-AF45-4F3A28568750}" destId="{3EAF3EB3-6D6F-4DFE-ACF4-7CB042E79C8B}" srcOrd="0" destOrd="0" presId="urn:microsoft.com/office/officeart/2005/8/layout/target3"/>
    <dgm:cxn modelId="{A3BFD00B-7398-4981-9820-9AAABA2D85F0}" srcId="{72C9B7EE-AC97-43C8-8685-BDBB9AEFFCDA}" destId="{C61F8A4D-241D-4528-BDF3-8A78E1C1B210}" srcOrd="0" destOrd="0" parTransId="{494B4A5F-0D0D-4F58-8772-6C694A078F9F}" sibTransId="{091E8E83-3024-4C82-A107-EB88C3BE7F83}"/>
    <dgm:cxn modelId="{4F37F8A9-642E-41D0-9442-65DC4ABA1A59}" type="presOf" srcId="{C61F8A4D-241D-4528-BDF3-8A78E1C1B210}" destId="{B875622E-0998-470A-BB0A-6F23894A734B}" srcOrd="1" destOrd="0" presId="urn:microsoft.com/office/officeart/2005/8/layout/target3"/>
    <dgm:cxn modelId="{818810B1-7676-4772-9532-7682CE367F5E}" type="presParOf" srcId="{8601AF85-25CD-4A26-B233-6EF19FE96AB7}" destId="{2C1F2410-8610-4BD9-B16A-7D69D74DCA2A}" srcOrd="0" destOrd="0" presId="urn:microsoft.com/office/officeart/2005/8/layout/target3"/>
    <dgm:cxn modelId="{C796266F-BDF0-47C2-82A9-D044BF463904}" type="presParOf" srcId="{8601AF85-25CD-4A26-B233-6EF19FE96AB7}" destId="{987951F0-D386-4116-808C-67B028092621}" srcOrd="1" destOrd="0" presId="urn:microsoft.com/office/officeart/2005/8/layout/target3"/>
    <dgm:cxn modelId="{3977B968-D8B4-45FC-AD71-A21DB2A4EC90}" type="presParOf" srcId="{8601AF85-25CD-4A26-B233-6EF19FE96AB7}" destId="{04DA6D70-0FD4-4C7E-9056-D9A50B1BCBA7}" srcOrd="2" destOrd="0" presId="urn:microsoft.com/office/officeart/2005/8/layout/target3"/>
    <dgm:cxn modelId="{9BE65492-63C9-4917-886D-692B00EC358F}" type="presParOf" srcId="{8601AF85-25CD-4A26-B233-6EF19FE96AB7}" destId="{006E57E4-7CF6-41D5-8051-4AD633254FCE}" srcOrd="3" destOrd="0" presId="urn:microsoft.com/office/officeart/2005/8/layout/target3"/>
    <dgm:cxn modelId="{D3AD45BD-CBC0-4F79-8B5A-D37B7B261401}" type="presParOf" srcId="{8601AF85-25CD-4A26-B233-6EF19FE96AB7}" destId="{24D36B41-4757-48E0-9CDA-0898D6017E34}" srcOrd="4" destOrd="0" presId="urn:microsoft.com/office/officeart/2005/8/layout/target3"/>
    <dgm:cxn modelId="{AC0A4389-C2B3-4092-A831-7BB09BD70342}" type="presParOf" srcId="{8601AF85-25CD-4A26-B233-6EF19FE96AB7}" destId="{3EAF3EB3-6D6F-4DFE-ACF4-7CB042E79C8B}" srcOrd="5" destOrd="0" presId="urn:microsoft.com/office/officeart/2005/8/layout/target3"/>
    <dgm:cxn modelId="{E3EFC59D-550F-47C0-AD86-50D23F60F499}" type="presParOf" srcId="{8601AF85-25CD-4A26-B233-6EF19FE96AB7}" destId="{B875622E-0998-470A-BB0A-6F23894A734B}" srcOrd="6" destOrd="0" presId="urn:microsoft.com/office/officeart/2005/8/layout/target3"/>
    <dgm:cxn modelId="{226DDFA9-396B-460B-957E-57C258F3AF95}" type="presParOf" srcId="{8601AF85-25CD-4A26-B233-6EF19FE96AB7}" destId="{3E6F9804-E61E-4481-AF91-3CF75677E76F}"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C4CC7A-20B7-4A64-9066-7B886A4605D4}"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ru-RU"/>
        </a:p>
      </dgm:t>
    </dgm:pt>
    <dgm:pt modelId="{71615E63-4972-4644-845F-B3F935B89792}">
      <dgm:prSet/>
      <dgm:spPr/>
      <dgm:t>
        <a:bodyPr/>
        <a:lstStyle/>
        <a:p>
          <a:pPr rtl="0"/>
          <a:r>
            <a:rPr lang="ru-RU" dirty="0" smtClean="0">
              <a:solidFill>
                <a:schemeClr val="tx1"/>
              </a:solidFill>
              <a:latin typeface="Times New Roman" pitchFamily="18" charset="0"/>
              <a:cs typeface="Times New Roman" pitchFamily="18" charset="0"/>
            </a:rPr>
            <a:t>О проведении внеплановой выездной проверки юридическое лицо уведомляется органом государственного контроля (надзора) не позднее, чем за </a:t>
          </a:r>
          <a:r>
            <a:rPr lang="ru-RU" dirty="0" smtClean="0">
              <a:solidFill>
                <a:srgbClr val="C00000"/>
              </a:solidFill>
              <a:latin typeface="Times New Roman" pitchFamily="18" charset="0"/>
              <a:cs typeface="Times New Roman" pitchFamily="18" charset="0"/>
            </a:rPr>
            <a:t>24 часа </a:t>
          </a:r>
          <a:r>
            <a:rPr lang="ru-RU" dirty="0" smtClean="0">
              <a:solidFill>
                <a:schemeClr val="tx1"/>
              </a:solidFill>
              <a:latin typeface="Times New Roman" pitchFamily="18" charset="0"/>
              <a:cs typeface="Times New Roman" pitchFamily="18" charset="0"/>
            </a:rPr>
            <a:t>до начала ее проведения любым доступным способом</a:t>
          </a:r>
          <a:endParaRPr lang="ru-RU" dirty="0">
            <a:solidFill>
              <a:schemeClr val="tx1"/>
            </a:solidFill>
            <a:latin typeface="Times New Roman" pitchFamily="18" charset="0"/>
            <a:cs typeface="Times New Roman" pitchFamily="18" charset="0"/>
          </a:endParaRPr>
        </a:p>
      </dgm:t>
    </dgm:pt>
    <dgm:pt modelId="{397EAAB5-B98E-4BDF-8652-41BEE32CC1B0}" type="parTrans" cxnId="{F672FD5A-BB09-472B-BF2E-E4ECF56C298A}">
      <dgm:prSet/>
      <dgm:spPr/>
      <dgm:t>
        <a:bodyPr/>
        <a:lstStyle/>
        <a:p>
          <a:endParaRPr lang="ru-RU"/>
        </a:p>
      </dgm:t>
    </dgm:pt>
    <dgm:pt modelId="{99BD870F-7CCE-4C56-9660-225744AAFDF9}" type="sibTrans" cxnId="{F672FD5A-BB09-472B-BF2E-E4ECF56C298A}">
      <dgm:prSet/>
      <dgm:spPr/>
      <dgm:t>
        <a:bodyPr/>
        <a:lstStyle/>
        <a:p>
          <a:endParaRPr lang="ru-RU"/>
        </a:p>
      </dgm:t>
    </dgm:pt>
    <dgm:pt modelId="{3D533ECB-9A05-4791-9342-7EBAC555E84D}" type="pres">
      <dgm:prSet presAssocID="{2FC4CC7A-20B7-4A64-9066-7B886A4605D4}" presName="Name0" presStyleCnt="0">
        <dgm:presLayoutVars>
          <dgm:dir/>
          <dgm:animLvl val="lvl"/>
          <dgm:resizeHandles val="exact"/>
        </dgm:presLayoutVars>
      </dgm:prSet>
      <dgm:spPr/>
      <dgm:t>
        <a:bodyPr/>
        <a:lstStyle/>
        <a:p>
          <a:endParaRPr lang="ru-RU"/>
        </a:p>
      </dgm:t>
    </dgm:pt>
    <dgm:pt modelId="{EEDE4491-2FFD-4D2F-B0A4-B3BC961B482C}" type="pres">
      <dgm:prSet presAssocID="{71615E63-4972-4644-845F-B3F935B89792}" presName="linNode" presStyleCnt="0"/>
      <dgm:spPr/>
    </dgm:pt>
    <dgm:pt modelId="{2BD95B8C-79A7-4F6A-A26E-504C5B8B09DE}" type="pres">
      <dgm:prSet presAssocID="{71615E63-4972-4644-845F-B3F935B89792}" presName="parentText" presStyleLbl="node1" presStyleIdx="0" presStyleCnt="1" custScaleX="252774">
        <dgm:presLayoutVars>
          <dgm:chMax val="1"/>
          <dgm:bulletEnabled val="1"/>
        </dgm:presLayoutVars>
      </dgm:prSet>
      <dgm:spPr/>
      <dgm:t>
        <a:bodyPr/>
        <a:lstStyle/>
        <a:p>
          <a:endParaRPr lang="ru-RU"/>
        </a:p>
      </dgm:t>
    </dgm:pt>
  </dgm:ptLst>
  <dgm:cxnLst>
    <dgm:cxn modelId="{1F70797A-F353-4FFF-9721-3232625B5EC7}" type="presOf" srcId="{71615E63-4972-4644-845F-B3F935B89792}" destId="{2BD95B8C-79A7-4F6A-A26E-504C5B8B09DE}" srcOrd="0" destOrd="0" presId="urn:microsoft.com/office/officeart/2005/8/layout/vList5"/>
    <dgm:cxn modelId="{2C548450-3A2A-42F8-BBF3-7FD081299098}" type="presOf" srcId="{2FC4CC7A-20B7-4A64-9066-7B886A4605D4}" destId="{3D533ECB-9A05-4791-9342-7EBAC555E84D}" srcOrd="0" destOrd="0" presId="urn:microsoft.com/office/officeart/2005/8/layout/vList5"/>
    <dgm:cxn modelId="{F672FD5A-BB09-472B-BF2E-E4ECF56C298A}" srcId="{2FC4CC7A-20B7-4A64-9066-7B886A4605D4}" destId="{71615E63-4972-4644-845F-B3F935B89792}" srcOrd="0" destOrd="0" parTransId="{397EAAB5-B98E-4BDF-8652-41BEE32CC1B0}" sibTransId="{99BD870F-7CCE-4C56-9660-225744AAFDF9}"/>
    <dgm:cxn modelId="{045AAA2E-1559-44BC-8971-0856C01BA635}" type="presParOf" srcId="{3D533ECB-9A05-4791-9342-7EBAC555E84D}" destId="{EEDE4491-2FFD-4D2F-B0A4-B3BC961B482C}" srcOrd="0" destOrd="0" presId="urn:microsoft.com/office/officeart/2005/8/layout/vList5"/>
    <dgm:cxn modelId="{3B3109D2-5486-4E88-A8BA-38B000DC98D9}" type="presParOf" srcId="{EEDE4491-2FFD-4D2F-B0A4-B3BC961B482C}" destId="{2BD95B8C-79A7-4F6A-A26E-504C5B8B09DE}"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839D9D-7AFF-45A0-8589-0844C93133BC}">
      <dsp:nvSpPr>
        <dsp:cNvPr id="0" name=""/>
        <dsp:cNvSpPr/>
      </dsp:nvSpPr>
      <dsp:spPr>
        <a:xfrm>
          <a:off x="0" y="10584"/>
          <a:ext cx="8229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latin typeface="Times New Roman" pitchFamily="18" charset="0"/>
              <a:cs typeface="Times New Roman" pitchFamily="18" charset="0"/>
            </a:rPr>
            <a:t> </a:t>
          </a:r>
          <a:r>
            <a:rPr lang="ru-RU" sz="1600" kern="1200" dirty="0" smtClean="0">
              <a:solidFill>
                <a:schemeClr val="tx1"/>
              </a:solidFill>
              <a:latin typeface="Times New Roman" pitchFamily="18" charset="0"/>
              <a:cs typeface="Times New Roman" pitchFamily="18" charset="0"/>
            </a:rPr>
            <a:t>соответствия локальных нормативных актов законодательству об образовании;</a:t>
          </a:r>
          <a:endParaRPr lang="ru-RU" sz="1600" kern="1200" dirty="0">
            <a:solidFill>
              <a:schemeClr val="tx1"/>
            </a:solidFill>
            <a:latin typeface="Times New Roman" pitchFamily="18" charset="0"/>
            <a:cs typeface="Times New Roman" pitchFamily="18" charset="0"/>
          </a:endParaRPr>
        </a:p>
      </dsp:txBody>
      <dsp:txXfrm>
        <a:off x="0" y="10584"/>
        <a:ext cx="8229600" cy="636480"/>
      </dsp:txXfrm>
    </dsp:sp>
    <dsp:sp modelId="{DE5AF0AC-8BBC-48FE-8D30-73A3B80C4BEB}">
      <dsp:nvSpPr>
        <dsp:cNvPr id="0" name=""/>
        <dsp:cNvSpPr/>
      </dsp:nvSpPr>
      <dsp:spPr>
        <a:xfrm>
          <a:off x="0" y="805247"/>
          <a:ext cx="8229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latin typeface="Times New Roman" pitchFamily="18" charset="0"/>
              <a:cs typeface="Times New Roman" pitchFamily="18" charset="0"/>
            </a:rPr>
            <a:t> </a:t>
          </a:r>
          <a:r>
            <a:rPr lang="ru-RU" sz="1600" kern="1200" dirty="0" smtClean="0">
              <a:solidFill>
                <a:schemeClr val="tx1"/>
              </a:solidFill>
              <a:latin typeface="Times New Roman" pitchFamily="18" charset="0"/>
              <a:cs typeface="Times New Roman" pitchFamily="18" charset="0"/>
            </a:rPr>
            <a:t>соблюдения прав участников образовательных отношений при реализации образовательных программ;</a:t>
          </a:r>
          <a:endParaRPr lang="ru-RU" sz="1600" kern="1200" dirty="0">
            <a:solidFill>
              <a:schemeClr val="tx1"/>
            </a:solidFill>
            <a:latin typeface="Times New Roman" pitchFamily="18" charset="0"/>
            <a:cs typeface="Times New Roman" pitchFamily="18" charset="0"/>
          </a:endParaRPr>
        </a:p>
      </dsp:txBody>
      <dsp:txXfrm>
        <a:off x="0" y="805247"/>
        <a:ext cx="8229600" cy="636480"/>
      </dsp:txXfrm>
    </dsp:sp>
    <dsp:sp modelId="{2A8D528E-7531-4D12-BB82-0641147388B3}">
      <dsp:nvSpPr>
        <dsp:cNvPr id="0" name=""/>
        <dsp:cNvSpPr/>
      </dsp:nvSpPr>
      <dsp:spPr>
        <a:xfrm>
          <a:off x="0" y="1539647"/>
          <a:ext cx="8229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latin typeface="Times New Roman" pitchFamily="18" charset="0"/>
              <a:cs typeface="Times New Roman" pitchFamily="18" charset="0"/>
            </a:rPr>
            <a:t> </a:t>
          </a:r>
          <a:r>
            <a:rPr lang="ru-RU" sz="1600" kern="1200" dirty="0" smtClean="0">
              <a:solidFill>
                <a:schemeClr val="tx1"/>
              </a:solidFill>
              <a:latin typeface="Times New Roman" pitchFamily="18" charset="0"/>
              <a:cs typeface="Times New Roman" pitchFamily="18" charset="0"/>
            </a:rPr>
            <a:t>соблюдения</a:t>
          </a:r>
          <a:r>
            <a:rPr lang="ru-RU" sz="1600" b="1" kern="1200" dirty="0" smtClean="0">
              <a:solidFill>
                <a:schemeClr val="tx1"/>
              </a:solidFill>
              <a:latin typeface="Times New Roman" pitchFamily="18" charset="0"/>
              <a:cs typeface="Times New Roman" pitchFamily="18" charset="0"/>
            </a:rPr>
            <a:t> </a:t>
          </a:r>
          <a:r>
            <a:rPr lang="ru-RU" sz="1600" kern="1200" dirty="0" smtClean="0">
              <a:solidFill>
                <a:schemeClr val="tx1"/>
              </a:solidFill>
              <a:latin typeface="Times New Roman" pitchFamily="18" charset="0"/>
              <a:cs typeface="Times New Roman" pitchFamily="18" charset="0"/>
            </a:rPr>
            <a:t>требований законодательства об образовании, регулирующих право на занятие педагогической деятельностью;</a:t>
          </a:r>
          <a:endParaRPr lang="ru-RU" sz="1600" kern="1200" dirty="0">
            <a:solidFill>
              <a:schemeClr val="tx1"/>
            </a:solidFill>
            <a:latin typeface="Times New Roman" pitchFamily="18" charset="0"/>
            <a:cs typeface="Times New Roman" pitchFamily="18" charset="0"/>
          </a:endParaRPr>
        </a:p>
      </dsp:txBody>
      <dsp:txXfrm>
        <a:off x="0" y="1539647"/>
        <a:ext cx="8229600" cy="636480"/>
      </dsp:txXfrm>
    </dsp:sp>
    <dsp:sp modelId="{23C05E5F-6509-4981-B1A7-B522451C95FE}">
      <dsp:nvSpPr>
        <dsp:cNvPr id="0" name=""/>
        <dsp:cNvSpPr/>
      </dsp:nvSpPr>
      <dsp:spPr>
        <a:xfrm>
          <a:off x="0" y="2274047"/>
          <a:ext cx="8229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latin typeface="Times New Roman" pitchFamily="18" charset="0"/>
              <a:cs typeface="Times New Roman" pitchFamily="18" charset="0"/>
            </a:rPr>
            <a:t> </a:t>
          </a:r>
          <a:r>
            <a:rPr lang="ru-RU" sz="1600" kern="1200" dirty="0" smtClean="0">
              <a:solidFill>
                <a:schemeClr val="tx1"/>
              </a:solidFill>
              <a:latin typeface="Times New Roman" pitchFamily="18" charset="0"/>
              <a:cs typeface="Times New Roman" pitchFamily="18" charset="0"/>
            </a:rPr>
            <a:t>соблюдения требований законодательства об образовании при приеме, переводе и отчислении обучающихся;</a:t>
          </a:r>
          <a:endParaRPr lang="ru-RU" sz="1600" kern="1200" dirty="0">
            <a:solidFill>
              <a:schemeClr val="tx1"/>
            </a:solidFill>
            <a:latin typeface="Times New Roman" pitchFamily="18" charset="0"/>
            <a:cs typeface="Times New Roman" pitchFamily="18" charset="0"/>
          </a:endParaRPr>
        </a:p>
      </dsp:txBody>
      <dsp:txXfrm>
        <a:off x="0" y="2274047"/>
        <a:ext cx="8229600" cy="636480"/>
      </dsp:txXfrm>
    </dsp:sp>
    <dsp:sp modelId="{F4010BC0-B3AE-4DE1-BAA6-752A47D3BDCC}">
      <dsp:nvSpPr>
        <dsp:cNvPr id="0" name=""/>
        <dsp:cNvSpPr/>
      </dsp:nvSpPr>
      <dsp:spPr>
        <a:xfrm>
          <a:off x="0" y="3008447"/>
          <a:ext cx="8229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latin typeface="Times New Roman" pitchFamily="18" charset="0"/>
              <a:cs typeface="Times New Roman" pitchFamily="18" charset="0"/>
            </a:rPr>
            <a:t> </a:t>
          </a:r>
          <a:r>
            <a:rPr lang="ru-RU" sz="1600" kern="1200" dirty="0" smtClean="0">
              <a:solidFill>
                <a:schemeClr val="tx1"/>
              </a:solidFill>
              <a:latin typeface="Times New Roman" pitchFamily="18" charset="0"/>
              <a:cs typeface="Times New Roman" pitchFamily="18" charset="0"/>
            </a:rPr>
            <a:t>соблюдения требований законодательства об образовании при организации обучения детей с ограниченными возможностями здоровья;</a:t>
          </a:r>
          <a:endParaRPr lang="ru-RU" sz="1600" kern="1200" dirty="0">
            <a:solidFill>
              <a:schemeClr val="tx1"/>
            </a:solidFill>
            <a:latin typeface="Times New Roman" pitchFamily="18" charset="0"/>
            <a:cs typeface="Times New Roman" pitchFamily="18" charset="0"/>
          </a:endParaRPr>
        </a:p>
      </dsp:txBody>
      <dsp:txXfrm>
        <a:off x="0" y="3008447"/>
        <a:ext cx="8229600" cy="636480"/>
      </dsp:txXfrm>
    </dsp:sp>
    <dsp:sp modelId="{EAD549FA-D1E6-4C33-AF86-462C7A516733}">
      <dsp:nvSpPr>
        <dsp:cNvPr id="0" name=""/>
        <dsp:cNvSpPr/>
      </dsp:nvSpPr>
      <dsp:spPr>
        <a:xfrm>
          <a:off x="0" y="3742847"/>
          <a:ext cx="8229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solidFill>
                <a:schemeClr val="tx1"/>
              </a:solidFill>
              <a:latin typeface="Times New Roman" pitchFamily="18" charset="0"/>
              <a:cs typeface="Times New Roman" pitchFamily="18" charset="0"/>
            </a:rPr>
            <a:t> соблюдения требований законодательства об образовании при  оказании платных образовательных услуг;</a:t>
          </a:r>
          <a:endParaRPr lang="ru-RU" sz="1600" kern="1200" dirty="0">
            <a:solidFill>
              <a:schemeClr val="tx1"/>
            </a:solidFill>
            <a:latin typeface="Times New Roman" pitchFamily="18" charset="0"/>
            <a:cs typeface="Times New Roman" pitchFamily="18" charset="0"/>
          </a:endParaRPr>
        </a:p>
      </dsp:txBody>
      <dsp:txXfrm>
        <a:off x="0" y="3742847"/>
        <a:ext cx="8229600" cy="636480"/>
      </dsp:txXfrm>
    </dsp:sp>
    <dsp:sp modelId="{0F81F7F1-5E0F-484F-AD8D-668048D4393C}">
      <dsp:nvSpPr>
        <dsp:cNvPr id="0" name=""/>
        <dsp:cNvSpPr/>
      </dsp:nvSpPr>
      <dsp:spPr>
        <a:xfrm>
          <a:off x="0" y="4477248"/>
          <a:ext cx="8229600" cy="636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ru-RU" sz="1400" kern="1200" dirty="0" smtClean="0">
              <a:solidFill>
                <a:schemeClr val="tx1"/>
              </a:solidFill>
              <a:latin typeface="Times New Roman" pitchFamily="18" charset="0"/>
              <a:cs typeface="Times New Roman" pitchFamily="18" charset="0"/>
            </a:rPr>
            <a:t> </a:t>
          </a:r>
          <a:r>
            <a:rPr lang="ru-RU" sz="1600" kern="1200" dirty="0" smtClean="0">
              <a:solidFill>
                <a:schemeClr val="tx1"/>
              </a:solidFill>
              <a:latin typeface="Times New Roman" pitchFamily="18" charset="0"/>
              <a:cs typeface="Times New Roman" pitchFamily="18" charset="0"/>
            </a:rPr>
            <a:t>соблюдения требований к структуре и содержанию официального сайта организации в информационно-телекоммуникационной сети «Интернет».</a:t>
          </a:r>
          <a:endParaRPr lang="ru-RU" sz="1600" kern="1200" dirty="0">
            <a:solidFill>
              <a:schemeClr val="tx1"/>
            </a:solidFill>
            <a:latin typeface="Times New Roman" pitchFamily="18" charset="0"/>
            <a:cs typeface="Times New Roman" pitchFamily="18" charset="0"/>
          </a:endParaRPr>
        </a:p>
      </dsp:txBody>
      <dsp:txXfrm>
        <a:off x="0" y="4477248"/>
        <a:ext cx="8229600" cy="6364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827B5F-7127-49A0-BC74-F493AB14A1B0}">
      <dsp:nvSpPr>
        <dsp:cNvPr id="0" name=""/>
        <dsp:cNvSpPr/>
      </dsp:nvSpPr>
      <dsp:spPr>
        <a:xfrm>
          <a:off x="0" y="140209"/>
          <a:ext cx="8229600" cy="15057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ru-RU" sz="3900" b="1" kern="1200" dirty="0" smtClean="0">
              <a:latin typeface="Times New Roman" pitchFamily="18" charset="0"/>
              <a:cs typeface="Times New Roman" pitchFamily="18" charset="0"/>
            </a:rPr>
            <a:t>Сроки уведомления о проведении внеплановой выездной проверки</a:t>
          </a:r>
          <a:endParaRPr lang="ru-RU" sz="3900" b="1" kern="1200" dirty="0">
            <a:latin typeface="Times New Roman" pitchFamily="18" charset="0"/>
            <a:cs typeface="Times New Roman" pitchFamily="18" charset="0"/>
          </a:endParaRPr>
        </a:p>
      </dsp:txBody>
      <dsp:txXfrm>
        <a:off x="0" y="140209"/>
        <a:ext cx="8229600" cy="150579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4E0609-4DDF-4BEC-9A6C-115112122853}">
      <dsp:nvSpPr>
        <dsp:cNvPr id="0" name=""/>
        <dsp:cNvSpPr/>
      </dsp:nvSpPr>
      <dsp:spPr>
        <a:xfrm>
          <a:off x="481843" y="0"/>
          <a:ext cx="6962140" cy="4351338"/>
        </a:xfrm>
        <a:prstGeom prst="swooshArrow">
          <a:avLst>
            <a:gd name="adj1" fmla="val 25000"/>
            <a:gd name="adj2" fmla="val 25000"/>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791D97D-C8D4-4FAA-B01F-997ED7F24A8C}">
      <dsp:nvSpPr>
        <dsp:cNvPr id="0" name=""/>
        <dsp:cNvSpPr/>
      </dsp:nvSpPr>
      <dsp:spPr>
        <a:xfrm>
          <a:off x="1148050" y="3234241"/>
          <a:ext cx="160129" cy="1601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54BD544-3D33-47BE-AC47-5F6490C3DE78}">
      <dsp:nvSpPr>
        <dsp:cNvPr id="0" name=""/>
        <dsp:cNvSpPr/>
      </dsp:nvSpPr>
      <dsp:spPr>
        <a:xfrm>
          <a:off x="20487" y="3311478"/>
          <a:ext cx="2544570" cy="1041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849" tIns="0" rIns="0" bIns="0" numCol="1" spcCol="1270" anchor="t" anchorCtr="0">
          <a:noAutofit/>
        </a:bodyPr>
        <a:lstStyle/>
        <a:p>
          <a:pPr lvl="0" algn="l" defTabSz="533400" rtl="0">
            <a:lnSpc>
              <a:spcPct val="90000"/>
            </a:lnSpc>
            <a:spcBef>
              <a:spcPct val="0"/>
            </a:spcBef>
            <a:spcAft>
              <a:spcPct val="35000"/>
            </a:spcAft>
          </a:pPr>
          <a:r>
            <a:rPr lang="ru-RU" sz="1200" b="1" kern="1200" dirty="0" smtClean="0"/>
            <a:t>Нарушение порядка приема обучающихся в образовательную организацию и отсутствие распорядительного акта о приеме обучающихся</a:t>
          </a:r>
          <a:endParaRPr lang="ru-RU" sz="1200" kern="1200" dirty="0"/>
        </a:p>
      </dsp:txBody>
      <dsp:txXfrm>
        <a:off x="20487" y="3311478"/>
        <a:ext cx="2544570" cy="1041272"/>
      </dsp:txXfrm>
    </dsp:sp>
    <dsp:sp modelId="{2020B163-4356-4A16-A969-3076CDDBBAA6}">
      <dsp:nvSpPr>
        <dsp:cNvPr id="0" name=""/>
        <dsp:cNvSpPr/>
      </dsp:nvSpPr>
      <dsp:spPr>
        <a:xfrm>
          <a:off x="2279398" y="2222120"/>
          <a:ext cx="278485" cy="27848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04F7C4-AD81-458A-B285-804AE32D1595}">
      <dsp:nvSpPr>
        <dsp:cNvPr id="0" name=""/>
        <dsp:cNvSpPr/>
      </dsp:nvSpPr>
      <dsp:spPr>
        <a:xfrm>
          <a:off x="2420293" y="2355715"/>
          <a:ext cx="1725832" cy="1988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564" tIns="0" rIns="0" bIns="0" numCol="1" spcCol="1270" anchor="t" anchorCtr="0">
          <a:noAutofit/>
        </a:bodyPr>
        <a:lstStyle/>
        <a:p>
          <a:pPr lvl="0" algn="l" defTabSz="533400" rtl="0">
            <a:lnSpc>
              <a:spcPct val="90000"/>
            </a:lnSpc>
            <a:spcBef>
              <a:spcPct val="0"/>
            </a:spcBef>
            <a:spcAft>
              <a:spcPct val="35000"/>
            </a:spcAft>
          </a:pPr>
          <a:r>
            <a:rPr lang="ru-RU" sz="1200" b="1" kern="1200" dirty="0" smtClean="0"/>
            <a:t>ч. 2 ст. 30 и ч. 1 ст. 53 Федерального закона «Об образовании в РФ» от 29 декабря 2012 г. № 273-ФЗ</a:t>
          </a:r>
          <a:endParaRPr lang="ru-RU" sz="1200" kern="1200" dirty="0"/>
        </a:p>
      </dsp:txBody>
      <dsp:txXfrm>
        <a:off x="2420293" y="2355715"/>
        <a:ext cx="1725832" cy="1988561"/>
      </dsp:txXfrm>
    </dsp:sp>
    <dsp:sp modelId="{F0DCC234-322F-4461-8C31-89646B94ED7D}">
      <dsp:nvSpPr>
        <dsp:cNvPr id="0" name=""/>
        <dsp:cNvSpPr/>
      </dsp:nvSpPr>
      <dsp:spPr>
        <a:xfrm>
          <a:off x="3724042" y="1476300"/>
          <a:ext cx="368993" cy="36899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EEED3E-194B-4611-A29F-2F2D9614EFFC}">
      <dsp:nvSpPr>
        <dsp:cNvPr id="0" name=""/>
        <dsp:cNvSpPr/>
      </dsp:nvSpPr>
      <dsp:spPr>
        <a:xfrm>
          <a:off x="3908539" y="1660797"/>
          <a:ext cx="1462049" cy="2689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522" tIns="0" rIns="0" bIns="0" numCol="1" spcCol="1270" anchor="t" anchorCtr="0">
          <a:noAutofit/>
        </a:bodyPr>
        <a:lstStyle/>
        <a:p>
          <a:pPr lvl="0" algn="l" defTabSz="533400" rtl="0">
            <a:lnSpc>
              <a:spcPct val="90000"/>
            </a:lnSpc>
            <a:spcBef>
              <a:spcPct val="0"/>
            </a:spcBef>
            <a:spcAft>
              <a:spcPct val="35000"/>
            </a:spcAft>
          </a:pPr>
          <a:r>
            <a:rPr lang="ru-RU" sz="1200" b="1" kern="1200" dirty="0" smtClean="0"/>
            <a:t>Ответственность по ч. 5 ст. 19.30 КоАП РФ</a:t>
          </a:r>
          <a:endParaRPr lang="ru-RU" sz="1200" kern="1200" dirty="0"/>
        </a:p>
      </dsp:txBody>
      <dsp:txXfrm>
        <a:off x="3908539" y="1660797"/>
        <a:ext cx="1462049" cy="2689126"/>
      </dsp:txXfrm>
    </dsp:sp>
    <dsp:sp modelId="{53450FEC-CFBD-4F96-956B-9972550E0711}">
      <dsp:nvSpPr>
        <dsp:cNvPr id="0" name=""/>
        <dsp:cNvSpPr/>
      </dsp:nvSpPr>
      <dsp:spPr>
        <a:xfrm>
          <a:off x="5297486" y="982859"/>
          <a:ext cx="494311" cy="49431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BF2070F-CC44-46D8-AC5E-1E5D264B6C1A}">
      <dsp:nvSpPr>
        <dsp:cNvPr id="0" name=""/>
        <dsp:cNvSpPr/>
      </dsp:nvSpPr>
      <dsp:spPr>
        <a:xfrm>
          <a:off x="5535628" y="1231428"/>
          <a:ext cx="1704501" cy="3119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926" tIns="0" rIns="0" bIns="0" numCol="1" spcCol="1270" anchor="t" anchorCtr="0">
          <a:noAutofit/>
        </a:bodyPr>
        <a:lstStyle/>
        <a:p>
          <a:pPr lvl="0" algn="l" defTabSz="533400" rtl="0">
            <a:lnSpc>
              <a:spcPct val="90000"/>
            </a:lnSpc>
            <a:spcBef>
              <a:spcPct val="0"/>
            </a:spcBef>
            <a:spcAft>
              <a:spcPct val="35000"/>
            </a:spcAft>
          </a:pPr>
          <a:r>
            <a:rPr lang="ru-RU" sz="1200" b="1" kern="1200" dirty="0" smtClean="0"/>
            <a:t>влечет наложение административного штрафа на должностных лиц в размере от 10 тыс. до 30 тыс. рублей; на юридических лиц от 50 тыс. до 100 тыс. рублей.</a:t>
          </a:r>
          <a:endParaRPr lang="ru-RU" sz="1200" kern="1200" dirty="0"/>
        </a:p>
      </dsp:txBody>
      <dsp:txXfrm>
        <a:off x="5535628" y="1231428"/>
        <a:ext cx="1704501" cy="3119909"/>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B5E37D-D69A-451C-A6DB-E92555D05EE6}">
      <dsp:nvSpPr>
        <dsp:cNvPr id="0" name=""/>
        <dsp:cNvSpPr/>
      </dsp:nvSpPr>
      <dsp:spPr>
        <a:xfrm>
          <a:off x="0" y="14580"/>
          <a:ext cx="8229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t>Нарушения, влекущие административную ответственность</a:t>
          </a:r>
          <a:endParaRPr lang="ru-RU" sz="2800" b="1" kern="1200" dirty="0"/>
        </a:p>
      </dsp:txBody>
      <dsp:txXfrm>
        <a:off x="0" y="14580"/>
        <a:ext cx="8229600" cy="111384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CE7C58-A294-4027-940B-0C41A276D059}">
      <dsp:nvSpPr>
        <dsp:cNvPr id="0" name=""/>
        <dsp:cNvSpPr/>
      </dsp:nvSpPr>
      <dsp:spPr>
        <a:xfrm>
          <a:off x="1862769" y="-98634"/>
          <a:ext cx="4161160" cy="4161160"/>
        </a:xfrm>
        <a:prstGeom prst="circularArrow">
          <a:avLst>
            <a:gd name="adj1" fmla="val 4668"/>
            <a:gd name="adj2" fmla="val 272909"/>
            <a:gd name="adj3" fmla="val 12899876"/>
            <a:gd name="adj4" fmla="val 17984307"/>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617683D-E257-480C-8756-ECF04A7F7329}">
      <dsp:nvSpPr>
        <dsp:cNvPr id="0" name=""/>
        <dsp:cNvSpPr/>
      </dsp:nvSpPr>
      <dsp:spPr>
        <a:xfrm>
          <a:off x="2582047" y="884"/>
          <a:ext cx="2722605" cy="136130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t>Необоснованный отказ в приеме на обучение</a:t>
          </a:r>
          <a:endParaRPr lang="ru-RU" sz="1400" kern="1200" dirty="0"/>
        </a:p>
      </dsp:txBody>
      <dsp:txXfrm>
        <a:off x="2582047" y="884"/>
        <a:ext cx="2722605" cy="1361302"/>
      </dsp:txXfrm>
    </dsp:sp>
    <dsp:sp modelId="{C9F9E640-9809-4ECA-9D87-1A826F438023}">
      <dsp:nvSpPr>
        <dsp:cNvPr id="0" name=""/>
        <dsp:cNvSpPr/>
      </dsp:nvSpPr>
      <dsp:spPr>
        <a:xfrm>
          <a:off x="4076179" y="1495017"/>
          <a:ext cx="2722605" cy="136130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t>ст. 5, ч. 4 ст. 67 Федерального закона «Об образовании в РФ» от 29 декабря 2012 г. № 273-ФЗ</a:t>
          </a:r>
          <a:endParaRPr lang="ru-RU" sz="1400" kern="1200" dirty="0"/>
        </a:p>
      </dsp:txBody>
      <dsp:txXfrm>
        <a:off x="4076179" y="1495017"/>
        <a:ext cx="2722605" cy="1361302"/>
      </dsp:txXfrm>
    </dsp:sp>
    <dsp:sp modelId="{86D433FD-7AE6-4128-90F1-FAE17AC3509E}">
      <dsp:nvSpPr>
        <dsp:cNvPr id="0" name=""/>
        <dsp:cNvSpPr/>
      </dsp:nvSpPr>
      <dsp:spPr>
        <a:xfrm>
          <a:off x="2582047" y="2989150"/>
          <a:ext cx="2722605" cy="136130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t>Ответственность по ч. 1 ст. 5.57 КоАП РФ</a:t>
          </a:r>
          <a:endParaRPr lang="ru-RU" sz="1400" kern="1200" dirty="0"/>
        </a:p>
      </dsp:txBody>
      <dsp:txXfrm>
        <a:off x="2582047" y="2989150"/>
        <a:ext cx="2722605" cy="1361302"/>
      </dsp:txXfrm>
    </dsp:sp>
    <dsp:sp modelId="{30DB1512-8B78-4089-8455-42D108926C69}">
      <dsp:nvSpPr>
        <dsp:cNvPr id="0" name=""/>
        <dsp:cNvSpPr/>
      </dsp:nvSpPr>
      <dsp:spPr>
        <a:xfrm>
          <a:off x="1087914" y="1495017"/>
          <a:ext cx="2722605" cy="1361302"/>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t>Административный штраф на должностных лиц в размере от 30 тыс. до 50 тыс. рублей; на юридических лиц - от 100 тыс. до 200 тыс. рублей.</a:t>
          </a:r>
          <a:endParaRPr lang="ru-RU" sz="1400" kern="1200" dirty="0"/>
        </a:p>
      </dsp:txBody>
      <dsp:txXfrm>
        <a:off x="1087914" y="1495017"/>
        <a:ext cx="2722605" cy="1361302"/>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07CFA7-D5A5-46E6-A426-A66E9C887C53}">
      <dsp:nvSpPr>
        <dsp:cNvPr id="0" name=""/>
        <dsp:cNvSpPr/>
      </dsp:nvSpPr>
      <dsp:spPr>
        <a:xfrm>
          <a:off x="0" y="14580"/>
          <a:ext cx="8229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t>Нарушения, влекущие административную ответственность</a:t>
          </a:r>
          <a:endParaRPr lang="ru-RU" sz="2800" b="1" kern="1200" dirty="0"/>
        </a:p>
      </dsp:txBody>
      <dsp:txXfrm>
        <a:off x="0" y="14580"/>
        <a:ext cx="8229600" cy="111384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E81EAD-BEE1-4F65-96E1-B9AA029884CB}">
      <dsp:nvSpPr>
        <dsp:cNvPr id="0" name=""/>
        <dsp:cNvSpPr/>
      </dsp:nvSpPr>
      <dsp:spPr>
        <a:xfrm>
          <a:off x="591502" y="0"/>
          <a:ext cx="6703695" cy="4351338"/>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7B5B157-7B8D-4CED-8EF4-7102CDEAC034}">
      <dsp:nvSpPr>
        <dsp:cNvPr id="0" name=""/>
        <dsp:cNvSpPr/>
      </dsp:nvSpPr>
      <dsp:spPr>
        <a:xfrm>
          <a:off x="2695" y="1305401"/>
          <a:ext cx="1751401" cy="17405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Нет комиссии по урегулированию споров между участниками образовательных отношений</a:t>
          </a:r>
          <a:endParaRPr lang="ru-RU" sz="1200" kern="1200" dirty="0"/>
        </a:p>
      </dsp:txBody>
      <dsp:txXfrm>
        <a:off x="2695" y="1305401"/>
        <a:ext cx="1751401" cy="1740535"/>
      </dsp:txXfrm>
    </dsp:sp>
    <dsp:sp modelId="{099C6DCE-0C2A-44DD-B860-A2180CC299ED}">
      <dsp:nvSpPr>
        <dsp:cNvPr id="0" name=""/>
        <dsp:cNvSpPr/>
      </dsp:nvSpPr>
      <dsp:spPr>
        <a:xfrm>
          <a:off x="2045997" y="1305401"/>
          <a:ext cx="1751401" cy="17405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ч. 2 ст. 45 Федерального закона «Об образовании в РФ» от 29 декабря 2012 г. № 273-ФЗ</a:t>
          </a:r>
          <a:endParaRPr lang="ru-RU" sz="1200" kern="1200" dirty="0"/>
        </a:p>
      </dsp:txBody>
      <dsp:txXfrm>
        <a:off x="2045997" y="1305401"/>
        <a:ext cx="1751401" cy="1740535"/>
      </dsp:txXfrm>
    </dsp:sp>
    <dsp:sp modelId="{0A5B246C-1EAC-49CA-855A-CA35FC6CF320}">
      <dsp:nvSpPr>
        <dsp:cNvPr id="0" name=""/>
        <dsp:cNvSpPr/>
      </dsp:nvSpPr>
      <dsp:spPr>
        <a:xfrm>
          <a:off x="4089300" y="1305401"/>
          <a:ext cx="1751401" cy="17405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Ответственность по ч. 2 ст. 5.57 КоАП РФ</a:t>
          </a:r>
          <a:endParaRPr lang="ru-RU" sz="1200" kern="1200" dirty="0"/>
        </a:p>
      </dsp:txBody>
      <dsp:txXfrm>
        <a:off x="4089300" y="1305401"/>
        <a:ext cx="1751401" cy="1740535"/>
      </dsp:txXfrm>
    </dsp:sp>
    <dsp:sp modelId="{C4726308-DFBD-4050-BD48-6F8474B9A6DB}">
      <dsp:nvSpPr>
        <dsp:cNvPr id="0" name=""/>
        <dsp:cNvSpPr/>
      </dsp:nvSpPr>
      <dsp:spPr>
        <a:xfrm>
          <a:off x="6132602" y="1305401"/>
          <a:ext cx="1751401" cy="17405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b="1" kern="1200" dirty="0" smtClean="0"/>
            <a:t>Административный штраф на должностных лиц в размере от 10 тыс. до 30 тыс. рублей; на юридических лиц от 50 тыс. до 100 тыс. рублей.</a:t>
          </a:r>
          <a:endParaRPr lang="ru-RU" sz="1200" kern="1200" dirty="0"/>
        </a:p>
      </dsp:txBody>
      <dsp:txXfrm>
        <a:off x="6132602" y="1305401"/>
        <a:ext cx="1751401" cy="1740535"/>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07CFA7-D5A5-46E6-A426-A66E9C887C53}">
      <dsp:nvSpPr>
        <dsp:cNvPr id="0" name=""/>
        <dsp:cNvSpPr/>
      </dsp:nvSpPr>
      <dsp:spPr>
        <a:xfrm>
          <a:off x="0" y="14580"/>
          <a:ext cx="8229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t>Нарушения, влекущие административную ответственность</a:t>
          </a:r>
          <a:endParaRPr lang="ru-RU" sz="2800" b="1" kern="1200" dirty="0"/>
        </a:p>
      </dsp:txBody>
      <dsp:txXfrm>
        <a:off x="0" y="14580"/>
        <a:ext cx="8229600" cy="111384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28CBF6-BA04-4DE1-A9FD-C4EC07CCFCB4}">
      <dsp:nvSpPr>
        <dsp:cNvPr id="0" name=""/>
        <dsp:cNvSpPr/>
      </dsp:nvSpPr>
      <dsp:spPr>
        <a:xfrm>
          <a:off x="0" y="3569039"/>
          <a:ext cx="7886699" cy="7808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ru-RU" sz="1200" b="1" kern="1200" dirty="0" smtClean="0"/>
            <a:t>влечет наложение административного штрафа на должностных лиц в размере от 30 тыс. до 50 тыс. рублей; на юридических лиц - от 100 тыс. до 200 тыс. рублей и наложение административного штрафа на должностных лиц в размере от 10 тыс. до 30 тыс. рублей; на юридических лиц от 50 тыс. до 100 тыс. рублей соответственно</a:t>
          </a:r>
          <a:endParaRPr lang="ru-RU" sz="1200" kern="1200" dirty="0"/>
        </a:p>
      </dsp:txBody>
      <dsp:txXfrm>
        <a:off x="0" y="3569039"/>
        <a:ext cx="7886699" cy="780818"/>
      </dsp:txXfrm>
    </dsp:sp>
    <dsp:sp modelId="{1C6E0D56-0F92-4089-8D11-E7D845A0CD97}">
      <dsp:nvSpPr>
        <dsp:cNvPr id="0" name=""/>
        <dsp:cNvSpPr/>
      </dsp:nvSpPr>
      <dsp:spPr>
        <a:xfrm rot="10800000">
          <a:off x="0" y="2379853"/>
          <a:ext cx="7886699"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ru-RU" sz="1200" b="1" kern="1200" dirty="0" smtClean="0"/>
            <a:t>Ответственность по ч. 1, 2 ст. 5.57 КоАП РФ</a:t>
          </a:r>
          <a:endParaRPr lang="ru-RU" sz="1200" kern="1200" dirty="0"/>
        </a:p>
      </dsp:txBody>
      <dsp:txXfrm rot="10800000">
        <a:off x="0" y="2379853"/>
        <a:ext cx="7886699" cy="1200899"/>
      </dsp:txXfrm>
    </dsp:sp>
    <dsp:sp modelId="{417F11BF-3CC6-4690-A42D-84313D7F2E7A}">
      <dsp:nvSpPr>
        <dsp:cNvPr id="0" name=""/>
        <dsp:cNvSpPr/>
      </dsp:nvSpPr>
      <dsp:spPr>
        <a:xfrm rot="10800000">
          <a:off x="0" y="1190666"/>
          <a:ext cx="7886699"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ru-RU" sz="1200" b="1" kern="1200" dirty="0" smtClean="0"/>
            <a:t>ч. 5, 6 ст. 43 Федерального закона «Об образовании в РФ» от 29 декабря 2012 г. № 273-ФЗ</a:t>
          </a:r>
          <a:endParaRPr lang="ru-RU" sz="1200" kern="1200" dirty="0"/>
        </a:p>
      </dsp:txBody>
      <dsp:txXfrm rot="10800000">
        <a:off x="0" y="1190666"/>
        <a:ext cx="7886699" cy="1200899"/>
      </dsp:txXfrm>
    </dsp:sp>
    <dsp:sp modelId="{43BCA9BF-FC28-4B1F-B7F6-F4DB70E06CA9}">
      <dsp:nvSpPr>
        <dsp:cNvPr id="0" name=""/>
        <dsp:cNvSpPr/>
      </dsp:nvSpPr>
      <dsp:spPr>
        <a:xfrm rot="10800000">
          <a:off x="0" y="1479"/>
          <a:ext cx="7886699" cy="120089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ru-RU" sz="1200" b="1" kern="1200" dirty="0" smtClean="0"/>
            <a:t>Применение мер дисциплинарного взыскания к обучающимся во время их болезни, </a:t>
          </a:r>
          <a:r>
            <a:rPr lang="ru-RU" sz="1200" b="1" kern="1200" dirty="0" smtClean="0"/>
            <a:t>каникул или к </a:t>
          </a:r>
          <a:r>
            <a:rPr lang="ru-RU" sz="1200" b="1" kern="1200" dirty="0" smtClean="0"/>
            <a:t>обучающимся с ОВЗ (с задержкой психического </a:t>
          </a:r>
          <a:r>
            <a:rPr lang="ru-RU" sz="1200" b="1" kern="1200" dirty="0" smtClean="0"/>
            <a:t>развития </a:t>
          </a:r>
          <a:r>
            <a:rPr lang="ru-RU" sz="1200" b="1" kern="1200" dirty="0" smtClean="0"/>
            <a:t>и различными формами умственной отсталости)</a:t>
          </a:r>
          <a:endParaRPr lang="ru-RU" sz="1200" kern="1200" dirty="0"/>
        </a:p>
      </dsp:txBody>
      <dsp:txXfrm rot="10800000">
        <a:off x="0" y="1479"/>
        <a:ext cx="7886699" cy="1200899"/>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6F9037-BBD3-49EC-913B-CCFD44BDD082}">
      <dsp:nvSpPr>
        <dsp:cNvPr id="0" name=""/>
        <dsp:cNvSpPr/>
      </dsp:nvSpPr>
      <dsp:spPr>
        <a:xfrm>
          <a:off x="3465" y="0"/>
          <a:ext cx="1515340" cy="435133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ru-RU" sz="1100" kern="1200" dirty="0" smtClean="0"/>
            <a:t>Отсутствуют специальные образовательные программы, учебники, учебные пособия и дидактические материалы, технические средства обучения и дидактические материалы, технические средства обучения коллективного и индивидуального пользования в образовательных организациях, реализующих адаптированные образовательные программы</a:t>
          </a:r>
          <a:endParaRPr lang="ru-RU" sz="1100" kern="1200" dirty="0"/>
        </a:p>
      </dsp:txBody>
      <dsp:txXfrm>
        <a:off x="3465" y="0"/>
        <a:ext cx="1515340" cy="4351338"/>
      </dsp:txXfrm>
    </dsp:sp>
    <dsp:sp modelId="{313212CC-DE53-432A-9185-8A3332D75C66}">
      <dsp:nvSpPr>
        <dsp:cNvPr id="0" name=""/>
        <dsp:cNvSpPr/>
      </dsp:nvSpPr>
      <dsp:spPr>
        <a:xfrm>
          <a:off x="1670339" y="1987766"/>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1670339" y="1987766"/>
        <a:ext cx="321252" cy="375804"/>
      </dsp:txXfrm>
    </dsp:sp>
    <dsp:sp modelId="{F2A24EC3-43D5-4D55-81DC-DE7E8B8C2671}">
      <dsp:nvSpPr>
        <dsp:cNvPr id="0" name=""/>
        <dsp:cNvSpPr/>
      </dsp:nvSpPr>
      <dsp:spPr>
        <a:xfrm>
          <a:off x="2124941" y="939591"/>
          <a:ext cx="1515340" cy="247215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t>ч. 23ст. 79 Закона от 29 декабря 2012 г. № 273-ФЗ</a:t>
          </a:r>
          <a:endParaRPr lang="ru-RU" sz="1400" kern="1200" dirty="0"/>
        </a:p>
      </dsp:txBody>
      <dsp:txXfrm>
        <a:off x="2124941" y="939591"/>
        <a:ext cx="1515340" cy="2472154"/>
      </dsp:txXfrm>
    </dsp:sp>
    <dsp:sp modelId="{A3127E68-0D83-4184-B2DD-C4CD7714943D}">
      <dsp:nvSpPr>
        <dsp:cNvPr id="0" name=""/>
        <dsp:cNvSpPr/>
      </dsp:nvSpPr>
      <dsp:spPr>
        <a:xfrm>
          <a:off x="3791815" y="1987766"/>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3791815" y="1987766"/>
        <a:ext cx="321252" cy="375804"/>
      </dsp:txXfrm>
    </dsp:sp>
    <dsp:sp modelId="{58A771D0-7E4D-4E56-B1D2-A090CE87E1BC}">
      <dsp:nvSpPr>
        <dsp:cNvPr id="0" name=""/>
        <dsp:cNvSpPr/>
      </dsp:nvSpPr>
      <dsp:spPr>
        <a:xfrm>
          <a:off x="4246418" y="939591"/>
          <a:ext cx="1515340" cy="247215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kern="1200" dirty="0" smtClean="0"/>
            <a:t>Ответственность по ч.2 ст. 5.57 КоАП РФ</a:t>
          </a:r>
          <a:endParaRPr lang="ru-RU" sz="1400" kern="1200" dirty="0"/>
        </a:p>
      </dsp:txBody>
      <dsp:txXfrm>
        <a:off x="4246418" y="939591"/>
        <a:ext cx="1515340" cy="2472154"/>
      </dsp:txXfrm>
    </dsp:sp>
    <dsp:sp modelId="{5FE94AE4-B89B-4FAF-9215-E33C6665A669}">
      <dsp:nvSpPr>
        <dsp:cNvPr id="0" name=""/>
        <dsp:cNvSpPr/>
      </dsp:nvSpPr>
      <dsp:spPr>
        <a:xfrm>
          <a:off x="5913292" y="1987766"/>
          <a:ext cx="321252" cy="375804"/>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913292" y="1987766"/>
        <a:ext cx="321252" cy="375804"/>
      </dsp:txXfrm>
    </dsp:sp>
    <dsp:sp modelId="{AA19E6AB-821E-4FD4-B9CA-396E5AE22539}">
      <dsp:nvSpPr>
        <dsp:cNvPr id="0" name=""/>
        <dsp:cNvSpPr/>
      </dsp:nvSpPr>
      <dsp:spPr>
        <a:xfrm>
          <a:off x="6367894" y="939591"/>
          <a:ext cx="1515340" cy="2472154"/>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ru-RU" sz="1400" b="1" kern="1200" dirty="0" smtClean="0"/>
            <a:t>штраф на должностных лиц в размере от 10 тыс. до 30 тыс. рублей; на юридических лиц от 50 тыс. до 100 тыс. рублей.</a:t>
          </a:r>
          <a:endParaRPr lang="ru-RU" sz="1400" kern="1200" dirty="0"/>
        </a:p>
      </dsp:txBody>
      <dsp:txXfrm>
        <a:off x="6367894" y="939591"/>
        <a:ext cx="1515340" cy="2472154"/>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DD41C5-E101-47AD-993D-CC1F29CAABD9}">
      <dsp:nvSpPr>
        <dsp:cNvPr id="0" name=""/>
        <dsp:cNvSpPr/>
      </dsp:nvSpPr>
      <dsp:spPr>
        <a:xfrm>
          <a:off x="0" y="14580"/>
          <a:ext cx="8229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t>Нарушения, влекущие административную ответственность</a:t>
          </a:r>
          <a:endParaRPr lang="ru-RU" sz="2800" b="1" kern="1200" dirty="0"/>
        </a:p>
      </dsp:txBody>
      <dsp:txXfrm>
        <a:off x="0" y="14580"/>
        <a:ext cx="8229600" cy="11138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90D168-7336-4E1F-B9F8-50B44A7AEE39}">
      <dsp:nvSpPr>
        <dsp:cNvPr id="0" name=""/>
        <dsp:cNvSpPr/>
      </dsp:nvSpPr>
      <dsp:spPr>
        <a:xfrm>
          <a:off x="0" y="0"/>
          <a:ext cx="8229600" cy="18929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ru-RU" sz="2400" kern="1200" dirty="0" smtClean="0">
              <a:solidFill>
                <a:schemeClr val="tx1"/>
              </a:solidFill>
              <a:latin typeface="Times New Roman" pitchFamily="18" charset="0"/>
              <a:cs typeface="Times New Roman" pitchFamily="18" charset="0"/>
            </a:rPr>
            <a:t>- рассмотрение и экспертиза документов и иной информации, характеризующих деятельность организации, на соответствие требованиям законодательства об образовании;</a:t>
          </a:r>
          <a:endParaRPr lang="ru-RU" sz="2400" kern="1200" dirty="0">
            <a:solidFill>
              <a:schemeClr val="tx1"/>
            </a:solidFill>
            <a:latin typeface="Times New Roman" pitchFamily="18" charset="0"/>
            <a:cs typeface="Times New Roman" pitchFamily="18" charset="0"/>
          </a:endParaRPr>
        </a:p>
      </dsp:txBody>
      <dsp:txXfrm>
        <a:off x="0" y="0"/>
        <a:ext cx="8229600" cy="1892987"/>
      </dsp:txXfrm>
    </dsp:sp>
    <dsp:sp modelId="{05A1C9D9-56FA-4C4B-BBDB-B0EFB2E4E942}">
      <dsp:nvSpPr>
        <dsp:cNvPr id="0" name=""/>
        <dsp:cNvSpPr/>
      </dsp:nvSpPr>
      <dsp:spPr>
        <a:xfrm>
          <a:off x="0" y="1704140"/>
          <a:ext cx="8229600" cy="18929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ru-RU" sz="2400" kern="1200" dirty="0" smtClean="0">
              <a:solidFill>
                <a:schemeClr val="tx1"/>
              </a:solidFill>
              <a:latin typeface="Times New Roman" pitchFamily="18" charset="0"/>
              <a:cs typeface="Times New Roman" pitchFamily="18" charset="0"/>
            </a:rPr>
            <a:t>- анализ наличия и достоверности информации, размещенной на официальном сайте организации в информационно-телекоммуникационной сети «Интернет», а также иными способами в соответствии с требованиями законодательства Российской Федерации.</a:t>
          </a:r>
          <a:endParaRPr lang="ru-RU" sz="2400" kern="1200" dirty="0">
            <a:solidFill>
              <a:schemeClr val="tx1"/>
            </a:solidFill>
            <a:latin typeface="Times New Roman" pitchFamily="18" charset="0"/>
            <a:cs typeface="Times New Roman" pitchFamily="18" charset="0"/>
          </a:endParaRPr>
        </a:p>
      </dsp:txBody>
      <dsp:txXfrm>
        <a:off x="0" y="1704140"/>
        <a:ext cx="8229600" cy="1892987"/>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ACEE54-CB4E-45B4-AC14-8345C2C77F03}">
      <dsp:nvSpPr>
        <dsp:cNvPr id="0" name=""/>
        <dsp:cNvSpPr/>
      </dsp:nvSpPr>
      <dsp:spPr>
        <a:xfrm>
          <a:off x="205557" y="174655"/>
          <a:ext cx="1694505" cy="187220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kern="1200" dirty="0" smtClean="0"/>
            <a:t>Несчастные случаи с обучающимися образовательной организацией не расследуются, их учет не ведется</a:t>
          </a:r>
          <a:endParaRPr lang="ru-RU" sz="1200" kern="1200" dirty="0"/>
        </a:p>
      </dsp:txBody>
      <dsp:txXfrm>
        <a:off x="205557" y="174655"/>
        <a:ext cx="1694505" cy="1872202"/>
      </dsp:txXfrm>
    </dsp:sp>
    <dsp:sp modelId="{4797D312-9AA7-474B-8327-F009AF15C01B}">
      <dsp:nvSpPr>
        <dsp:cNvPr id="0" name=""/>
        <dsp:cNvSpPr/>
      </dsp:nvSpPr>
      <dsp:spPr>
        <a:xfrm rot="5296662">
          <a:off x="2122179" y="769453"/>
          <a:ext cx="714464" cy="596815"/>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F1A2A7-F6DF-4A59-A553-38B3B4C47842}">
      <dsp:nvSpPr>
        <dsp:cNvPr id="0" name=""/>
        <dsp:cNvSpPr/>
      </dsp:nvSpPr>
      <dsp:spPr>
        <a:xfrm>
          <a:off x="3024974" y="943"/>
          <a:ext cx="1832829" cy="2045914"/>
        </a:xfrm>
        <a:prstGeom prst="ellipse">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kern="1200" dirty="0" smtClean="0"/>
            <a:t>ч. 4 ст. 41 Закона от 29 декабря 2012 г. № 273-ФЗ</a:t>
          </a:r>
          <a:endParaRPr lang="ru-RU" sz="1200" kern="1200" dirty="0"/>
        </a:p>
      </dsp:txBody>
      <dsp:txXfrm>
        <a:off x="3024974" y="943"/>
        <a:ext cx="1832829" cy="2045914"/>
      </dsp:txXfrm>
    </dsp:sp>
    <dsp:sp modelId="{1356469B-8CB3-4BF3-8038-3E60A76392AF}">
      <dsp:nvSpPr>
        <dsp:cNvPr id="0" name=""/>
        <dsp:cNvSpPr/>
      </dsp:nvSpPr>
      <dsp:spPr>
        <a:xfrm rot="5397425">
          <a:off x="5129520" y="724335"/>
          <a:ext cx="714464" cy="596815"/>
        </a:xfrm>
        <a:prstGeom prst="triangle">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F0D79D-800F-4985-AEAC-A09E52F9EF98}">
      <dsp:nvSpPr>
        <dsp:cNvPr id="0" name=""/>
        <dsp:cNvSpPr/>
      </dsp:nvSpPr>
      <dsp:spPr>
        <a:xfrm>
          <a:off x="6081919" y="75292"/>
          <a:ext cx="1842918" cy="1892629"/>
        </a:xfrm>
        <a:prstGeom prst="ellipse">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kern="1200" dirty="0" smtClean="0"/>
            <a:t>Ответственность по ч.2 ст. 5.57 КоАП РФ</a:t>
          </a:r>
          <a:endParaRPr lang="ru-RU" sz="1200" kern="1200" dirty="0"/>
        </a:p>
      </dsp:txBody>
      <dsp:txXfrm>
        <a:off x="6081919" y="75292"/>
        <a:ext cx="1842918" cy="1892629"/>
      </dsp:txXfrm>
    </dsp:sp>
    <dsp:sp modelId="{6491CFC4-837E-48B7-90D2-640F2F028430}">
      <dsp:nvSpPr>
        <dsp:cNvPr id="0" name=""/>
        <dsp:cNvSpPr/>
      </dsp:nvSpPr>
      <dsp:spPr>
        <a:xfrm rot="13717274">
          <a:off x="5167207" y="2026086"/>
          <a:ext cx="714464" cy="596815"/>
        </a:xfrm>
        <a:prstGeom prst="triangle">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C7BC69-EECA-450E-AF7F-393364085B9F}">
      <dsp:nvSpPr>
        <dsp:cNvPr id="0" name=""/>
        <dsp:cNvSpPr/>
      </dsp:nvSpPr>
      <dsp:spPr>
        <a:xfrm>
          <a:off x="3034672" y="2736300"/>
          <a:ext cx="2041326" cy="1764828"/>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ru-RU" sz="1200" b="1" kern="1200" dirty="0" smtClean="0"/>
            <a:t>штраф на должностных лиц в размере от 10 тыс. до 30 тыс. рублей; на юридических лиц от 50 тыс. до 100 тыс. рублей.</a:t>
          </a:r>
          <a:endParaRPr lang="ru-RU" sz="1200" kern="1200" dirty="0"/>
        </a:p>
      </dsp:txBody>
      <dsp:txXfrm>
        <a:off x="3034672" y="2736300"/>
        <a:ext cx="2041326" cy="1764828"/>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29EE0C-77D6-49DC-A3A1-35E39CEEDC68}">
      <dsp:nvSpPr>
        <dsp:cNvPr id="0" name=""/>
        <dsp:cNvSpPr/>
      </dsp:nvSpPr>
      <dsp:spPr>
        <a:xfrm>
          <a:off x="0" y="14580"/>
          <a:ext cx="8229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t>Нарушения, влекущие административную ответственность</a:t>
          </a:r>
          <a:endParaRPr lang="ru-RU" sz="2800" b="1" kern="1200" dirty="0"/>
        </a:p>
      </dsp:txBody>
      <dsp:txXfrm>
        <a:off x="0" y="14580"/>
        <a:ext cx="8229600" cy="111384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0A41A2C-447A-4007-A8AC-F5F6F0935A5C}">
      <dsp:nvSpPr>
        <dsp:cNvPr id="0" name=""/>
        <dsp:cNvSpPr/>
      </dsp:nvSpPr>
      <dsp:spPr>
        <a:xfrm>
          <a:off x="0" y="1305401"/>
          <a:ext cx="7886700" cy="174053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7D70E-149A-48D7-9AD9-2F06B31C707B}">
      <dsp:nvSpPr>
        <dsp:cNvPr id="0" name=""/>
        <dsp:cNvSpPr/>
      </dsp:nvSpPr>
      <dsp:spPr>
        <a:xfrm>
          <a:off x="3552" y="0"/>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ru-RU" sz="1500" kern="1200" dirty="0" smtClean="0"/>
            <a:t>Содержание устава не соответствует требованиям законодательства </a:t>
          </a:r>
          <a:endParaRPr lang="ru-RU" sz="1500" kern="1200" dirty="0"/>
        </a:p>
      </dsp:txBody>
      <dsp:txXfrm>
        <a:off x="3552" y="0"/>
        <a:ext cx="1708656" cy="1740535"/>
      </dsp:txXfrm>
    </dsp:sp>
    <dsp:sp modelId="{D6F63D4F-9D12-4366-8A1C-24DA7EFF08FB}">
      <dsp:nvSpPr>
        <dsp:cNvPr id="0" name=""/>
        <dsp:cNvSpPr/>
      </dsp:nvSpPr>
      <dsp:spPr>
        <a:xfrm>
          <a:off x="64031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BA8D3-D3D0-4AFB-AF87-D32E57733E4A}">
      <dsp:nvSpPr>
        <dsp:cNvPr id="0" name=""/>
        <dsp:cNvSpPr/>
      </dsp:nvSpPr>
      <dsp:spPr>
        <a:xfrm>
          <a:off x="1797641" y="2610802"/>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ru-RU" sz="1500" kern="1200" dirty="0" smtClean="0"/>
            <a:t>ст. 14 Закона от 12 января 1996 г. № 7-ФЗ</a:t>
          </a:r>
          <a:endParaRPr lang="ru-RU" sz="1500" kern="1200" dirty="0"/>
        </a:p>
      </dsp:txBody>
      <dsp:txXfrm>
        <a:off x="1797641" y="2610802"/>
        <a:ext cx="1708656" cy="1740535"/>
      </dsp:txXfrm>
    </dsp:sp>
    <dsp:sp modelId="{BEBD66CB-ABF0-47E7-9CC7-955611A1AD08}">
      <dsp:nvSpPr>
        <dsp:cNvPr id="0" name=""/>
        <dsp:cNvSpPr/>
      </dsp:nvSpPr>
      <dsp:spPr>
        <a:xfrm>
          <a:off x="2434403"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407F31-5EF6-414F-9215-F7745AB58789}">
      <dsp:nvSpPr>
        <dsp:cNvPr id="0" name=""/>
        <dsp:cNvSpPr/>
      </dsp:nvSpPr>
      <dsp:spPr>
        <a:xfrm>
          <a:off x="3591731" y="0"/>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ctr" defTabSz="666750" rtl="0">
            <a:lnSpc>
              <a:spcPct val="90000"/>
            </a:lnSpc>
            <a:spcBef>
              <a:spcPct val="0"/>
            </a:spcBef>
            <a:spcAft>
              <a:spcPct val="35000"/>
            </a:spcAft>
          </a:pPr>
          <a:r>
            <a:rPr lang="ru-RU" sz="1500" kern="1200" dirty="0" smtClean="0"/>
            <a:t>ч. 2 ст. 25 Закона от 29 декабря 2012 г. № 273-ФЗ</a:t>
          </a:r>
          <a:endParaRPr lang="ru-RU" sz="1500" kern="1200" dirty="0"/>
        </a:p>
      </dsp:txBody>
      <dsp:txXfrm>
        <a:off x="3591731" y="0"/>
        <a:ext cx="1708656" cy="1740535"/>
      </dsp:txXfrm>
    </dsp:sp>
    <dsp:sp modelId="{CE7FC2B9-903F-4D4A-8A1B-93B351969A2C}">
      <dsp:nvSpPr>
        <dsp:cNvPr id="0" name=""/>
        <dsp:cNvSpPr/>
      </dsp:nvSpPr>
      <dsp:spPr>
        <a:xfrm>
          <a:off x="422849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77D3E-49A3-4BA2-95B0-2B330A483E0F}">
      <dsp:nvSpPr>
        <dsp:cNvPr id="0" name=""/>
        <dsp:cNvSpPr/>
      </dsp:nvSpPr>
      <dsp:spPr>
        <a:xfrm>
          <a:off x="5385820" y="2610802"/>
          <a:ext cx="1708656"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ctr" defTabSz="666750" rtl="0">
            <a:lnSpc>
              <a:spcPct val="90000"/>
            </a:lnSpc>
            <a:spcBef>
              <a:spcPct val="0"/>
            </a:spcBef>
            <a:spcAft>
              <a:spcPct val="35000"/>
            </a:spcAft>
          </a:pPr>
          <a:r>
            <a:rPr lang="ru-RU" sz="1500" kern="1200" dirty="0" smtClean="0"/>
            <a:t>Предписание </a:t>
          </a:r>
          <a:endParaRPr lang="ru-RU" sz="1500" kern="1200" dirty="0"/>
        </a:p>
      </dsp:txBody>
      <dsp:txXfrm>
        <a:off x="5385820" y="2610802"/>
        <a:ext cx="1708656" cy="1740535"/>
      </dsp:txXfrm>
    </dsp:sp>
    <dsp:sp modelId="{E7B0449B-05D6-4FAD-9048-7A0271B424CB}">
      <dsp:nvSpPr>
        <dsp:cNvPr id="0" name=""/>
        <dsp:cNvSpPr/>
      </dsp:nvSpPr>
      <dsp:spPr>
        <a:xfrm>
          <a:off x="6022582" y="1958102"/>
          <a:ext cx="435133" cy="435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517778-4C04-4A5E-9BC8-6BF25C62B395}">
      <dsp:nvSpPr>
        <dsp:cNvPr id="0" name=""/>
        <dsp:cNvSpPr/>
      </dsp:nvSpPr>
      <dsp:spPr>
        <a:xfrm>
          <a:off x="0" y="14580"/>
          <a:ext cx="8229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t>Нарушение требований к образовательным организациям</a:t>
          </a:r>
          <a:endParaRPr lang="ru-RU" sz="2800" b="1" kern="1200" dirty="0"/>
        </a:p>
      </dsp:txBody>
      <dsp:txXfrm>
        <a:off x="0" y="14580"/>
        <a:ext cx="8229600" cy="1113840"/>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6EA1B9-4287-4DFC-8B25-FCC11E523122}">
      <dsp:nvSpPr>
        <dsp:cNvPr id="0" name=""/>
        <dsp:cNvSpPr/>
      </dsp:nvSpPr>
      <dsp:spPr>
        <a:xfrm>
          <a:off x="2637948" y="54391"/>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ru-RU" sz="1200" kern="1200" dirty="0" smtClean="0"/>
            <a:t>В наименовании образовательной организации не указаны организационно-правовая форма и тип образовательной организации</a:t>
          </a:r>
          <a:endParaRPr lang="ru-RU" sz="1200" kern="1200" dirty="0"/>
        </a:p>
      </dsp:txBody>
      <dsp:txXfrm>
        <a:off x="2986055" y="511282"/>
        <a:ext cx="1914588" cy="1174861"/>
      </dsp:txXfrm>
    </dsp:sp>
    <dsp:sp modelId="{7E895FB8-77E4-4E24-BBE5-EC24275591FA}">
      <dsp:nvSpPr>
        <dsp:cNvPr id="0" name=""/>
        <dsp:cNvSpPr/>
      </dsp:nvSpPr>
      <dsp:spPr>
        <a:xfrm>
          <a:off x="358001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ru-RU" sz="1400" kern="1200" dirty="0" smtClean="0"/>
            <a:t>ч. 5 ст. 23 Закона от 29 декабря 2012 г. № 273-ФЗ</a:t>
          </a:r>
          <a:endParaRPr lang="ru-RU" sz="1400" kern="1200" dirty="0"/>
        </a:p>
      </dsp:txBody>
      <dsp:txXfrm>
        <a:off x="4378483" y="2360600"/>
        <a:ext cx="1566481" cy="1435941"/>
      </dsp:txXfrm>
    </dsp:sp>
    <dsp:sp modelId="{BC119648-0463-4398-8221-C850550646B3}">
      <dsp:nvSpPr>
        <dsp:cNvPr id="0" name=""/>
        <dsp:cNvSpPr/>
      </dsp:nvSpPr>
      <dsp:spPr>
        <a:xfrm>
          <a:off x="1695883" y="1686143"/>
          <a:ext cx="2610802" cy="26108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ru-RU" sz="1800" kern="1200" dirty="0" smtClean="0"/>
            <a:t>Предписание</a:t>
          </a:r>
          <a:r>
            <a:rPr lang="ru-RU" sz="1000" kern="1200" dirty="0" smtClean="0"/>
            <a:t> </a:t>
          </a:r>
          <a:endParaRPr lang="ru-RU" sz="1000" kern="1200" dirty="0"/>
        </a:p>
      </dsp:txBody>
      <dsp:txXfrm>
        <a:off x="1941734" y="2360600"/>
        <a:ext cx="1566481" cy="1435941"/>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FEC170-07F4-4D72-9625-FEB860ACC617}">
      <dsp:nvSpPr>
        <dsp:cNvPr id="0" name=""/>
        <dsp:cNvSpPr/>
      </dsp:nvSpPr>
      <dsp:spPr>
        <a:xfrm>
          <a:off x="0" y="14580"/>
          <a:ext cx="8229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t>Нарушение требований к образовательным организациям</a:t>
          </a:r>
          <a:endParaRPr lang="ru-RU" sz="2800" b="1" kern="1200" dirty="0"/>
        </a:p>
      </dsp:txBody>
      <dsp:txXfrm>
        <a:off x="0" y="14580"/>
        <a:ext cx="8229600" cy="1113840"/>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B279C2-A8DF-4B60-B36C-475D98B38223}">
      <dsp:nvSpPr>
        <dsp:cNvPr id="0" name=""/>
        <dsp:cNvSpPr/>
      </dsp:nvSpPr>
      <dsp:spPr>
        <a:xfrm>
          <a:off x="1311885" y="603"/>
          <a:ext cx="4985940" cy="1326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ru-RU" sz="2600" kern="1200" dirty="0" smtClean="0"/>
            <a:t>Локальные акты приняты с нарушением порядка, который указан в уставе</a:t>
          </a:r>
          <a:endParaRPr lang="ru-RU" sz="2600" kern="1200" dirty="0"/>
        </a:p>
      </dsp:txBody>
      <dsp:txXfrm>
        <a:off x="1311885" y="603"/>
        <a:ext cx="4985940" cy="1326259"/>
      </dsp:txXfrm>
    </dsp:sp>
    <dsp:sp modelId="{4BC25616-5992-4E6C-A116-E5490FE47CE0}">
      <dsp:nvSpPr>
        <dsp:cNvPr id="0" name=""/>
        <dsp:cNvSpPr/>
      </dsp:nvSpPr>
      <dsp:spPr>
        <a:xfrm>
          <a:off x="1311885" y="1512539"/>
          <a:ext cx="5132756" cy="1326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ru-RU" sz="2600" kern="1200" dirty="0" smtClean="0"/>
            <a:t>ч. 1 ст. 30 Закона от 29 декабря 2012 г. № 273-ФЗ</a:t>
          </a:r>
          <a:endParaRPr lang="ru-RU" sz="2600" kern="1200" dirty="0"/>
        </a:p>
      </dsp:txBody>
      <dsp:txXfrm>
        <a:off x="1311885" y="1512539"/>
        <a:ext cx="5132756" cy="1326259"/>
      </dsp:txXfrm>
    </dsp:sp>
    <dsp:sp modelId="{69E4B11E-3E34-4E28-8476-9548CB5F017C}">
      <dsp:nvSpPr>
        <dsp:cNvPr id="0" name=""/>
        <dsp:cNvSpPr/>
      </dsp:nvSpPr>
      <dsp:spPr>
        <a:xfrm>
          <a:off x="1311885" y="3024475"/>
          <a:ext cx="5262929" cy="132625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ru-RU" sz="2600" kern="1200" dirty="0" smtClean="0"/>
            <a:t>Предписание </a:t>
          </a:r>
          <a:endParaRPr lang="ru-RU" sz="2600" kern="1200" dirty="0"/>
        </a:p>
      </dsp:txBody>
      <dsp:txXfrm>
        <a:off x="1311885" y="3024475"/>
        <a:ext cx="5262929" cy="1326259"/>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18A403-428B-4A2A-806E-7CC08A7286F1}">
      <dsp:nvSpPr>
        <dsp:cNvPr id="0" name=""/>
        <dsp:cNvSpPr/>
      </dsp:nvSpPr>
      <dsp:spPr>
        <a:xfrm>
          <a:off x="0" y="14580"/>
          <a:ext cx="8229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t>Нарушение требований к образовательным организациям</a:t>
          </a:r>
          <a:endParaRPr lang="ru-RU" sz="2800" b="1" kern="1200" dirty="0"/>
        </a:p>
      </dsp:txBody>
      <dsp:txXfrm>
        <a:off x="0" y="14580"/>
        <a:ext cx="8229600" cy="111384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DA509D-9C4C-4AAD-8090-FA5787492572}">
      <dsp:nvSpPr>
        <dsp:cNvPr id="0" name=""/>
        <dsp:cNvSpPr/>
      </dsp:nvSpPr>
      <dsp:spPr>
        <a:xfrm rot="5400000">
          <a:off x="901796" y="989113"/>
          <a:ext cx="1544392" cy="18646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76103D-EB47-41F0-926F-B41C27D894FB}">
      <dsp:nvSpPr>
        <dsp:cNvPr id="0" name=""/>
        <dsp:cNvSpPr/>
      </dsp:nvSpPr>
      <dsp:spPr>
        <a:xfrm>
          <a:off x="757150" y="279"/>
          <a:ext cx="3062782" cy="124307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t>Нет открытого и общедоступного информационного ресурса (официального сайта) – ч.1 ст. 29 Закона от 29 декабря 2012 г. № 273-ФЗ; приказ Рособрнадзора от 29 мая 2014 г. № 785;</a:t>
          </a:r>
          <a:endParaRPr lang="ru-RU" sz="1200" kern="1200" dirty="0"/>
        </a:p>
      </dsp:txBody>
      <dsp:txXfrm>
        <a:off x="757150" y="279"/>
        <a:ext cx="3062782" cy="1243079"/>
      </dsp:txXfrm>
    </dsp:sp>
    <dsp:sp modelId="{77F9E88F-3001-43F5-A573-F0476F19E81E}">
      <dsp:nvSpPr>
        <dsp:cNvPr id="0" name=""/>
        <dsp:cNvSpPr/>
      </dsp:nvSpPr>
      <dsp:spPr>
        <a:xfrm rot="5400000">
          <a:off x="901796" y="2542962"/>
          <a:ext cx="1544392" cy="1864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BD6580F-CF57-4FCC-9FA9-DDA47B0C000B}">
      <dsp:nvSpPr>
        <dsp:cNvPr id="0" name=""/>
        <dsp:cNvSpPr/>
      </dsp:nvSpPr>
      <dsp:spPr>
        <a:xfrm>
          <a:off x="757150" y="1554129"/>
          <a:ext cx="3062782" cy="124307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t>Информационный ресурс (официальный сайт) не обеспечивает открытость и доступность информации - ч.1 ст. 29 Закона от 29 декабря 2012 г. № 273-ФЗ; </a:t>
          </a:r>
          <a:endParaRPr lang="ru-RU" sz="1200" kern="1200" dirty="0"/>
        </a:p>
      </dsp:txBody>
      <dsp:txXfrm>
        <a:off x="757150" y="1554129"/>
        <a:ext cx="3062782" cy="1243079"/>
      </dsp:txXfrm>
    </dsp:sp>
    <dsp:sp modelId="{B07ADAC4-7008-4D1B-8BF3-79A6D13C8B33}">
      <dsp:nvSpPr>
        <dsp:cNvPr id="0" name=""/>
        <dsp:cNvSpPr/>
      </dsp:nvSpPr>
      <dsp:spPr>
        <a:xfrm>
          <a:off x="1684326" y="3319887"/>
          <a:ext cx="3509118" cy="18646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CE15978-9E84-4922-8282-93CAED8189DF}">
      <dsp:nvSpPr>
        <dsp:cNvPr id="0" name=""/>
        <dsp:cNvSpPr/>
      </dsp:nvSpPr>
      <dsp:spPr>
        <a:xfrm>
          <a:off x="757150" y="3107978"/>
          <a:ext cx="3062782" cy="124307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t>На официальном сайте образовательной организации нет информации и документов, которые предусмотрены Законом от 29 декабря 2012 г. № 273-ФЗ; </a:t>
          </a:r>
          <a:endParaRPr lang="ru-RU" sz="1200" kern="1200" dirty="0"/>
        </a:p>
      </dsp:txBody>
      <dsp:txXfrm>
        <a:off x="757150" y="3107978"/>
        <a:ext cx="3062782" cy="1243079"/>
      </dsp:txXfrm>
    </dsp:sp>
    <dsp:sp modelId="{AB7C77E1-1E32-481D-A0B1-B8A05218B777}">
      <dsp:nvSpPr>
        <dsp:cNvPr id="0" name=""/>
        <dsp:cNvSpPr/>
      </dsp:nvSpPr>
      <dsp:spPr>
        <a:xfrm rot="16200000">
          <a:off x="4428845" y="2542962"/>
          <a:ext cx="1544392" cy="18646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FD8F841-35FB-42CD-B25B-0CA11CCF48CA}">
      <dsp:nvSpPr>
        <dsp:cNvPr id="0" name=""/>
        <dsp:cNvSpPr/>
      </dsp:nvSpPr>
      <dsp:spPr>
        <a:xfrm>
          <a:off x="4503626" y="3107978"/>
          <a:ext cx="2625922" cy="124307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t>Информация и документы, которые размещены на официальном сайте, обновляются не своевременно – п.8 Правил, утвержденных постановлением Правительства РФ от 10 июля 2013 г. № 582</a:t>
          </a:r>
          <a:endParaRPr lang="ru-RU" sz="1200" kern="1200" dirty="0"/>
        </a:p>
      </dsp:txBody>
      <dsp:txXfrm>
        <a:off x="4503626" y="3107978"/>
        <a:ext cx="2625922" cy="1243079"/>
      </dsp:txXfrm>
    </dsp:sp>
    <dsp:sp modelId="{C128D3F3-544D-4BB3-9035-7508E0409DCC}">
      <dsp:nvSpPr>
        <dsp:cNvPr id="0" name=""/>
        <dsp:cNvSpPr/>
      </dsp:nvSpPr>
      <dsp:spPr>
        <a:xfrm>
          <a:off x="4503626" y="1554129"/>
          <a:ext cx="2625922" cy="124307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ru-RU" sz="1200" kern="1200" dirty="0" smtClean="0"/>
            <a:t>Последствия нарушений – предписание.</a:t>
          </a:r>
          <a:endParaRPr lang="ru-RU" sz="1200" kern="1200" dirty="0"/>
        </a:p>
      </dsp:txBody>
      <dsp:txXfrm>
        <a:off x="4503626" y="1554129"/>
        <a:ext cx="2625922" cy="1243079"/>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D6EA39-3CC1-4604-BF1B-630240F4CC39}">
      <dsp:nvSpPr>
        <dsp:cNvPr id="0" name=""/>
        <dsp:cNvSpPr/>
      </dsp:nvSpPr>
      <dsp:spPr>
        <a:xfrm>
          <a:off x="0" y="14580"/>
          <a:ext cx="8229600"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b="1" kern="1200" dirty="0" smtClean="0"/>
            <a:t>Нарушение требований к информационной открытости</a:t>
          </a:r>
          <a:endParaRPr lang="ru-RU" sz="2800" b="1" kern="1200" dirty="0"/>
        </a:p>
      </dsp:txBody>
      <dsp:txXfrm>
        <a:off x="0" y="14580"/>
        <a:ext cx="8229600" cy="111384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609BD6-2F1E-4520-98AB-7092185F3672}">
      <dsp:nvSpPr>
        <dsp:cNvPr id="0" name=""/>
        <dsp:cNvSpPr/>
      </dsp:nvSpPr>
      <dsp:spPr>
        <a:xfrm>
          <a:off x="82347" y="0"/>
          <a:ext cx="3718419" cy="1414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Плановые</a:t>
          </a:r>
          <a:endParaRPr lang="ru-RU" sz="2400" kern="1200" dirty="0">
            <a:latin typeface="Times New Roman" pitchFamily="18" charset="0"/>
            <a:cs typeface="Times New Roman" pitchFamily="18" charset="0"/>
          </a:endParaRPr>
        </a:p>
      </dsp:txBody>
      <dsp:txXfrm>
        <a:off x="82347" y="0"/>
        <a:ext cx="3718419" cy="1414977"/>
      </dsp:txXfrm>
    </dsp:sp>
    <dsp:sp modelId="{57BD9BA5-736A-4E5C-BA3E-9AEF7FEEA925}">
      <dsp:nvSpPr>
        <dsp:cNvPr id="0" name=""/>
        <dsp:cNvSpPr/>
      </dsp:nvSpPr>
      <dsp:spPr>
        <a:xfrm>
          <a:off x="454189" y="1414977"/>
          <a:ext cx="276234" cy="732674"/>
        </a:xfrm>
        <a:custGeom>
          <a:avLst/>
          <a:gdLst/>
          <a:ahLst/>
          <a:cxnLst/>
          <a:rect l="0" t="0" r="0" b="0"/>
          <a:pathLst>
            <a:path>
              <a:moveTo>
                <a:pt x="0" y="0"/>
              </a:moveTo>
              <a:lnTo>
                <a:pt x="0" y="732674"/>
              </a:lnTo>
              <a:lnTo>
                <a:pt x="276234" y="732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0C874E-6237-4C0A-B732-E7466B3B46C5}">
      <dsp:nvSpPr>
        <dsp:cNvPr id="0" name=""/>
        <dsp:cNvSpPr/>
      </dsp:nvSpPr>
      <dsp:spPr>
        <a:xfrm>
          <a:off x="730424" y="1440163"/>
          <a:ext cx="2815148" cy="14149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Выездные</a:t>
          </a:r>
          <a:endParaRPr lang="ru-RU" sz="2400" kern="1200" dirty="0">
            <a:latin typeface="Times New Roman" pitchFamily="18" charset="0"/>
            <a:cs typeface="Times New Roman" pitchFamily="18" charset="0"/>
          </a:endParaRPr>
        </a:p>
      </dsp:txBody>
      <dsp:txXfrm>
        <a:off x="730424" y="1440163"/>
        <a:ext cx="2815148" cy="1414977"/>
      </dsp:txXfrm>
    </dsp:sp>
    <dsp:sp modelId="{76BAC891-8191-49EF-91AE-7EFA548CC6F5}">
      <dsp:nvSpPr>
        <dsp:cNvPr id="0" name=""/>
        <dsp:cNvSpPr/>
      </dsp:nvSpPr>
      <dsp:spPr>
        <a:xfrm>
          <a:off x="454189" y="1414977"/>
          <a:ext cx="276234" cy="2172838"/>
        </a:xfrm>
        <a:custGeom>
          <a:avLst/>
          <a:gdLst/>
          <a:ahLst/>
          <a:cxnLst/>
          <a:rect l="0" t="0" r="0" b="0"/>
          <a:pathLst>
            <a:path>
              <a:moveTo>
                <a:pt x="0" y="0"/>
              </a:moveTo>
              <a:lnTo>
                <a:pt x="0" y="2172838"/>
              </a:lnTo>
              <a:lnTo>
                <a:pt x="276234" y="21728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61D7A6-36D5-4394-BC4E-175CB059133B}">
      <dsp:nvSpPr>
        <dsp:cNvPr id="0" name=""/>
        <dsp:cNvSpPr/>
      </dsp:nvSpPr>
      <dsp:spPr>
        <a:xfrm>
          <a:off x="730424" y="2880327"/>
          <a:ext cx="2873581" cy="14149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Документарные</a:t>
          </a:r>
          <a:endParaRPr lang="ru-RU" sz="2400" kern="1200" dirty="0">
            <a:latin typeface="Times New Roman" pitchFamily="18" charset="0"/>
            <a:cs typeface="Times New Roman" pitchFamily="18" charset="0"/>
          </a:endParaRPr>
        </a:p>
      </dsp:txBody>
      <dsp:txXfrm>
        <a:off x="730424" y="2880327"/>
        <a:ext cx="2873581" cy="1414977"/>
      </dsp:txXfrm>
    </dsp:sp>
    <dsp:sp modelId="{AAA5ABE9-3579-48F9-90C1-EA5B27E450A4}">
      <dsp:nvSpPr>
        <dsp:cNvPr id="0" name=""/>
        <dsp:cNvSpPr/>
      </dsp:nvSpPr>
      <dsp:spPr>
        <a:xfrm>
          <a:off x="4330817" y="0"/>
          <a:ext cx="3934090" cy="14149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kern="1200" dirty="0" smtClean="0"/>
            <a:t>Внеплановые</a:t>
          </a:r>
          <a:endParaRPr lang="ru-RU" sz="2400" kern="1200" dirty="0"/>
        </a:p>
      </dsp:txBody>
      <dsp:txXfrm>
        <a:off x="4330817" y="0"/>
        <a:ext cx="3934090" cy="1414977"/>
      </dsp:txXfrm>
    </dsp:sp>
    <dsp:sp modelId="{4E137A0C-F14D-4B86-93AF-FE25C46C00AE}">
      <dsp:nvSpPr>
        <dsp:cNvPr id="0" name=""/>
        <dsp:cNvSpPr/>
      </dsp:nvSpPr>
      <dsp:spPr>
        <a:xfrm>
          <a:off x="4724226" y="1414977"/>
          <a:ext cx="398695" cy="732674"/>
        </a:xfrm>
        <a:custGeom>
          <a:avLst/>
          <a:gdLst/>
          <a:ahLst/>
          <a:cxnLst/>
          <a:rect l="0" t="0" r="0" b="0"/>
          <a:pathLst>
            <a:path>
              <a:moveTo>
                <a:pt x="0" y="0"/>
              </a:moveTo>
              <a:lnTo>
                <a:pt x="0" y="732674"/>
              </a:lnTo>
              <a:lnTo>
                <a:pt x="398695" y="7326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B05CF-C155-4645-A75E-0021580C39B8}">
      <dsp:nvSpPr>
        <dsp:cNvPr id="0" name=""/>
        <dsp:cNvSpPr/>
      </dsp:nvSpPr>
      <dsp:spPr>
        <a:xfrm>
          <a:off x="5122921" y="1440163"/>
          <a:ext cx="2768691" cy="14149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Выездные</a:t>
          </a:r>
          <a:endParaRPr lang="ru-RU" sz="2400" kern="1200" dirty="0">
            <a:latin typeface="Times New Roman" pitchFamily="18" charset="0"/>
            <a:cs typeface="Times New Roman" pitchFamily="18" charset="0"/>
          </a:endParaRPr>
        </a:p>
      </dsp:txBody>
      <dsp:txXfrm>
        <a:off x="5122921" y="1440163"/>
        <a:ext cx="2768691" cy="1414977"/>
      </dsp:txXfrm>
    </dsp:sp>
    <dsp:sp modelId="{29F383B7-9564-4744-9D01-D9385CEC5010}">
      <dsp:nvSpPr>
        <dsp:cNvPr id="0" name=""/>
        <dsp:cNvSpPr/>
      </dsp:nvSpPr>
      <dsp:spPr>
        <a:xfrm>
          <a:off x="4724226" y="1414977"/>
          <a:ext cx="398695" cy="2172838"/>
        </a:xfrm>
        <a:custGeom>
          <a:avLst/>
          <a:gdLst/>
          <a:ahLst/>
          <a:cxnLst/>
          <a:rect l="0" t="0" r="0" b="0"/>
          <a:pathLst>
            <a:path>
              <a:moveTo>
                <a:pt x="0" y="0"/>
              </a:moveTo>
              <a:lnTo>
                <a:pt x="0" y="2172838"/>
              </a:lnTo>
              <a:lnTo>
                <a:pt x="398695" y="21728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57B5B1-0DEF-408F-9898-AE0DC93BDF4E}">
      <dsp:nvSpPr>
        <dsp:cNvPr id="0" name=""/>
        <dsp:cNvSpPr/>
      </dsp:nvSpPr>
      <dsp:spPr>
        <a:xfrm>
          <a:off x="5122921" y="2880327"/>
          <a:ext cx="2737177" cy="14149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Документарные</a:t>
          </a:r>
          <a:endParaRPr lang="ru-RU" sz="2400" kern="1200" dirty="0">
            <a:latin typeface="Times New Roman" pitchFamily="18" charset="0"/>
            <a:cs typeface="Times New Roman" pitchFamily="18" charset="0"/>
          </a:endParaRPr>
        </a:p>
      </dsp:txBody>
      <dsp:txXfrm>
        <a:off x="5122921" y="2880327"/>
        <a:ext cx="2737177" cy="141497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2364AC-3A0D-4846-8DEB-33DAD53BCF45}">
      <dsp:nvSpPr>
        <dsp:cNvPr id="0" name=""/>
        <dsp:cNvSpPr/>
      </dsp:nvSpPr>
      <dsp:spPr>
        <a:xfrm>
          <a:off x="0" y="539976"/>
          <a:ext cx="8229600" cy="1303956"/>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ru-RU" sz="2400" kern="1200" dirty="0" smtClean="0">
              <a:solidFill>
                <a:schemeClr val="tx1"/>
              </a:solidFill>
              <a:latin typeface="Times New Roman" pitchFamily="18" charset="0"/>
              <a:cs typeface="Times New Roman" pitchFamily="18" charset="0"/>
            </a:rPr>
            <a:t>Плановые проверки проводятся на основании разрабатываемых ежегодных планов проведения проверок.</a:t>
          </a:r>
          <a:endParaRPr lang="ru-RU" sz="2400" kern="1200" dirty="0">
            <a:solidFill>
              <a:schemeClr val="tx1"/>
            </a:solidFill>
            <a:latin typeface="Times New Roman" pitchFamily="18" charset="0"/>
            <a:cs typeface="Times New Roman" pitchFamily="18" charset="0"/>
          </a:endParaRPr>
        </a:p>
      </dsp:txBody>
      <dsp:txXfrm>
        <a:off x="0" y="539976"/>
        <a:ext cx="8229600" cy="1303956"/>
      </dsp:txXfrm>
    </dsp:sp>
    <dsp:sp modelId="{D221A044-D31F-4EB3-A0BD-DD22BE54FF5F}">
      <dsp:nvSpPr>
        <dsp:cNvPr id="0" name=""/>
        <dsp:cNvSpPr/>
      </dsp:nvSpPr>
      <dsp:spPr>
        <a:xfrm>
          <a:off x="0" y="1904412"/>
          <a:ext cx="8229600" cy="1116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ru-RU" sz="2000" kern="1200" dirty="0" smtClean="0">
              <a:solidFill>
                <a:schemeClr val="tx1"/>
              </a:solidFill>
              <a:latin typeface="Times New Roman" pitchFamily="18" charset="0"/>
              <a:cs typeface="Times New Roman" pitchFamily="18" charset="0"/>
            </a:rPr>
            <a:t>План проведения плановых проверок формируется в соответствии с 294-ФЗ, утверждается руководителем органа государственного контроля (надзора) и согласовывается с органами прокуратуры.</a:t>
          </a:r>
          <a:endParaRPr lang="ru-RU" sz="2000" kern="1200" dirty="0">
            <a:solidFill>
              <a:schemeClr val="tx1"/>
            </a:solidFill>
            <a:latin typeface="Times New Roman" pitchFamily="18" charset="0"/>
            <a:cs typeface="Times New Roman" pitchFamily="18" charset="0"/>
          </a:endParaRPr>
        </a:p>
      </dsp:txBody>
      <dsp:txXfrm>
        <a:off x="0" y="1904412"/>
        <a:ext cx="8229600" cy="1116831"/>
      </dsp:txXfrm>
    </dsp:sp>
    <dsp:sp modelId="{87AC28BF-6EC3-4724-8DF4-08FA1BC34B56}">
      <dsp:nvSpPr>
        <dsp:cNvPr id="0" name=""/>
        <dsp:cNvSpPr/>
      </dsp:nvSpPr>
      <dsp:spPr>
        <a:xfrm>
          <a:off x="0" y="3081723"/>
          <a:ext cx="8229600" cy="1116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ru-RU" sz="2100" kern="1200" dirty="0" smtClean="0">
              <a:solidFill>
                <a:schemeClr val="tx1"/>
              </a:solidFill>
              <a:latin typeface="Times New Roman" pitchFamily="18" charset="0"/>
              <a:cs typeface="Times New Roman" pitchFamily="18" charset="0"/>
            </a:rPr>
            <a:t>План проведения плановых проверок с целью доведения до сведения заинтересованных лиц размещается на официальном сайте в сети «Интернет» органа государственного контроля (надзора).</a:t>
          </a:r>
          <a:endParaRPr lang="ru-RU" sz="2100" kern="1200" dirty="0">
            <a:solidFill>
              <a:schemeClr val="tx1"/>
            </a:solidFill>
            <a:latin typeface="Times New Roman" pitchFamily="18" charset="0"/>
            <a:cs typeface="Times New Roman" pitchFamily="18" charset="0"/>
          </a:endParaRPr>
        </a:p>
      </dsp:txBody>
      <dsp:txXfrm>
        <a:off x="0" y="3081723"/>
        <a:ext cx="8229600" cy="111683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D517DE-5352-47A4-9BB6-20A822B53BD5}">
      <dsp:nvSpPr>
        <dsp:cNvPr id="0" name=""/>
        <dsp:cNvSpPr/>
      </dsp:nvSpPr>
      <dsp:spPr>
        <a:xfrm>
          <a:off x="0" y="0"/>
          <a:ext cx="3744416" cy="374441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7BAC0-7D73-4345-83CC-0A897B6A0C37}">
      <dsp:nvSpPr>
        <dsp:cNvPr id="0" name=""/>
        <dsp:cNvSpPr/>
      </dsp:nvSpPr>
      <dsp:spPr>
        <a:xfrm>
          <a:off x="1872208" y="0"/>
          <a:ext cx="6014491" cy="374441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ru-RU" sz="2900" kern="1200" dirty="0" smtClean="0">
              <a:latin typeface="Times New Roman" pitchFamily="18" charset="0"/>
              <a:cs typeface="Times New Roman" pitchFamily="18" charset="0"/>
            </a:rPr>
            <a:t>Предметом плановой проверки является соблюдение юридическим лицом, индивидуальным предпринимателем в процессе осуществления деятельности совокупности предъявляемых обязательных требований законодательства в сфере образования.</a:t>
          </a:r>
          <a:endParaRPr lang="ru-RU" sz="2900" kern="1200" dirty="0">
            <a:latin typeface="Times New Roman" pitchFamily="18" charset="0"/>
            <a:cs typeface="Times New Roman" pitchFamily="18" charset="0"/>
          </a:endParaRPr>
        </a:p>
      </dsp:txBody>
      <dsp:txXfrm>
        <a:off x="1872208" y="0"/>
        <a:ext cx="6014491" cy="3744416"/>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B0F7C5-DB01-4F0B-8B18-A73B34F78E45}">
      <dsp:nvSpPr>
        <dsp:cNvPr id="0" name=""/>
        <dsp:cNvSpPr/>
      </dsp:nvSpPr>
      <dsp:spPr>
        <a:xfrm>
          <a:off x="-202466" y="0"/>
          <a:ext cx="7008470" cy="416246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BE6D3E-90F1-4CE6-ABF5-E8B60C4465E3}">
      <dsp:nvSpPr>
        <dsp:cNvPr id="0" name=""/>
        <dsp:cNvSpPr/>
      </dsp:nvSpPr>
      <dsp:spPr>
        <a:xfrm>
          <a:off x="370396" y="360039"/>
          <a:ext cx="7519548" cy="64738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государственной регистрации юридического лица, индивидуального предпринимателя;</a:t>
          </a:r>
          <a:endParaRPr lang="ru-RU" sz="1800" kern="1200" dirty="0">
            <a:latin typeface="Times New Roman" pitchFamily="18" charset="0"/>
            <a:cs typeface="Times New Roman" pitchFamily="18" charset="0"/>
          </a:endParaRPr>
        </a:p>
      </dsp:txBody>
      <dsp:txXfrm>
        <a:off x="370396" y="360039"/>
        <a:ext cx="7519548" cy="647380"/>
      </dsp:txXfrm>
    </dsp:sp>
    <dsp:sp modelId="{E561ADBB-D0C0-402F-BAEB-88A37D69933F}">
      <dsp:nvSpPr>
        <dsp:cNvPr id="0" name=""/>
        <dsp:cNvSpPr/>
      </dsp:nvSpPr>
      <dsp:spPr>
        <a:xfrm>
          <a:off x="370396" y="1224135"/>
          <a:ext cx="7492005" cy="52962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latin typeface="Times New Roman" pitchFamily="18" charset="0"/>
              <a:cs typeface="Times New Roman" pitchFamily="18" charset="0"/>
            </a:rPr>
            <a:t>окончания проведения последней плановой проверки юридического лица, индивидуального предпринимателя;</a:t>
          </a:r>
          <a:endParaRPr lang="ru-RU" sz="1800" kern="1200" dirty="0">
            <a:latin typeface="Times New Roman" pitchFamily="18" charset="0"/>
            <a:cs typeface="Times New Roman" pitchFamily="18" charset="0"/>
          </a:endParaRPr>
        </a:p>
      </dsp:txBody>
      <dsp:txXfrm>
        <a:off x="370396" y="1224135"/>
        <a:ext cx="7492005" cy="529625"/>
      </dsp:txXfrm>
    </dsp:sp>
    <dsp:sp modelId="{1C4E5A56-25A1-4050-B4EF-6CF03A012EAC}">
      <dsp:nvSpPr>
        <dsp:cNvPr id="0" name=""/>
        <dsp:cNvSpPr/>
      </dsp:nvSpPr>
      <dsp:spPr>
        <a:xfrm>
          <a:off x="300185" y="1944216"/>
          <a:ext cx="7554992" cy="165275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kern="1200" dirty="0" smtClean="0">
              <a:latin typeface="Times New Roman" pitchFamily="18" charset="0"/>
              <a:cs typeface="Times New Roman" pitchFamily="18" charset="0"/>
            </a:rPr>
            <a:t>начала осуществления юридическим лицом, индивидуальным предпринимателем предпринимательской деятельности в соответствии с представленным в уполномоченный Правительством Российской Федерации в соответствующей сфере федеральный орган исполнительной власти уведомлением о начале осуществления отдельных видов предпринимательской деятельности в случае выполнения работ или предоставления услуг, требующих представления указанного уведомления.</a:t>
          </a:r>
          <a:endParaRPr lang="ru-RU" sz="1600" kern="1200" dirty="0">
            <a:latin typeface="Times New Roman" pitchFamily="18" charset="0"/>
            <a:cs typeface="Times New Roman" pitchFamily="18" charset="0"/>
          </a:endParaRPr>
        </a:p>
      </dsp:txBody>
      <dsp:txXfrm>
        <a:off x="300185" y="1944216"/>
        <a:ext cx="7554992" cy="165275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1F2410-8610-4BD9-B16A-7D69D74DCA2A}">
      <dsp:nvSpPr>
        <dsp:cNvPr id="0" name=""/>
        <dsp:cNvSpPr/>
      </dsp:nvSpPr>
      <dsp:spPr>
        <a:xfrm>
          <a:off x="0" y="0"/>
          <a:ext cx="3972099" cy="397209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A6D70-0FD4-4C7E-9056-D9A50B1BCBA7}">
      <dsp:nvSpPr>
        <dsp:cNvPr id="0" name=""/>
        <dsp:cNvSpPr/>
      </dsp:nvSpPr>
      <dsp:spPr>
        <a:xfrm>
          <a:off x="1986049" y="0"/>
          <a:ext cx="5900650" cy="39720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latin typeface="Times New Roman" pitchFamily="18" charset="0"/>
              <a:cs typeface="Times New Roman" pitchFamily="18" charset="0"/>
            </a:rPr>
            <a:t>не позднее трех рабочих дней до дня начала проверки, посредством направления в проверяемую организацию копию приказа (распоряжения) о проведении плановой проверки.</a:t>
          </a:r>
          <a:endParaRPr lang="ru-RU" sz="2400" kern="1200" dirty="0">
            <a:latin typeface="Times New Roman" pitchFamily="18" charset="0"/>
            <a:cs typeface="Times New Roman" pitchFamily="18" charset="0"/>
          </a:endParaRPr>
        </a:p>
      </dsp:txBody>
      <dsp:txXfrm>
        <a:off x="1986049" y="0"/>
        <a:ext cx="5900650" cy="1886747"/>
      </dsp:txXfrm>
    </dsp:sp>
    <dsp:sp modelId="{24D36B41-4757-48E0-9CDA-0898D6017E34}">
      <dsp:nvSpPr>
        <dsp:cNvPr id="0" name=""/>
        <dsp:cNvSpPr/>
      </dsp:nvSpPr>
      <dsp:spPr>
        <a:xfrm>
          <a:off x="1042675" y="1886747"/>
          <a:ext cx="1886747" cy="188674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AF3EB3-6D6F-4DFE-ACF4-7CB042E79C8B}">
      <dsp:nvSpPr>
        <dsp:cNvPr id="0" name=""/>
        <dsp:cNvSpPr/>
      </dsp:nvSpPr>
      <dsp:spPr>
        <a:xfrm>
          <a:off x="1986049" y="1886747"/>
          <a:ext cx="5900650" cy="188674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ru-RU" sz="4000" kern="1200" dirty="0" smtClean="0">
              <a:solidFill>
                <a:srgbClr val="C00000"/>
              </a:solidFill>
              <a:latin typeface="Times New Roman" pitchFamily="18" charset="0"/>
              <a:cs typeface="Times New Roman" pitchFamily="18" charset="0"/>
            </a:rPr>
            <a:t>Срок проведения проверки – не более 20 рабочих дней.</a:t>
          </a:r>
          <a:endParaRPr lang="ru-RU" sz="4000" kern="1200" dirty="0">
            <a:solidFill>
              <a:srgbClr val="C00000"/>
            </a:solidFill>
            <a:latin typeface="Times New Roman" pitchFamily="18" charset="0"/>
            <a:cs typeface="Times New Roman" pitchFamily="18" charset="0"/>
          </a:endParaRPr>
        </a:p>
      </dsp:txBody>
      <dsp:txXfrm>
        <a:off x="1986049" y="1886747"/>
        <a:ext cx="5900650" cy="1886747"/>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BD95B8C-79A7-4F6A-A26E-504C5B8B09DE}">
      <dsp:nvSpPr>
        <dsp:cNvPr id="0" name=""/>
        <dsp:cNvSpPr/>
      </dsp:nvSpPr>
      <dsp:spPr>
        <a:xfrm>
          <a:off x="370387" y="0"/>
          <a:ext cx="7488824" cy="387443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ru-RU" sz="3600" kern="1200" dirty="0" smtClean="0">
              <a:solidFill>
                <a:schemeClr val="tx1"/>
              </a:solidFill>
              <a:latin typeface="Times New Roman" pitchFamily="18" charset="0"/>
              <a:cs typeface="Times New Roman" pitchFamily="18" charset="0"/>
            </a:rPr>
            <a:t>О проведении внеплановой выездной проверки юридическое лицо уведомляется органом государственного контроля (надзора) не позднее, чем за </a:t>
          </a:r>
          <a:r>
            <a:rPr lang="ru-RU" sz="3600" kern="1200" dirty="0" smtClean="0">
              <a:solidFill>
                <a:srgbClr val="C00000"/>
              </a:solidFill>
              <a:latin typeface="Times New Roman" pitchFamily="18" charset="0"/>
              <a:cs typeface="Times New Roman" pitchFamily="18" charset="0"/>
            </a:rPr>
            <a:t>24 часа </a:t>
          </a:r>
          <a:r>
            <a:rPr lang="ru-RU" sz="3600" kern="1200" dirty="0" smtClean="0">
              <a:solidFill>
                <a:schemeClr val="tx1"/>
              </a:solidFill>
              <a:latin typeface="Times New Roman" pitchFamily="18" charset="0"/>
              <a:cs typeface="Times New Roman" pitchFamily="18" charset="0"/>
            </a:rPr>
            <a:t>до начала ее проведения любым доступным способом</a:t>
          </a:r>
          <a:endParaRPr lang="ru-RU" sz="3600" kern="1200" dirty="0">
            <a:solidFill>
              <a:schemeClr val="tx1"/>
            </a:solidFill>
            <a:latin typeface="Times New Roman" pitchFamily="18" charset="0"/>
            <a:cs typeface="Times New Roman" pitchFamily="18" charset="0"/>
          </a:endParaRPr>
        </a:p>
      </dsp:txBody>
      <dsp:txXfrm>
        <a:off x="370387" y="0"/>
        <a:ext cx="7488824" cy="38744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D3B72B-640C-4688-A44C-E1DC6EC357A1}" type="datetimeFigureOut">
              <a:rPr lang="ru-RU" smtClean="0"/>
              <a:pPr/>
              <a:t>20.11.2017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F96803-7AB3-4CAC-9760-6EBD8B963B0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7F96803-7AB3-4CAC-9760-6EBD8B963B06}" type="slidenum">
              <a:rPr lang="ru-RU" smtClean="0"/>
              <a:pPr/>
              <a:t>47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29198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81811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9629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2968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29870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7923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3962857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35032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1087789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305840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ru-RU" altLang="ko-KR" smtClean="0"/>
              <a:t>Образец текста</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ru-RU" altLang="ko-KR" smtClean="0"/>
              <a:t>Образец текста</a:t>
            </a:r>
          </a:p>
        </p:txBody>
      </p:sp>
    </p:spTree>
    <p:extLst>
      <p:ext uri="{BB962C8B-B14F-4D97-AF65-F5344CB8AC3E}">
        <p14:creationId xmlns=""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3451749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132523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429694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1854304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487431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3642574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558041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95286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2965496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16010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ru-RU" altLang="ko-KR" smtClean="0"/>
              <a:t>Образец текста</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ru-RU" altLang="ko-KR" smtClean="0"/>
              <a:t>Образец текста</a:t>
            </a:r>
          </a:p>
        </p:txBody>
      </p:sp>
    </p:spTree>
    <p:extLst>
      <p:ext uri="{BB962C8B-B14F-4D97-AF65-F5344CB8AC3E}">
        <p14:creationId xmlns="" xmlns:p14="http://schemas.microsoft.com/office/powerpoint/2010/main" val="2326818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3801901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321834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3635784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3123515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32512917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2093366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3916249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598699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F9D1EDC-A2B1-4467-8D3F-4DFD9B83CAD8}" type="datetimeFigureOut">
              <a:rPr lang="uk-UA" smtClean="0"/>
              <a:pPr/>
              <a:t>20.11.2017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4066487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65608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a:xfrm>
            <a:off x="628650" y="6356351"/>
            <a:ext cx="2057400" cy="365125"/>
          </a:xfrm>
          <a:prstGeom prst="rect">
            <a:avLst/>
          </a:prstGeom>
        </p:spPr>
        <p:txBody>
          <a:bodyPr/>
          <a:lstStyle/>
          <a:p>
            <a:fld id="{41C340B3-DF22-4483-B097-629C4890A758}" type="datetimeFigureOut">
              <a:rPr lang="ru-RU" smtClean="0"/>
              <a:pPr/>
              <a:t>20.11.2017</a:t>
            </a:fld>
            <a:endParaRPr lang="ru-RU"/>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457950" y="6356351"/>
            <a:ext cx="2057400" cy="365125"/>
          </a:xfrm>
          <a:prstGeom prst="rect">
            <a:avLst/>
          </a:prstGeom>
        </p:spPr>
        <p:txBody>
          <a:bodyPr/>
          <a:lstStyle/>
          <a:p>
            <a:fld id="{1CC8EFED-8065-47F7-AEC9-5C5C45BC0397}" type="slidenum">
              <a:rPr lang="ru-RU" smtClean="0"/>
              <a:pPr/>
              <a:t>‹#›</a:t>
            </a:fld>
            <a:endParaRPr lang="ru-RU"/>
          </a:p>
        </p:txBody>
      </p:sp>
    </p:spTree>
    <p:extLst>
      <p:ext uri="{BB962C8B-B14F-4D97-AF65-F5344CB8AC3E}">
        <p14:creationId xmlns="" xmlns:p14="http://schemas.microsoft.com/office/powerpoint/2010/main" val="26087401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924286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3277933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7787904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29198114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818119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96291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296884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2987035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792374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3962857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a:lstStyle/>
          <a:p>
            <a:r>
              <a:rPr lang="ru-RU" smtClean="0"/>
              <a:t>Образец заголовка</a:t>
            </a:r>
            <a:endParaRPr lang="ru-RU"/>
          </a:p>
        </p:txBody>
      </p:sp>
      <p:sp>
        <p:nvSpPr>
          <p:cNvPr id="3" name="Объект 2"/>
          <p:cNvSpPr>
            <a:spLocks noGrp="1"/>
          </p:cNvSpPr>
          <p:nvPr>
            <p:ph idx="1"/>
          </p:nvPr>
        </p:nvSpPr>
        <p:spPr>
          <a:xfrm>
            <a:off x="628650" y="1825625"/>
            <a:ext cx="7886700" cy="4351338"/>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628650" y="6356351"/>
            <a:ext cx="2057400" cy="365125"/>
          </a:xfrm>
          <a:prstGeom prst="rect">
            <a:avLst/>
          </a:prstGeom>
        </p:spPr>
        <p:txBody>
          <a:bodyPr/>
          <a:lstStyle/>
          <a:p>
            <a:fld id="{41C340B3-DF22-4483-B097-629C4890A758}" type="datetimeFigureOut">
              <a:rPr lang="ru-RU" smtClean="0"/>
              <a:pPr/>
              <a:t>20.11.2017</a:t>
            </a:fld>
            <a:endParaRPr lang="ru-RU"/>
          </a:p>
        </p:txBody>
      </p:sp>
      <p:sp>
        <p:nvSpPr>
          <p:cNvPr id="5" name="Нижний колонтитул 4"/>
          <p:cNvSpPr>
            <a:spLocks noGrp="1"/>
          </p:cNvSpPr>
          <p:nvPr>
            <p:ph type="ftr" sz="quarter" idx="11"/>
          </p:nvPr>
        </p:nvSpPr>
        <p:spPr>
          <a:xfrm>
            <a:off x="3028950" y="6356351"/>
            <a:ext cx="30861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457950" y="6356351"/>
            <a:ext cx="2057400" cy="365125"/>
          </a:xfrm>
          <a:prstGeom prst="rect">
            <a:avLst/>
          </a:prstGeom>
        </p:spPr>
        <p:txBody>
          <a:bodyPr/>
          <a:lstStyle/>
          <a:p>
            <a:fld id="{1CC8EFED-8065-47F7-AEC9-5C5C45BC0397}" type="slidenum">
              <a:rPr lang="ru-RU" smtClean="0"/>
              <a:pPr/>
              <a:t>‹#›</a:t>
            </a:fld>
            <a:endParaRPr lang="ru-RU"/>
          </a:p>
        </p:txBody>
      </p:sp>
    </p:spTree>
    <p:extLst>
      <p:ext uri="{BB962C8B-B14F-4D97-AF65-F5344CB8AC3E}">
        <p14:creationId xmlns="" xmlns:p14="http://schemas.microsoft.com/office/powerpoint/2010/main" val="384426554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6087401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384426554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159550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487"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50" y="1825625"/>
            <a:ext cx="2900363"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3490839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2860005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1304350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374920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2691012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9341405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35800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16560869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7" y="365125"/>
            <a:ext cx="1478756"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88" y="365125"/>
            <a:ext cx="432196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C173F88-3387-453B-9303-AC0210B95CB8}" type="slidenum">
              <a:rPr lang="ru-RU" smtClean="0"/>
              <a:pPr/>
              <a:t>‹#›</a:t>
            </a:fld>
            <a:endParaRPr lang="ru-RU"/>
          </a:p>
        </p:txBody>
      </p:sp>
    </p:spTree>
    <p:extLst>
      <p:ext uri="{BB962C8B-B14F-4D97-AF65-F5344CB8AC3E}">
        <p14:creationId xmlns="" xmlns:p14="http://schemas.microsoft.com/office/powerpoint/2010/main" val="122707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92428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327793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11/20/2017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778790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4.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6.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11/20/2017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5936"/>
            <a:ext cx="9144000" cy="6852064"/>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uk-UA"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AC259-EBD3-4477-8ED1-9C4E8D32F78F}" type="datetimeFigureOut">
              <a:rPr lang="uk-UA" smtClean="0"/>
              <a:pPr/>
              <a:t>20.11.2017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2C2C70-2A90-47DD-B4C7-2A4AE87F3363}" type="slidenum">
              <a:rPr lang="uk-UA" smtClean="0"/>
              <a:pPr/>
              <a:t>‹#›</a:t>
            </a:fld>
            <a:endParaRPr lang="uk-UA"/>
          </a:p>
        </p:txBody>
      </p:sp>
    </p:spTree>
    <p:extLst>
      <p:ext uri="{BB962C8B-B14F-4D97-AF65-F5344CB8AC3E}">
        <p14:creationId xmlns="" xmlns:p14="http://schemas.microsoft.com/office/powerpoint/2010/main" val="399107451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13" cstate="print">
            <a:extLst>
              <a:ext uri="{28A0092B-C50C-407E-A947-70E740481C1C}">
                <a14:useLocalDpi xmlns="" xmlns:a14="http://schemas.microsoft.com/office/drawing/2010/main" val="0"/>
              </a:ext>
            </a:extLst>
          </a:blip>
          <a:srcRect b="2443"/>
          <a:stretch/>
        </p:blipFill>
        <p:spPr>
          <a:xfrm>
            <a:off x="-1736" y="12080"/>
            <a:ext cx="9145736" cy="6845920"/>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D1EDC-A2B1-4467-8D3F-4DFD9B83CAD8}" type="datetimeFigureOut">
              <a:rPr lang="uk-UA" smtClean="0"/>
              <a:pPr/>
              <a:t>20.11.2017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570F2-E200-4629-A09A-B32E2C0D788B}" type="slidenum">
              <a:rPr lang="uk-UA" smtClean="0"/>
              <a:pPr/>
              <a:t>‹#›</a:t>
            </a:fld>
            <a:endParaRPr lang="uk-UA"/>
          </a:p>
        </p:txBody>
      </p:sp>
    </p:spTree>
    <p:extLst>
      <p:ext uri="{BB962C8B-B14F-4D97-AF65-F5344CB8AC3E}">
        <p14:creationId xmlns="" xmlns:p14="http://schemas.microsoft.com/office/powerpoint/2010/main" val="308539835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11/20/2017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0BB889-9D34-4BBB-8EBF-7B432ADE08F0}" type="datetimeFigureOut">
              <a:rPr lang="ru-RU" smtClean="0"/>
              <a:pPr/>
              <a:t>20.11.2017</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173F88-3387-453B-9303-AC0210B95CB8}" type="slidenum">
              <a:rPr lang="ru-RU" smtClean="0"/>
              <a:pPr/>
              <a:t>‹#›</a:t>
            </a:fld>
            <a:endParaRPr lang="ru-RU"/>
          </a:p>
        </p:txBody>
      </p:sp>
      <p:pic>
        <p:nvPicPr>
          <p:cNvPr id="7" name="Рисунок 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a:effectLst/>
        </p:spPr>
      </p:pic>
    </p:spTree>
    <p:extLst>
      <p:ext uri="{BB962C8B-B14F-4D97-AF65-F5344CB8AC3E}">
        <p14:creationId xmlns="" xmlns:p14="http://schemas.microsoft.com/office/powerpoint/2010/main" val="299718058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5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5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7.png"/><Relationship Id="rId2" Type="http://schemas.openxmlformats.org/officeDocument/2006/relationships/diagramData" Target="../diagrams/data7.xml"/><Relationship Id="rId1" Type="http://schemas.openxmlformats.org/officeDocument/2006/relationships/slideLayout" Target="../slideLayouts/slideLayout5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5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onsultant.ru/document/cons_doc_LAW_83079/58672404e5897f38d20be06de33c4570c75d2897/" TargetMode="Externa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5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hyperlink" Target="http://pravo.gov.ru/proxy/ips/?docbody=&amp;nd=102054607&amp;rdk=&amp;intelsearch=%CE%E1+%EE%F1%ED%EE%E2%ED%FB%F5+%E3%E0%F0%E0%ED%F2%E8%FF%F5+%EF%F0%E0%E2+%F0%E5%E1%E5%ED%EA%E0+%E2+%D0%EE%F1%F1%E8%E9%F1%EA%EE%E9+%D4%E5%E4%E5%F0%E0%F6%E8%E8" TargetMode="External"/><Relationship Id="rId2" Type="http://schemas.openxmlformats.org/officeDocument/2006/relationships/hyperlink" Target="http://www.pravo.gov.ru/proxy/ips/?searchres=&amp;x=60&amp;y=7&amp;bpas=cd00000&amp;a3=&amp;a3type=1&amp;a3value=&amp;a6=&amp;a6type=1&amp;a6value=&amp;a15=&amp;a15type=1&amp;a15value=&amp;a7type=1&amp;a7from=&amp;a7to=&amp;a7date=29.12.2012&amp;a8=273-%D4%C7&amp;a8type=1&amp;a1=%CE%E1+%EE%E1%F0%E0%E7%EE%E2%E0%ED%E8%E8+%E2+%D0%EE%F1%F1%E8%E9%F1%EA%EE%E9+%D4%E5%E4%E5%F0%E0%F6%E8%E8%0d%0a&amp;a0=&amp;a16=&amp;a16type=1&amp;a16value=&amp;a17=&amp;a17type=1&amp;a17value=&amp;a4=&amp;a4type=1&amp;a4value=&amp;a23=&amp;a23type=1&amp;a23value=&amp;textpres=&amp;sort=7" TargetMode="External"/><Relationship Id="rId1" Type="http://schemas.openxmlformats.org/officeDocument/2006/relationships/slideLayout" Target="../slideLayouts/slideLayout5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publication.pravo.gov.ru/Document/View/0001201307200001" TargetMode="External"/><Relationship Id="rId2" Type="http://schemas.openxmlformats.org/officeDocument/2006/relationships/hyperlink" Target="http://publication.pravo.gov.ru/Document/View/0001201308200005" TargetMode="External"/><Relationship Id="rId1" Type="http://schemas.openxmlformats.org/officeDocument/2006/relationships/slideLayout" Target="../slideLayouts/slideLayout51.xml"/><Relationship Id="rId5" Type="http://schemas.openxmlformats.org/officeDocument/2006/relationships/image" Target="../media/image7.png"/><Relationship Id="rId4" Type="http://schemas.openxmlformats.org/officeDocument/2006/relationships/hyperlink" Target="http://publication.pravo.gov.ru/Document/View/000120130715000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obrnadzor.gov.ru/common/upload/document/attach1/17_prikaz_07_04_2014_276.docx" TargetMode="External"/><Relationship Id="rId2" Type="http://schemas.openxmlformats.org/officeDocument/2006/relationships/hyperlink" Target="http://obrnadzor.gov.ru/common/upload/document/attach1/13_prikaz_09_01_2014_2.docx" TargetMode="External"/><Relationship Id="rId1" Type="http://schemas.openxmlformats.org/officeDocument/2006/relationships/slideLayout" Target="../slideLayouts/slideLayout51.xml"/><Relationship Id="rId6" Type="http://schemas.openxmlformats.org/officeDocument/2006/relationships/image" Target="../media/image7.png"/><Relationship Id="rId5" Type="http://schemas.openxmlformats.org/officeDocument/2006/relationships/hyperlink" Target="http://obrnadzor.gov.ru/common/upload/document/attach1/50_prikaz_29_05_2014_785.docx" TargetMode="External"/><Relationship Id="rId4" Type="http://schemas.openxmlformats.org/officeDocument/2006/relationships/hyperlink" Target="http://obrnadzor.gov.ru/common/upload/document/attach1/02_prikaz_26_08_2010_761n.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obrnadzor.gov.ru/common/upload/document/attach1/56_prikaz_15_03_2013_185.docx" TargetMode="Externa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onsultantplus://offline/ref=2002F9E3A75F0FBD1D4868051CE7E741B91C4A38509AFA42C20FFFD515CF0D3008FC9D5FE53Dr1H5N" TargetMode="Externa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7.png"/><Relationship Id="rId2" Type="http://schemas.openxmlformats.org/officeDocument/2006/relationships/diagramData" Target="../diagrams/data11.xml"/><Relationship Id="rId1" Type="http://schemas.openxmlformats.org/officeDocument/2006/relationships/slideLayout" Target="../slideLayouts/slideLayout51.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7.png"/><Relationship Id="rId2" Type="http://schemas.openxmlformats.org/officeDocument/2006/relationships/diagramData" Target="../diagrams/data13.xml"/><Relationship Id="rId1" Type="http://schemas.openxmlformats.org/officeDocument/2006/relationships/slideLayout" Target="../slideLayouts/slideLayout51.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image" Target="../media/image7.png"/><Relationship Id="rId2" Type="http://schemas.openxmlformats.org/officeDocument/2006/relationships/diagramData" Target="../diagrams/data15.xml"/><Relationship Id="rId1" Type="http://schemas.openxmlformats.org/officeDocument/2006/relationships/slideLayout" Target="../slideLayouts/slideLayout51.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7.png"/><Relationship Id="rId2" Type="http://schemas.openxmlformats.org/officeDocument/2006/relationships/diagramData" Target="../diagrams/data17.xml"/><Relationship Id="rId1" Type="http://schemas.openxmlformats.org/officeDocument/2006/relationships/slideLayout" Target="../slideLayouts/slideLayout5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7.png"/><Relationship Id="rId2" Type="http://schemas.openxmlformats.org/officeDocument/2006/relationships/diagramData" Target="../diagrams/data18.xml"/><Relationship Id="rId1" Type="http://schemas.openxmlformats.org/officeDocument/2006/relationships/slideLayout" Target="../slideLayouts/slideLayout51.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image" Target="../media/image7.png"/><Relationship Id="rId2" Type="http://schemas.openxmlformats.org/officeDocument/2006/relationships/diagramData" Target="../diagrams/data20.xml"/><Relationship Id="rId1" Type="http://schemas.openxmlformats.org/officeDocument/2006/relationships/slideLayout" Target="../slideLayouts/slideLayout51.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12" Type="http://schemas.openxmlformats.org/officeDocument/2006/relationships/image" Target="../media/image7.png"/><Relationship Id="rId2" Type="http://schemas.openxmlformats.org/officeDocument/2006/relationships/diagramData" Target="../diagrams/data22.xml"/><Relationship Id="rId1" Type="http://schemas.openxmlformats.org/officeDocument/2006/relationships/slideLayout" Target="../slideLayouts/slideLayout51.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image" Target="../media/image7.png"/><Relationship Id="rId2" Type="http://schemas.openxmlformats.org/officeDocument/2006/relationships/diagramData" Target="../diagrams/data24.xml"/><Relationship Id="rId1" Type="http://schemas.openxmlformats.org/officeDocument/2006/relationships/slideLayout" Target="../slideLayouts/slideLayout51.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12" Type="http://schemas.openxmlformats.org/officeDocument/2006/relationships/image" Target="../media/image7.png"/><Relationship Id="rId2" Type="http://schemas.openxmlformats.org/officeDocument/2006/relationships/diagramData" Target="../diagrams/data26.xml"/><Relationship Id="rId1" Type="http://schemas.openxmlformats.org/officeDocument/2006/relationships/slideLayout" Target="../slideLayouts/slideLayout51.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12" Type="http://schemas.openxmlformats.org/officeDocument/2006/relationships/image" Target="../media/image7.png"/><Relationship Id="rId2" Type="http://schemas.openxmlformats.org/officeDocument/2006/relationships/diagramData" Target="../diagrams/data28.xml"/><Relationship Id="rId1" Type="http://schemas.openxmlformats.org/officeDocument/2006/relationships/slideLayout" Target="../slideLayouts/slideLayout51.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1.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hyperlink" Target="http://www.consultant.ru/document/cons_doc_LAW_140174/16484fcceccbff241e7f0387146f346240cb050e/" TargetMode="External"/><Relationship Id="rId2" Type="http://schemas.openxmlformats.org/officeDocument/2006/relationships/hyperlink" Target="http://www.consultant.ru/document/cons_doc_LAW_140174/8f3360b0a85cddcb4c937bf8a5a92b1c86ef103d/" TargetMode="External"/><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hyperlink" Target="http://www.consultant.ru/document/cons_doc_LAW_149242/" TargetMode="External"/><Relationship Id="rId4" Type="http://schemas.openxmlformats.org/officeDocument/2006/relationships/hyperlink" Target="http://www.consultant.ru/document/cons_doc_LAW_9398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onsultant.ru/document/cons_doc_LAW_99661/" TargetMode="Externa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3" Type="http://schemas.openxmlformats.org/officeDocument/2006/relationships/hyperlink" Target="mailto:elinanadzor@mail.ru" TargetMode="External"/><Relationship Id="rId2" Type="http://schemas.openxmlformats.org/officeDocument/2006/relationships/hyperlink" Target="mailto:chechobrnadzor@mail.ru" TargetMode="External"/><Relationship Id="rId1" Type="http://schemas.openxmlformats.org/officeDocument/2006/relationships/slideLayout" Target="../slideLayouts/slideLayout5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Тимур\Desktop\logo (1).png"/>
          <p:cNvPicPr>
            <a:picLocks noChangeAspect="1" noChangeArrowheads="1"/>
          </p:cNvPicPr>
          <p:nvPr/>
        </p:nvPicPr>
        <p:blipFill>
          <a:blip r:embed="rId2" cstate="print"/>
          <a:srcRect/>
          <a:stretch>
            <a:fillRect/>
          </a:stretch>
        </p:blipFill>
        <p:spPr bwMode="auto">
          <a:xfrm>
            <a:off x="3131840" y="1916832"/>
            <a:ext cx="2952328" cy="2016224"/>
          </a:xfrm>
          <a:prstGeom prst="rect">
            <a:avLst/>
          </a:prstGeom>
          <a:noFill/>
        </p:spPr>
      </p:pic>
      <p:sp>
        <p:nvSpPr>
          <p:cNvPr id="5" name="Прямоугольник 4"/>
          <p:cNvSpPr/>
          <p:nvPr/>
        </p:nvSpPr>
        <p:spPr>
          <a:xfrm>
            <a:off x="539552" y="0"/>
            <a:ext cx="8072494" cy="1077218"/>
          </a:xfrm>
          <a:prstGeom prst="rect">
            <a:avLst/>
          </a:prstGeom>
        </p:spPr>
        <p:txBody>
          <a:bodyPr wrap="square">
            <a:spAutoFit/>
          </a:bodyPr>
          <a:lstStyle/>
          <a:p>
            <a:pPr algn="ctr"/>
            <a:r>
              <a:rPr lang="ru-RU" sz="3200" b="1" dirty="0" smtClean="0">
                <a:solidFill>
                  <a:schemeClr val="tx1">
                    <a:lumMod val="95000"/>
                    <a:lumOff val="5000"/>
                  </a:schemeClr>
                </a:solidFill>
                <a:effectLst>
                  <a:outerShdw blurRad="31750" dist="25400" dir="5400000" algn="tl" rotWithShape="0">
                    <a:srgbClr val="000000">
                      <a:alpha val="25000"/>
                    </a:srgbClr>
                  </a:outerShdw>
                </a:effectLst>
                <a:latin typeface="Times New Roman" pitchFamily="18" charset="0"/>
                <a:cs typeface="Times New Roman" pitchFamily="18" charset="0"/>
              </a:rPr>
              <a:t>Министерство образования и науки Чеченской Республики</a:t>
            </a:r>
            <a:endParaRPr lang="ru-RU" sz="3200" b="1" dirty="0">
              <a:solidFill>
                <a:schemeClr val="tx1">
                  <a:lumMod val="95000"/>
                  <a:lumOff val="5000"/>
                </a:schemeClr>
              </a:solidFill>
              <a:latin typeface="Times New Roman" pitchFamily="18" charset="0"/>
              <a:cs typeface="Times New Roman" pitchFamily="18" charset="0"/>
            </a:endParaRPr>
          </a:p>
        </p:txBody>
      </p:sp>
      <p:sp>
        <p:nvSpPr>
          <p:cNvPr id="7" name="Прямоугольник 6"/>
          <p:cNvSpPr/>
          <p:nvPr/>
        </p:nvSpPr>
        <p:spPr>
          <a:xfrm>
            <a:off x="827584" y="2924944"/>
            <a:ext cx="7786742" cy="3231654"/>
          </a:xfrm>
          <a:prstGeom prst="rect">
            <a:avLst/>
          </a:prstGeom>
        </p:spPr>
        <p:txBody>
          <a:bodyPr wrap="square">
            <a:spAutoFit/>
          </a:bodyPr>
          <a:lstStyle/>
          <a:p>
            <a:pPr algn="ctr"/>
            <a:endParaRPr lang="ru-RU" sz="32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endParaRPr>
          </a:p>
          <a:p>
            <a:pPr algn="ctr"/>
            <a:endParaRPr lang="ru-RU" sz="32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endParaRPr>
          </a:p>
          <a:p>
            <a:pPr algn="ctr"/>
            <a:r>
              <a:rPr lang="ru-RU" sz="28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rPr>
              <a:t>Департамент по контролю (надзору) в сфере образования </a:t>
            </a:r>
            <a:endParaRPr lang="en-US" sz="28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endParaRPr>
          </a:p>
          <a:p>
            <a:pPr algn="ctr"/>
            <a:r>
              <a:rPr lang="ru-RU" sz="2800" b="1" dirty="0"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t>«Профилактика нарушений законодательства в сфере дополнительного образования»</a:t>
            </a:r>
            <a:br>
              <a:rPr lang="ru-RU" sz="2800" b="1" dirty="0" smtClean="0">
                <a:solidFill>
                  <a:srgbClr val="FF0000"/>
                </a:solidFill>
                <a:effectLst>
                  <a:outerShdw blurRad="31750" dist="25400" dir="5400000" algn="tl" rotWithShape="0">
                    <a:srgbClr val="000000">
                      <a:alpha val="25000"/>
                    </a:srgbClr>
                  </a:outerShdw>
                </a:effectLst>
                <a:latin typeface="Times New Roman" pitchFamily="18" charset="0"/>
                <a:cs typeface="Times New Roman" pitchFamily="18" charset="0"/>
              </a:rPr>
            </a:br>
            <a:endParaRPr lang="ru-RU" sz="2800" dirty="0">
              <a:solidFill>
                <a:srgbClr val="FF0000"/>
              </a:solidFill>
            </a:endParaRPr>
          </a:p>
        </p:txBody>
      </p:sp>
      <p:sp>
        <p:nvSpPr>
          <p:cNvPr id="8" name="Прямоугольник 7"/>
          <p:cNvSpPr/>
          <p:nvPr/>
        </p:nvSpPr>
        <p:spPr>
          <a:xfrm>
            <a:off x="714348" y="3500438"/>
            <a:ext cx="7929618" cy="1631216"/>
          </a:xfrm>
          <a:prstGeom prst="rect">
            <a:avLst/>
          </a:prstGeom>
        </p:spPr>
        <p:txBody>
          <a:bodyPr wrap="square">
            <a:spAutoFit/>
          </a:bodyPr>
          <a:lstStyle/>
          <a:p>
            <a:pPr algn="ctr"/>
            <a:endParaRPr lang="ru-RU" sz="20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endParaRPr>
          </a:p>
          <a:p>
            <a:pPr algn="ctr"/>
            <a:endParaRPr lang="ru-RU" sz="20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endParaRPr>
          </a:p>
          <a:p>
            <a:pPr algn="ctr"/>
            <a:endParaRPr lang="ru-RU" sz="20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endParaRPr>
          </a:p>
          <a:p>
            <a:endParaRPr lang="ru-RU" sz="20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endParaRPr>
          </a:p>
          <a:p>
            <a:endParaRPr lang="ru-RU" sz="20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850106"/>
          </a:xfrm>
        </p:spPr>
        <p:txBody>
          <a:bodyPr/>
          <a:lstStyle/>
          <a:p>
            <a:pPr algn="ctr"/>
            <a:r>
              <a:rPr lang="ru-RU" b="1" dirty="0" smtClean="0">
                <a:solidFill>
                  <a:schemeClr val="tx1">
                    <a:lumMod val="95000"/>
                    <a:lumOff val="5000"/>
                  </a:schemeClr>
                </a:solidFill>
                <a:latin typeface="Times New Roman" pitchFamily="18" charset="0"/>
                <a:cs typeface="Times New Roman" pitchFamily="18" charset="0"/>
              </a:rPr>
              <a:t>П Р О В Е Р К И</a:t>
            </a:r>
            <a:endParaRPr lang="ru-RU" b="1" dirty="0">
              <a:solidFill>
                <a:schemeClr val="tx1">
                  <a:lumMod val="95000"/>
                  <a:lumOff val="5000"/>
                </a:schemeClr>
              </a:solidFill>
              <a:latin typeface="Times New Roman" pitchFamily="18" charset="0"/>
              <a:cs typeface="Times New Roman" pitchFamily="18" charset="0"/>
            </a:endParaRPr>
          </a:p>
        </p:txBody>
      </p:sp>
      <p:graphicFrame>
        <p:nvGraphicFramePr>
          <p:cNvPr id="8" name="Содержимое 7"/>
          <p:cNvGraphicFramePr>
            <a:graphicFrameLocks noGrp="1"/>
          </p:cNvGraphicFramePr>
          <p:nvPr>
            <p:ph idx="1"/>
          </p:nvPr>
        </p:nvGraphicFramePr>
        <p:xfrm>
          <a:off x="395536" y="1124744"/>
          <a:ext cx="836327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Тимур\Desktop\logo (1).png"/>
          <p:cNvPicPr>
            <a:picLocks noChangeAspect="1" noChangeArrowheads="1"/>
          </p:cNvPicPr>
          <p:nvPr/>
        </p:nvPicPr>
        <p:blipFill>
          <a:blip r:embed="rId7" cstate="print"/>
          <a:srcRect/>
          <a:stretch>
            <a:fillRect/>
          </a:stretch>
        </p:blipFill>
        <p:spPr bwMode="auto">
          <a:xfrm>
            <a:off x="7715240" y="5848064"/>
            <a:ext cx="1428760" cy="100993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57200" y="1268760"/>
          <a:ext cx="8229600" cy="4738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396552" y="6007894"/>
          <a:ext cx="8229600" cy="8501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C:\Users\Тимур\Desktop\logo (1).png"/>
          <p:cNvPicPr>
            <a:picLocks noChangeAspect="1" noChangeArrowheads="1"/>
          </p:cNvPicPr>
          <p:nvPr/>
        </p:nvPicPr>
        <p:blipFill>
          <a:blip r:embed="rId12" cstate="print"/>
          <a:srcRect/>
          <a:stretch>
            <a:fillRect/>
          </a:stretch>
        </p:blipFill>
        <p:spPr bwMode="auto">
          <a:xfrm>
            <a:off x="7715240" y="5805264"/>
            <a:ext cx="1428760" cy="1009936"/>
          </a:xfrm>
          <a:prstGeom prst="rect">
            <a:avLst/>
          </a:prstGeom>
          <a:noFill/>
        </p:spPr>
      </p:pic>
      <p:sp>
        <p:nvSpPr>
          <p:cNvPr id="7" name="Прямоугольник 6"/>
          <p:cNvSpPr/>
          <p:nvPr/>
        </p:nvSpPr>
        <p:spPr>
          <a:xfrm>
            <a:off x="0" y="332656"/>
            <a:ext cx="9144000" cy="584775"/>
          </a:xfrm>
          <a:prstGeom prst="rect">
            <a:avLst/>
          </a:prstGeom>
        </p:spPr>
        <p:txBody>
          <a:bodyPr wrap="square">
            <a:spAutoFit/>
          </a:bodyPr>
          <a:lstStyle/>
          <a:p>
            <a:pPr lvl="0" algn="ctr"/>
            <a:r>
              <a:rPr lang="ru-RU" sz="3200" b="1" dirty="0" smtClean="0">
                <a:latin typeface="Times New Roman" pitchFamily="18" charset="0"/>
                <a:cs typeface="Times New Roman" pitchFamily="18" charset="0"/>
              </a:rPr>
              <a:t>Организация и проведение плановой проверки</a:t>
            </a:r>
            <a:endParaRPr lang="ru-RU" sz="32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b="1" dirty="0" smtClean="0">
                <a:solidFill>
                  <a:schemeClr val="tx1">
                    <a:lumMod val="95000"/>
                    <a:lumOff val="5000"/>
                  </a:schemeClr>
                </a:solidFill>
                <a:latin typeface="Times New Roman" pitchFamily="18" charset="0"/>
                <a:cs typeface="Times New Roman" pitchFamily="18" charset="0"/>
              </a:rPr>
              <a:t>Предмет плановой проверки</a:t>
            </a:r>
            <a:endParaRPr lang="ru-RU" b="1" dirty="0">
              <a:solidFill>
                <a:schemeClr val="tx1">
                  <a:lumMod val="95000"/>
                  <a:lumOff val="5000"/>
                </a:schemeClr>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628650" y="2276872"/>
          <a:ext cx="7886700"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Тимур\Desktop\logo (1).png"/>
          <p:cNvPicPr>
            <a:picLocks noChangeAspect="1" noChangeArrowheads="1"/>
          </p:cNvPicPr>
          <p:nvPr/>
        </p:nvPicPr>
        <p:blipFill>
          <a:blip r:embed="rId7" cstate="print"/>
          <a:srcRect/>
          <a:stretch>
            <a:fillRect/>
          </a:stretch>
        </p:blipFill>
        <p:spPr bwMode="auto">
          <a:xfrm>
            <a:off x="8100392" y="6120312"/>
            <a:ext cx="1043608" cy="73768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498178"/>
          </a:xfrm>
        </p:spPr>
        <p:txBody>
          <a:bodyPr>
            <a:noAutofit/>
          </a:bodyPr>
          <a:lstStyle/>
          <a:p>
            <a:pPr algn="ctr"/>
            <a:r>
              <a:rPr lang="ru-RU" sz="2400" b="1" dirty="0" smtClean="0">
                <a:solidFill>
                  <a:schemeClr val="tx1"/>
                </a:solidFill>
                <a:latin typeface="Times New Roman" pitchFamily="18" charset="0"/>
                <a:cs typeface="Times New Roman" pitchFamily="18" charset="0"/>
              </a:rPr>
              <a:t>В соответствии со статьей 9 294-ФЗ основанием для включения плановой проверки в ежегодный план проведения плановых проверок </a:t>
            </a:r>
            <a:br>
              <a:rPr lang="ru-RU" sz="2400" b="1" dirty="0" smtClean="0">
                <a:solidFill>
                  <a:schemeClr val="tx1"/>
                </a:solidFill>
                <a:latin typeface="Times New Roman" pitchFamily="18" charset="0"/>
                <a:cs typeface="Times New Roman" pitchFamily="18" charset="0"/>
              </a:rPr>
            </a:br>
            <a:r>
              <a:rPr lang="ru-RU" sz="2400" b="1" dirty="0" smtClean="0">
                <a:solidFill>
                  <a:schemeClr val="tx1"/>
                </a:solidFill>
                <a:latin typeface="Times New Roman" pitchFamily="18" charset="0"/>
                <a:cs typeface="Times New Roman" pitchFamily="18" charset="0"/>
              </a:rPr>
              <a:t>является истечение трех лет со дня</a:t>
            </a:r>
            <a:r>
              <a:rPr lang="ru-RU" sz="2400" b="1" dirty="0" smtClean="0">
                <a:solidFill>
                  <a:schemeClr val="tx1"/>
                </a:solidFill>
              </a:rPr>
              <a:t>:</a:t>
            </a:r>
            <a:endParaRPr lang="ru-RU" sz="2400" b="1" dirty="0">
              <a:solidFill>
                <a:schemeClr val="tx1"/>
              </a:solidFill>
            </a:endParaRPr>
          </a:p>
        </p:txBody>
      </p:sp>
      <p:graphicFrame>
        <p:nvGraphicFramePr>
          <p:cNvPr id="8" name="Содержимое 7"/>
          <p:cNvGraphicFramePr>
            <a:graphicFrameLocks noGrp="1"/>
          </p:cNvGraphicFramePr>
          <p:nvPr>
            <p:ph idx="1"/>
          </p:nvPr>
        </p:nvGraphicFramePr>
        <p:xfrm>
          <a:off x="457200" y="1844824"/>
          <a:ext cx="8229600" cy="4162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Тимур\Desktop\logo (1).png"/>
          <p:cNvPicPr>
            <a:picLocks noChangeAspect="1" noChangeArrowheads="1"/>
          </p:cNvPicPr>
          <p:nvPr/>
        </p:nvPicPr>
        <p:blipFill>
          <a:blip r:embed="rId7" cstate="print"/>
          <a:srcRect/>
          <a:stretch>
            <a:fillRect/>
          </a:stretch>
        </p:blipFill>
        <p:spPr bwMode="auto">
          <a:xfrm>
            <a:off x="8100392" y="6120312"/>
            <a:ext cx="1043608" cy="73768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pPr algn="ctr"/>
            <a:r>
              <a:rPr lang="ru-RU" b="1" dirty="0" smtClean="0">
                <a:solidFill>
                  <a:schemeClr val="tx1"/>
                </a:solidFill>
                <a:latin typeface="Times New Roman" pitchFamily="18" charset="0"/>
                <a:cs typeface="Times New Roman" pitchFamily="18" charset="0"/>
              </a:rPr>
              <a:t>Сроки уведомления о проведении плановой проверки</a:t>
            </a:r>
            <a:endParaRPr lang="ru-RU" b="1" dirty="0">
              <a:solidFill>
                <a:schemeClr val="tx1"/>
              </a:solidFill>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628650" y="2204863"/>
          <a:ext cx="7886700" cy="3972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Тимур\Desktop\logo (1).png"/>
          <p:cNvPicPr>
            <a:picLocks noChangeAspect="1" noChangeArrowheads="1"/>
          </p:cNvPicPr>
          <p:nvPr/>
        </p:nvPicPr>
        <p:blipFill>
          <a:blip r:embed="rId7" cstate="print"/>
          <a:srcRect/>
          <a:stretch>
            <a:fillRect/>
          </a:stretch>
        </p:blipFill>
        <p:spPr bwMode="auto">
          <a:xfrm>
            <a:off x="8028384" y="6069414"/>
            <a:ext cx="1115616" cy="78858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325563"/>
          </a:xfrm>
        </p:spPr>
        <p:txBody>
          <a:bodyPr>
            <a:normAutofit/>
          </a:bodyPr>
          <a:lstStyle/>
          <a:p>
            <a:pPr algn="ctr"/>
            <a:r>
              <a:rPr lang="ru-RU" b="1" dirty="0" smtClean="0">
                <a:solidFill>
                  <a:schemeClr val="tx1">
                    <a:lumMod val="95000"/>
                    <a:lumOff val="5000"/>
                  </a:schemeClr>
                </a:solidFill>
                <a:latin typeface="Times New Roman" pitchFamily="18" charset="0"/>
                <a:cs typeface="Times New Roman" pitchFamily="18" charset="0"/>
              </a:rPr>
              <a:t>Организация и проведение </a:t>
            </a:r>
            <a:br>
              <a:rPr lang="ru-RU" b="1" dirty="0" smtClean="0">
                <a:solidFill>
                  <a:schemeClr val="tx1">
                    <a:lumMod val="95000"/>
                    <a:lumOff val="5000"/>
                  </a:schemeClr>
                </a:solidFill>
                <a:latin typeface="Times New Roman" pitchFamily="18" charset="0"/>
                <a:cs typeface="Times New Roman" pitchFamily="18" charset="0"/>
              </a:rPr>
            </a:br>
            <a:r>
              <a:rPr lang="ru-RU" b="1" dirty="0" smtClean="0">
                <a:solidFill>
                  <a:schemeClr val="tx1">
                    <a:lumMod val="95000"/>
                    <a:lumOff val="5000"/>
                  </a:schemeClr>
                </a:solidFill>
                <a:latin typeface="Times New Roman" pitchFamily="18" charset="0"/>
                <a:cs typeface="Times New Roman" pitchFamily="18" charset="0"/>
              </a:rPr>
              <a:t>внеплановой проверки</a:t>
            </a:r>
            <a:endParaRPr lang="ru-RU" b="1" dirty="0">
              <a:solidFill>
                <a:schemeClr val="tx1">
                  <a:lumMod val="95000"/>
                  <a:lumOff val="5000"/>
                </a:schemeClr>
              </a:solidFill>
              <a:latin typeface="Times New Roman" pitchFamily="18" charset="0"/>
              <a:cs typeface="Times New Roman" pitchFamily="18" charset="0"/>
            </a:endParaRPr>
          </a:p>
        </p:txBody>
      </p:sp>
      <p:sp>
        <p:nvSpPr>
          <p:cNvPr id="2" name="Содержимое 1"/>
          <p:cNvSpPr>
            <a:spLocks noGrp="1"/>
          </p:cNvSpPr>
          <p:nvPr>
            <p:ph idx="1"/>
          </p:nvPr>
        </p:nvSpPr>
        <p:spPr/>
        <p:txBody>
          <a:bodyPr>
            <a:normAutofit fontScale="92500" lnSpcReduction="10000"/>
          </a:bodyPr>
          <a:lstStyle/>
          <a:p>
            <a:pPr algn="just"/>
            <a:r>
              <a:rPr lang="ru-RU" dirty="0" smtClean="0">
                <a:latin typeface="Times New Roman" pitchFamily="18" charset="0"/>
                <a:cs typeface="Times New Roman" pitchFamily="18" charset="0"/>
              </a:rPr>
              <a:t>В соответствии со статьей 10 294-ФЗ основанием для проведения внеплановой проверки является:</a:t>
            </a:r>
          </a:p>
          <a:p>
            <a:pPr algn="just"/>
            <a:r>
              <a:rPr lang="ru-RU" dirty="0" smtClean="0">
                <a:latin typeface="Times New Roman" pitchFamily="18" charset="0"/>
                <a:cs typeface="Times New Roman" pitchFamily="18" charset="0"/>
              </a:rPr>
              <a:t>1) истечение срока исполнения юридическим лицом, индивидуальным предпринимателем ранее выданного предписания об устранении выявленного нарушения обязательных требований и (или) требований, установленных муниципальными правовыми актами;</a:t>
            </a:r>
          </a:p>
          <a:p>
            <a:pPr algn="just"/>
            <a:r>
              <a:rPr lang="ru-RU" dirty="0" smtClean="0">
                <a:latin typeface="Times New Roman" pitchFamily="18" charset="0"/>
                <a:cs typeface="Times New Roman" pitchFamily="18" charset="0"/>
              </a:rPr>
              <a:t>1.1) поступление в орган государственного контроля (надзора), орган муниципального контроля заявления от юридического лица или индивидуального предпринимателя о предоставлении правового статуса, специального разрешения (лицензии) на право осуществления отдельных видов деятельности или разрешения (согласования) на осуществление иных юридически значимых действий, если проведение соответствующей внеплановой проверки юридического лица, индивидуального предпринимателя предусмотрено правилами предоставления правового статуса, специального разрешения (лицензии), выдачи разрешения (согласования);</a:t>
            </a:r>
          </a:p>
          <a:p>
            <a:endParaRPr lang="ru-RU" dirty="0" smtClean="0"/>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692696"/>
            <a:ext cx="8229600" cy="5530619"/>
          </a:xfrm>
        </p:spPr>
        <p:txBody>
          <a:bodyPr>
            <a:normAutofit fontScale="92500"/>
          </a:bodyPr>
          <a:lstStyle/>
          <a:p>
            <a:pPr algn="just"/>
            <a:r>
              <a:rPr lang="ru-RU" dirty="0" smtClean="0">
                <a:latin typeface="Times New Roman" pitchFamily="18" charset="0"/>
                <a:cs typeface="Times New Roman" pitchFamily="18" charset="0"/>
              </a:rPr>
              <a:t>2) мотивированное представление должностного лица органа государственного контроля (надзора), органа муниципального контроля по результатам анализа результатов мероприятий по контролю без взаимодействия с юридическими лицами, индивидуальными предпринимателями, рассмотрения или предварительной проверки поступивших в органы государственного контроля (надзора), органы муниципального контроля обращений и заявлений граждан, в том числе индивидуальных предпринимателей, юридических лиц, информации от органов государственной власти, органов местного самоуправления, из средств массовой информации о следующих фактах:</a:t>
            </a:r>
          </a:p>
          <a:p>
            <a:pPr algn="just"/>
            <a:r>
              <a:rPr lang="ru-RU" dirty="0" smtClean="0">
                <a:latin typeface="Times New Roman" pitchFamily="18" charset="0"/>
                <a:cs typeface="Times New Roman" pitchFamily="18" charset="0"/>
              </a:rPr>
              <a:t>а) возникновение угрозы причинения вреда жизни, здоровью граждан, вреда животным, растениям, окружающей среде, объектам культурного наследия (памятникам истории и культуры) народов Российской Федерации, музейным предметам и музейным коллекциям, включенным в состав Музейного фонда Российской Федерации, особо ценным, в том числе уникальным, документам Архивного фонда Российской Федерации, документам, имеющим особое историческое, научное, культурное значение, входящим в состав национального библиотечного фонда, безопасности государства, а также угрозы чрезвычайных ситуаций природного и техногенного характера;</a:t>
            </a:r>
          </a:p>
          <a:p>
            <a:endParaRPr lang="ru-RU" dirty="0">
              <a:latin typeface="Times New Roman" pitchFamily="18" charset="0"/>
              <a:cs typeface="Times New Roman" pitchFamily="18" charset="0"/>
            </a:endParaRPr>
          </a:p>
        </p:txBody>
      </p:sp>
      <p:pic>
        <p:nvPicPr>
          <p:cNvPr id="3"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20688"/>
            <a:ext cx="8229600" cy="5386603"/>
          </a:xfrm>
        </p:spPr>
        <p:txBody>
          <a:bodyPr>
            <a:normAutofit/>
          </a:bodyPr>
          <a:lstStyle/>
          <a:p>
            <a:pPr algn="just"/>
            <a:r>
              <a:rPr lang="ru-RU" dirty="0" smtClean="0">
                <a:latin typeface="Times New Roman" pitchFamily="18" charset="0"/>
                <a:cs typeface="Times New Roman" pitchFamily="18" charset="0"/>
              </a:rPr>
              <a:t>б) причинение вреда жизни, здоровью граждан, вреда животным, растениям, окружающей среде, объектам культурного наследия (памятникам истории и культуры) народов Российской Федерации, музейным предметам и музейным коллекциям, включенным в состав Музейного фонда Российской Федерации, особо ценным, в том числе уникальным, документам Архивного фонда Российской Федерации, документам, имеющим особое историческое, научное, культурное значение, входящим в состав национального библиотечного фонда, безопасности государства, а также возникновение чрезвычайных ситуаций природного и техногенного характера;</a:t>
            </a:r>
          </a:p>
          <a:p>
            <a:pPr algn="just"/>
            <a:r>
              <a:rPr lang="ru-RU" dirty="0" smtClean="0">
                <a:latin typeface="Times New Roman" pitchFamily="18" charset="0"/>
                <a:cs typeface="Times New Roman" pitchFamily="18" charset="0"/>
              </a:rPr>
              <a:t>в) нарушение прав потребителей (в случае обращения в орган, осуществляющий федеральный государственный надзор в области защиты прав потребителей, граждан, права которых нарушены, при условии, что заявитель обращался за защитой (восстановлением) своих нарушенных прав к юридическому лицу, индивидуальному предпринимателю и такое обращение не было рассмотрено либо требования заявителя не были удовлетворены);</a:t>
            </a:r>
          </a:p>
          <a:p>
            <a:pPr algn="just"/>
            <a:endParaRPr lang="ru-RU" dirty="0"/>
          </a:p>
        </p:txBody>
      </p:sp>
      <p:pic>
        <p:nvPicPr>
          <p:cNvPr id="3"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692696"/>
            <a:ext cx="8229600" cy="5314595"/>
          </a:xfrm>
        </p:spPr>
        <p:txBody>
          <a:bodyPr>
            <a:normAutofit/>
          </a:bodyPr>
          <a:lstStyle/>
          <a:p>
            <a:pPr algn="just"/>
            <a:r>
              <a:rPr lang="ru-RU" dirty="0" smtClean="0">
                <a:latin typeface="Times New Roman" pitchFamily="18" charset="0"/>
                <a:cs typeface="Times New Roman" pitchFamily="18" charset="0"/>
              </a:rPr>
              <a:t>2.1) выявление при проведении мероприятий без взаимодействия с юридическими лицами, индивидуальными предпринимателями при осуществлении видов государственного контроля (надзора), указанных в </a:t>
            </a:r>
            <a:r>
              <a:rPr lang="ru-RU" dirty="0" smtClean="0">
                <a:latin typeface="Times New Roman" pitchFamily="18" charset="0"/>
                <a:cs typeface="Times New Roman" pitchFamily="18" charset="0"/>
                <a:hlinkClick r:id="rId2"/>
              </a:rPr>
              <a:t>частях 1</a:t>
            </a:r>
            <a:r>
              <a:rPr lang="ru-RU" dirty="0" smtClean="0">
                <a:latin typeface="Times New Roman" pitchFamily="18" charset="0"/>
                <a:cs typeface="Times New Roman" pitchFamily="18" charset="0"/>
              </a:rPr>
              <a:t> и </a:t>
            </a:r>
            <a:r>
              <a:rPr lang="ru-RU" dirty="0" smtClean="0">
                <a:latin typeface="Times New Roman" pitchFamily="18" charset="0"/>
                <a:cs typeface="Times New Roman" pitchFamily="18" charset="0"/>
                <a:hlinkClick r:id="rId2"/>
              </a:rPr>
              <a:t>2 статьи 8.1</a:t>
            </a:r>
            <a:r>
              <a:rPr lang="ru-RU" dirty="0" smtClean="0">
                <a:latin typeface="Times New Roman" pitchFamily="18" charset="0"/>
                <a:cs typeface="Times New Roman" pitchFamily="18" charset="0"/>
              </a:rPr>
              <a:t> 294 - ФЗ, параметров деятельности юридического лица, индивидуального предпринимателя, соответствие которым или отклонение от которых согласно утвержденным органом государственного контроля (надзора) индикаторам риска является основанием для проведения внеплановой проверки, которое предусмотрено в положении о виде федерального государственного контроля (надзора);</a:t>
            </a:r>
          </a:p>
          <a:p>
            <a:pPr algn="just"/>
            <a:r>
              <a:rPr lang="ru-RU" dirty="0" smtClean="0">
                <a:latin typeface="Times New Roman" pitchFamily="18" charset="0"/>
                <a:cs typeface="Times New Roman" pitchFamily="18" charset="0"/>
              </a:rPr>
              <a:t>3) приказ (распоряжение) руководителя органа государственного контроля (надзора), изданный в соответствии с поручениями Президента Российской Федерации, Правительства Российской Федерации и на основании требования прокурора о проведении внеплановой проверки в рамках надзора за исполнением законов по поступившим в органы прокуратуры материалам и обращениям.</a:t>
            </a:r>
          </a:p>
          <a:p>
            <a:pPr algn="just"/>
            <a:endParaRPr lang="ru-RU" dirty="0"/>
          </a:p>
        </p:txBody>
      </p:sp>
      <p:pic>
        <p:nvPicPr>
          <p:cNvPr id="3" name="Picture 2" descr="C:\Users\Тимур\Desktop\logo (1).png"/>
          <p:cNvPicPr>
            <a:picLocks noChangeAspect="1" noChangeArrowheads="1"/>
          </p:cNvPicPr>
          <p:nvPr/>
        </p:nvPicPr>
        <p:blipFill>
          <a:blip r:embed="rId3" cstate="print"/>
          <a:srcRect/>
          <a:stretch>
            <a:fillRect/>
          </a:stretch>
        </p:blipFill>
        <p:spPr bwMode="auto">
          <a:xfrm>
            <a:off x="7715240" y="5848064"/>
            <a:ext cx="1428760" cy="10099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457200" y="2132856"/>
          <a:ext cx="8229600" cy="3874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nvGraphicFramePr>
        <p:xfrm>
          <a:off x="457200" y="274638"/>
          <a:ext cx="8229600" cy="17862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C:\Users\Тимур\Desktop\logo (1).png"/>
          <p:cNvPicPr>
            <a:picLocks noChangeAspect="1" noChangeArrowheads="1"/>
          </p:cNvPicPr>
          <p:nvPr/>
        </p:nvPicPr>
        <p:blipFill>
          <a:blip r:embed="rId12" cstate="print"/>
          <a:srcRect/>
          <a:stretch>
            <a:fillRect/>
          </a:stretch>
        </p:blipFill>
        <p:spPr bwMode="auto">
          <a:xfrm>
            <a:off x="8028384" y="6069414"/>
            <a:ext cx="1115616" cy="7885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0"/>
            <a:ext cx="7886700" cy="1325563"/>
          </a:xfrm>
        </p:spPr>
        <p:txBody>
          <a:bodyPr>
            <a:normAutofit/>
          </a:bodyPr>
          <a:lstStyle/>
          <a:p>
            <a:pPr algn="ctr"/>
            <a:r>
              <a:rPr lang="ru-RU" sz="3200" b="1" dirty="0" smtClean="0">
                <a:solidFill>
                  <a:schemeClr val="tx1">
                    <a:lumMod val="95000"/>
                    <a:lumOff val="5000"/>
                  </a:schemeClr>
                </a:solidFill>
                <a:latin typeface="Times New Roman" pitchFamily="18" charset="0"/>
                <a:cs typeface="Times New Roman" pitchFamily="18" charset="0"/>
              </a:rPr>
              <a:t>Полномочия Министерства образования и науки Чеченской Республики</a:t>
            </a:r>
            <a:endParaRPr lang="ru-RU" sz="3200" b="1" dirty="0">
              <a:solidFill>
                <a:schemeClr val="tx1">
                  <a:lumMod val="95000"/>
                  <a:lumOff val="5000"/>
                </a:schemeClr>
              </a:solidFill>
              <a:latin typeface="Times New Roman" pitchFamily="18" charset="0"/>
              <a:cs typeface="Times New Roman" pitchFamily="18" charset="0"/>
            </a:endParaRPr>
          </a:p>
        </p:txBody>
      </p:sp>
      <p:sp>
        <p:nvSpPr>
          <p:cNvPr id="2" name="Содержимое 1"/>
          <p:cNvSpPr>
            <a:spLocks noGrp="1"/>
          </p:cNvSpPr>
          <p:nvPr>
            <p:ph idx="1"/>
          </p:nvPr>
        </p:nvSpPr>
        <p:spPr/>
        <p:txBody>
          <a:bodyPr>
            <a:normAutofit fontScale="92500" lnSpcReduction="10000"/>
          </a:bodyPr>
          <a:lstStyle/>
          <a:p>
            <a:pPr algn="just">
              <a:buNone/>
            </a:pPr>
            <a:r>
              <a:rPr lang="ru-RU" sz="2800" dirty="0" smtClean="0">
                <a:latin typeface="Times New Roman" panose="02020603050405020304" pitchFamily="18" charset="0"/>
                <a:cs typeface="Times New Roman" panose="02020603050405020304" pitchFamily="18" charset="0"/>
              </a:rPr>
              <a:t>   Согласно подпункту </a:t>
            </a:r>
            <a:r>
              <a:rPr lang="ru-RU" sz="2800" b="1" dirty="0" smtClean="0">
                <a:latin typeface="Times New Roman" panose="02020603050405020304" pitchFamily="18" charset="0"/>
                <a:cs typeface="Times New Roman" panose="02020603050405020304" pitchFamily="18" charset="0"/>
              </a:rPr>
              <a:t>3.2.</a:t>
            </a:r>
            <a:r>
              <a:rPr lang="ru-RU" sz="2800" dirty="0" smtClean="0">
                <a:latin typeface="Times New Roman" panose="02020603050405020304" pitchFamily="18" charset="0"/>
                <a:cs typeface="Times New Roman" panose="02020603050405020304" pitchFamily="18" charset="0"/>
              </a:rPr>
              <a:t> Положения о Министерстве образования и науки Чеченской Республики, утвержденному постановлением Правительства Чеченской Республики от </a:t>
            </a:r>
            <a:r>
              <a:rPr lang="ru-RU" sz="2800" b="1" dirty="0" smtClean="0">
                <a:latin typeface="Times New Roman" panose="02020603050405020304" pitchFamily="18" charset="0"/>
                <a:cs typeface="Times New Roman" panose="02020603050405020304" pitchFamily="18" charset="0"/>
              </a:rPr>
              <a:t>13.10.2015 № 187,</a:t>
            </a:r>
            <a:r>
              <a:rPr lang="ru-RU" sz="2800" dirty="0" smtClean="0">
                <a:latin typeface="Times New Roman" panose="02020603050405020304" pitchFamily="18" charset="0"/>
                <a:cs typeface="Times New Roman" panose="02020603050405020304" pitchFamily="18" charset="0"/>
              </a:rPr>
              <a:t> Министерство образования и науки Чеченской Республики является органом, осуществляющим </a:t>
            </a:r>
            <a:r>
              <a:rPr lang="ru-RU" sz="2800" b="1" dirty="0" smtClean="0">
                <a:solidFill>
                  <a:srgbClr val="C00000"/>
                </a:solidFill>
                <a:latin typeface="Times New Roman" panose="02020603050405020304" pitchFamily="18" charset="0"/>
                <a:cs typeface="Times New Roman" panose="02020603050405020304" pitchFamily="18" charset="0"/>
              </a:rPr>
              <a:t>государственный контроль (надзор) в сфере образования </a:t>
            </a:r>
            <a:r>
              <a:rPr lang="ru-RU" sz="2800" dirty="0" smtClean="0">
                <a:latin typeface="Times New Roman" panose="02020603050405020304" pitchFamily="18" charset="0"/>
                <a:cs typeface="Times New Roman" panose="02020603050405020304" pitchFamily="18" charset="0"/>
              </a:rPr>
              <a:t>в отношении организаций, осуществляющих образовательную деятельность на территории Чеченской Республики, а также муниципальных органов местного самоуправления, осуществляющих управление в сфере образования.</a:t>
            </a:r>
          </a:p>
          <a:p>
            <a:endParaRPr lang="ru-RU" dirty="0"/>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0"/>
            <a:ext cx="9144000" cy="1556792"/>
          </a:xfrm>
        </p:spPr>
        <p:txBody>
          <a:bodyPr>
            <a:noAutofit/>
          </a:bodyPr>
          <a:lstStyle/>
          <a:p>
            <a:pPr algn="ctr"/>
            <a:r>
              <a:rPr lang="ru-RU" sz="2800" b="1" dirty="0" smtClean="0">
                <a:solidFill>
                  <a:schemeClr val="tx1">
                    <a:lumMod val="95000"/>
                    <a:lumOff val="5000"/>
                  </a:schemeClr>
                </a:solidFill>
                <a:latin typeface="Times New Roman" pitchFamily="18" charset="0"/>
                <a:cs typeface="Times New Roman" pitchFamily="18" charset="0"/>
              </a:rPr>
              <a:t>Перечень актов, содержащих обязательные требования, соблюдение которых оценивается при проведении мероприятий по федеральному государственному надзору в сфере образования</a:t>
            </a:r>
            <a:endParaRPr lang="ru-RU" sz="2800" b="1" dirty="0">
              <a:solidFill>
                <a:schemeClr val="tx1">
                  <a:lumMod val="95000"/>
                  <a:lumOff val="5000"/>
                </a:schemeClr>
              </a:solidFill>
            </a:endParaRPr>
          </a:p>
        </p:txBody>
      </p:sp>
      <p:sp>
        <p:nvSpPr>
          <p:cNvPr id="2" name="Содержимое 1"/>
          <p:cNvSpPr>
            <a:spLocks noGrp="1"/>
          </p:cNvSpPr>
          <p:nvPr>
            <p:ph idx="1"/>
          </p:nvPr>
        </p:nvSpPr>
        <p:spPr>
          <a:xfrm>
            <a:off x="611560" y="1772816"/>
            <a:ext cx="7886700" cy="4464496"/>
          </a:xfrm>
        </p:spPr>
        <p:txBody>
          <a:bodyPr>
            <a:normAutofit fontScale="77500" lnSpcReduction="20000"/>
          </a:bodyPr>
          <a:lstStyle/>
          <a:p>
            <a:pPr algn="ctr">
              <a:buNone/>
            </a:pPr>
            <a:r>
              <a:rPr lang="ru-RU" sz="3600" b="1" dirty="0" smtClean="0">
                <a:latin typeface="Times New Roman" pitchFamily="18" charset="0"/>
                <a:cs typeface="Times New Roman" pitchFamily="18" charset="0"/>
              </a:rPr>
              <a:t>Раздел </a:t>
            </a:r>
            <a:r>
              <a:rPr lang="en-US" sz="3600" b="1" dirty="0" smtClean="0">
                <a:latin typeface="Times New Roman" pitchFamily="18" charset="0"/>
                <a:cs typeface="Times New Roman" pitchFamily="18" charset="0"/>
              </a:rPr>
              <a:t>I</a:t>
            </a:r>
            <a:r>
              <a:rPr lang="ru-RU" sz="3600" b="1" dirty="0" smtClean="0">
                <a:latin typeface="Times New Roman" pitchFamily="18" charset="0"/>
                <a:cs typeface="Times New Roman" pitchFamily="18" charset="0"/>
              </a:rPr>
              <a:t>. Федеральные законы</a:t>
            </a:r>
            <a:endParaRPr lang="ru-RU" sz="3600" dirty="0" smtClean="0">
              <a:latin typeface="Times New Roman" pitchFamily="18" charset="0"/>
              <a:cs typeface="Times New Roman" pitchFamily="18" charset="0"/>
            </a:endParaRPr>
          </a:p>
          <a:p>
            <a:r>
              <a:rPr lang="ru-RU" sz="2600" dirty="0" smtClean="0">
                <a:latin typeface="Times New Roman" pitchFamily="18" charset="0"/>
                <a:cs typeface="Times New Roman" pitchFamily="18" charset="0"/>
                <a:hlinkClick r:id="rId2"/>
              </a:rPr>
              <a:t>Федеральный закон от 29.12.2012 № 273-ФЗ «Об образовании в Российской Федерации»</a:t>
            </a:r>
            <a:r>
              <a:rPr lang="ru-RU" sz="2600" dirty="0" smtClean="0">
                <a:latin typeface="Times New Roman" pitchFamily="18" charset="0"/>
                <a:cs typeface="Times New Roman" pitchFamily="18" charset="0"/>
              </a:rPr>
              <a:t> - часть 9 статьи 13; части 5, 6 статьи 14; часть 3 статьи 25; часть 2 статьи 26; части 2, 4, 12 статьи 27; статьи 28, 29, 30; части 3, 4 статьи 33; части 4, 5 статьи 34; статьи 37, 41; пункт 2 части 1 статьи 45; части 6, 7 статьи 47; части 1-3 статьи 48; часть 2 статьи 49; части 3-6 статьи 51; части 1, 3 статьи 52; части 2-6, 8 статьи 54; части 2, 5, 9 статьи 55; статья 57; часть 1 статьи 58; части 12, 15 статьи 60; статьи 61; части 6, 7 статьи 83; часть 5 статьи 84; статья110.</a:t>
            </a:r>
          </a:p>
          <a:p>
            <a:r>
              <a:rPr lang="ru-RU" sz="2600" dirty="0" smtClean="0">
                <a:latin typeface="Times New Roman" pitchFamily="18" charset="0"/>
                <a:cs typeface="Times New Roman" pitchFamily="18" charset="0"/>
                <a:hlinkClick r:id="rId3"/>
              </a:rPr>
              <a:t>Федеральный закон от 24.07.1998  № 124-ФЗ «Об основных гарантиях прав ребенка в Российской Федерации»</a:t>
            </a:r>
            <a:r>
              <a:rPr lang="ru-RU" sz="2600" dirty="0" smtClean="0">
                <a:latin typeface="Times New Roman" pitchFamily="18" charset="0"/>
                <a:cs typeface="Times New Roman" pitchFamily="18" charset="0"/>
              </a:rPr>
              <a:t> - статья 6, 9.</a:t>
            </a:r>
          </a:p>
          <a:p>
            <a:r>
              <a:rPr lang="ru-RU" sz="2600" u="sng" dirty="0" smtClean="0">
                <a:solidFill>
                  <a:srgbClr val="0070C0"/>
                </a:solidFill>
                <a:latin typeface="Times New Roman" pitchFamily="18" charset="0"/>
                <a:cs typeface="Times New Roman" pitchFamily="18" charset="0"/>
              </a:rPr>
              <a:t>Федеральный закон от 24.06.1999 № 120-ФЗ «Об основах системы профилактики безнадзорности и правонарушений несовершеннолетних»</a:t>
            </a:r>
          </a:p>
          <a:p>
            <a:r>
              <a:rPr lang="ru-RU" sz="2600" u="sng" dirty="0" smtClean="0">
                <a:solidFill>
                  <a:srgbClr val="0070C0"/>
                </a:solidFill>
                <a:latin typeface="Times New Roman" pitchFamily="18" charset="0"/>
                <a:cs typeface="Times New Roman" pitchFamily="18" charset="0"/>
              </a:rPr>
              <a:t>Федеральный закон от 29.12.2010 N 436-ФЗ «О защите детей от информации, причиняющей вред их здоровью и развитию»</a:t>
            </a:r>
            <a:r>
              <a:rPr lang="ru-RU" sz="2600" dirty="0" smtClean="0">
                <a:solidFill>
                  <a:srgbClr val="0070C0"/>
                </a:solidFill>
                <a:latin typeface="Times New Roman" pitchFamily="18" charset="0"/>
                <a:cs typeface="Times New Roman" pitchFamily="18" charset="0"/>
              </a:rPr>
              <a:t> </a:t>
            </a:r>
            <a:r>
              <a:rPr lang="ru-RU" sz="2600" dirty="0" smtClean="0">
                <a:latin typeface="Times New Roman" pitchFamily="18" charset="0"/>
                <a:cs typeface="Times New Roman" pitchFamily="18" charset="0"/>
              </a:rPr>
              <a:t>(пункт 2 статьи 11)</a:t>
            </a:r>
          </a:p>
          <a:p>
            <a:endParaRPr lang="ru-RU" sz="2600" u="sng" dirty="0">
              <a:solidFill>
                <a:srgbClr val="0070C0"/>
              </a:solidFill>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4" cstate="print"/>
          <a:srcRect/>
          <a:stretch>
            <a:fillRect/>
          </a:stretch>
        </p:blipFill>
        <p:spPr bwMode="auto">
          <a:xfrm>
            <a:off x="7956376" y="6018514"/>
            <a:ext cx="1187624" cy="83948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78098"/>
          </a:xfrm>
        </p:spPr>
        <p:txBody>
          <a:bodyPr>
            <a:normAutofit fontScale="90000"/>
          </a:bodyPr>
          <a:lstStyle/>
          <a:p>
            <a:pPr algn="ctr" fontAlgn="t"/>
            <a:r>
              <a:rPr lang="ru-RU" sz="2000" u="sng" dirty="0" smtClean="0"/>
              <a:t/>
            </a:r>
            <a:br>
              <a:rPr lang="ru-RU" sz="2000" u="sng" dirty="0" smtClean="0"/>
            </a:br>
            <a:r>
              <a:rPr lang="ru-RU" sz="2000" u="sng" dirty="0" smtClean="0"/>
              <a:t/>
            </a:r>
            <a:br>
              <a:rPr lang="ru-RU" sz="2000" u="sng" dirty="0" smtClean="0"/>
            </a:br>
            <a:r>
              <a:rPr lang="ru-RU" sz="2200" b="1" dirty="0" smtClean="0">
                <a:latin typeface="Times New Roman" pitchFamily="18" charset="0"/>
                <a:cs typeface="Times New Roman" pitchFamily="18" charset="0"/>
              </a:rPr>
              <a:t>Раздел </a:t>
            </a:r>
            <a:r>
              <a:rPr lang="en-US" sz="2200" b="1" dirty="0" smtClean="0">
                <a:latin typeface="Times New Roman" pitchFamily="18" charset="0"/>
                <a:cs typeface="Times New Roman" pitchFamily="18" charset="0"/>
              </a:rPr>
              <a:t>II</a:t>
            </a:r>
            <a:r>
              <a:rPr lang="ru-RU" sz="2200" b="1" dirty="0" smtClean="0">
                <a:latin typeface="Times New Roman" pitchFamily="18" charset="0"/>
                <a:cs typeface="Times New Roman" pitchFamily="18" charset="0"/>
              </a:rPr>
              <a:t>. Указы Президента Российской Федерации, постановления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и распоряжения Правительства Российской Федерации</a:t>
            </a:r>
            <a:r>
              <a:rPr lang="ru-RU" dirty="0" smtClean="0"/>
              <a:t/>
            </a:r>
            <a:br>
              <a:rPr lang="ru-RU" dirty="0" smtClean="0"/>
            </a:br>
            <a:endParaRPr lang="ru-RU" dirty="0"/>
          </a:p>
        </p:txBody>
      </p:sp>
      <p:sp>
        <p:nvSpPr>
          <p:cNvPr id="2" name="Содержимое 1"/>
          <p:cNvSpPr>
            <a:spLocks noGrp="1"/>
          </p:cNvSpPr>
          <p:nvPr>
            <p:ph idx="1"/>
          </p:nvPr>
        </p:nvSpPr>
        <p:spPr>
          <a:xfrm>
            <a:off x="467544" y="2348880"/>
            <a:ext cx="8229600" cy="4666523"/>
          </a:xfrm>
        </p:spPr>
        <p:txBody>
          <a:bodyPr>
            <a:noAutofit/>
          </a:bodyPr>
          <a:lstStyle/>
          <a:p>
            <a:pPr algn="just"/>
            <a:r>
              <a:rPr lang="ru-RU" sz="1800" dirty="0" smtClean="0">
                <a:solidFill>
                  <a:srgbClr val="FF0000"/>
                </a:solidFill>
                <a:latin typeface="Times New Roman" pitchFamily="18" charset="0"/>
                <a:cs typeface="Times New Roman" pitchFamily="18" charset="0"/>
                <a:hlinkClick r:id="rId2"/>
              </a:rPr>
              <a:t>Постановление Правительства Российской Федерации от 15.08.2013 № 706</a:t>
            </a:r>
            <a:r>
              <a:rPr lang="ru-RU" sz="1800" dirty="0" smtClean="0">
                <a:solidFill>
                  <a:srgbClr val="FF000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«Правила оказания платных образовательных услуг» - пункты 3, 5-13, 15, 17-21</a:t>
            </a:r>
          </a:p>
          <a:p>
            <a:pPr algn="just"/>
            <a:r>
              <a:rPr lang="ru-RU" sz="1800" dirty="0" smtClean="0">
                <a:latin typeface="Times New Roman" pitchFamily="18" charset="0"/>
                <a:cs typeface="Times New Roman" pitchFamily="18" charset="0"/>
                <a:hlinkClick r:id="rId3"/>
              </a:rPr>
              <a:t>Постановление Правительства Российской Федерации от 10.07.2013 г. № 583</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«Правила отнесения информации к общедоступной информации, размещаемой государственными органами и органами местного самоуправления в информационно-телекоммуникационной сети «Интернет» в форме открытых данных»</a:t>
            </a:r>
          </a:p>
          <a:p>
            <a:pPr algn="just"/>
            <a:r>
              <a:rPr lang="ru-RU" sz="1800" dirty="0" smtClean="0">
                <a:solidFill>
                  <a:srgbClr val="FF0000"/>
                </a:solidFill>
                <a:latin typeface="Times New Roman" pitchFamily="18" charset="0"/>
                <a:cs typeface="Times New Roman" pitchFamily="18" charset="0"/>
              </a:rPr>
              <a:t> </a:t>
            </a:r>
            <a:r>
              <a:rPr lang="ru-RU" sz="1800" dirty="0" smtClean="0">
                <a:solidFill>
                  <a:srgbClr val="FF0000"/>
                </a:solidFill>
                <a:latin typeface="Times New Roman" pitchFamily="18" charset="0"/>
                <a:cs typeface="Times New Roman" pitchFamily="18" charset="0"/>
                <a:hlinkClick r:id="rId4"/>
              </a:rPr>
              <a:t>Постановление Правительства Российской Федерации от 10.07.2013 № 582</a:t>
            </a:r>
            <a:endParaRPr lang="ru-RU" sz="1800" dirty="0" smtClean="0">
              <a:solidFill>
                <a:srgbClr val="FF0000"/>
              </a:solidFill>
              <a:latin typeface="Times New Roman" pitchFamily="18" charset="0"/>
              <a:cs typeface="Times New Roman" pitchFamily="18" charset="0"/>
            </a:endParaRPr>
          </a:p>
          <a:p>
            <a:pPr algn="just">
              <a:buNone/>
            </a:pPr>
            <a:r>
              <a:rPr lang="ru-RU" sz="1800" dirty="0" smtClean="0">
                <a:solidFill>
                  <a:srgbClr val="FF0000"/>
                </a:solidFill>
                <a:latin typeface="Times New Roman" pitchFamily="18" charset="0"/>
                <a:cs typeface="Times New Roman" pitchFamily="18" charset="0"/>
              </a:rPr>
              <a:t>   </a:t>
            </a:r>
            <a:r>
              <a:rPr lang="ru-RU" sz="1800" dirty="0" smtClean="0">
                <a:latin typeface="Times New Roman" pitchFamily="18" charset="0"/>
                <a:cs typeface="Times New Roman" pitchFamily="18" charset="0"/>
              </a:rPr>
              <a:t>«Правила размещения на официальном сайте образовательной организации в информационно-телекоммуникационной сети «Интернет» и обновления информации об образовательной организации» - пункты 3, 5-11</a:t>
            </a:r>
          </a:p>
          <a:p>
            <a:pPr algn="just">
              <a:buNone/>
            </a:pPr>
            <a:endParaRPr lang="ru-RU" sz="1600" dirty="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5" cstate="print"/>
          <a:srcRect/>
          <a:stretch>
            <a:fillRect/>
          </a:stretch>
        </p:blipFill>
        <p:spPr bwMode="auto">
          <a:xfrm>
            <a:off x="8172400" y="6171212"/>
            <a:ext cx="971600" cy="68678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922114"/>
          </a:xfrm>
        </p:spPr>
        <p:txBody>
          <a:bodyPr>
            <a:normAutofit fontScale="90000"/>
          </a:bodyPr>
          <a:lstStyle/>
          <a:p>
            <a:pPr algn="ctr"/>
            <a:r>
              <a:rPr lang="ru-RU" sz="2200" dirty="0" smtClean="0"/>
              <a:t/>
            </a:r>
            <a:br>
              <a:rPr lang="ru-RU" sz="2200" dirty="0" smtClean="0"/>
            </a:br>
            <a:r>
              <a:rPr lang="ru-RU" sz="2200" dirty="0" smtClean="0"/>
              <a:t/>
            </a:r>
            <a:br>
              <a:rPr lang="ru-RU" sz="2200" dirty="0" smtClean="0"/>
            </a:br>
            <a:r>
              <a:rPr lang="ru-RU" sz="2200" dirty="0" smtClean="0"/>
              <a:t> </a:t>
            </a:r>
            <a:r>
              <a:rPr lang="ru-RU" sz="2200" b="1" dirty="0" smtClean="0">
                <a:latin typeface="Times New Roman" pitchFamily="18" charset="0"/>
                <a:cs typeface="Times New Roman" pitchFamily="18" charset="0"/>
              </a:rPr>
              <a:t>Раздел </a:t>
            </a:r>
            <a:r>
              <a:rPr lang="en-US" sz="2200" b="1" dirty="0" smtClean="0">
                <a:latin typeface="Times New Roman" pitchFamily="18" charset="0"/>
                <a:cs typeface="Times New Roman" pitchFamily="18" charset="0"/>
              </a:rPr>
              <a:t>III</a:t>
            </a:r>
            <a:r>
              <a:rPr lang="ru-RU" sz="2200" b="1" dirty="0" smtClean="0">
                <a:latin typeface="Times New Roman" pitchFamily="18" charset="0"/>
                <a:cs typeface="Times New Roman" pitchFamily="18" charset="0"/>
              </a:rPr>
              <a:t>. Нормативные правовые акты федеральных органов исполнительной власти и нормативные документы федеральных органов исполнительной власти</a:t>
            </a:r>
            <a:r>
              <a:rPr lang="ru-RU" dirty="0" smtClean="0"/>
              <a:t/>
            </a:r>
            <a:br>
              <a:rPr lang="ru-RU" dirty="0" smtClean="0"/>
            </a:br>
            <a:endParaRPr lang="ru-RU" dirty="0"/>
          </a:p>
        </p:txBody>
      </p:sp>
      <p:sp>
        <p:nvSpPr>
          <p:cNvPr id="2" name="Содержимое 1"/>
          <p:cNvSpPr>
            <a:spLocks noGrp="1"/>
          </p:cNvSpPr>
          <p:nvPr>
            <p:ph idx="1"/>
          </p:nvPr>
        </p:nvSpPr>
        <p:spPr/>
        <p:txBody>
          <a:bodyPr>
            <a:normAutofit/>
          </a:bodyPr>
          <a:lstStyle/>
          <a:p>
            <a:pPr algn="just"/>
            <a:r>
              <a:rPr lang="ru-RU" sz="1600" dirty="0" smtClean="0">
                <a:latin typeface="Times New Roman" pitchFamily="18" charset="0"/>
                <a:cs typeface="Times New Roman" pitchFamily="18" charset="0"/>
                <a:hlinkClick r:id="rId2"/>
              </a:rPr>
              <a:t>Приказ Минобрнауки России от 09.01.2014 № 2 </a:t>
            </a:r>
            <a:endParaRPr lang="ru-RU" sz="1600" dirty="0" smtClean="0">
              <a:latin typeface="Times New Roman" pitchFamily="18" charset="0"/>
              <a:cs typeface="Times New Roman" pitchFamily="18" charset="0"/>
            </a:endParaRPr>
          </a:p>
          <a:p>
            <a:pPr algn="just">
              <a:buNone/>
            </a:pPr>
            <a:r>
              <a:rPr lang="ru-RU" sz="1600" dirty="0" smtClean="0">
                <a:latin typeface="Times New Roman" pitchFamily="18" charset="0"/>
                <a:cs typeface="Times New Roman" pitchFamily="18" charset="0"/>
              </a:rPr>
              <a:t>   «Об утверждении Порядка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 - пункты 2, 3, 4, 5, 6</a:t>
            </a:r>
          </a:p>
          <a:p>
            <a:pPr algn="just"/>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3"/>
              </a:rPr>
              <a:t>Приказ Минобрнауки России от 07.04.2014 № 276 </a:t>
            </a:r>
            <a:endParaRPr lang="ru-RU" sz="1600" dirty="0" smtClean="0">
              <a:latin typeface="Times New Roman" pitchFamily="18" charset="0"/>
              <a:cs typeface="Times New Roman" pitchFamily="18" charset="0"/>
            </a:endParaRPr>
          </a:p>
          <a:p>
            <a:pPr algn="just">
              <a:buNone/>
            </a:pPr>
            <a:r>
              <a:rPr lang="ru-RU" sz="1600" dirty="0" smtClean="0">
                <a:latin typeface="Times New Roman" pitchFamily="18" charset="0"/>
                <a:cs typeface="Times New Roman" pitchFamily="18" charset="0"/>
              </a:rPr>
              <a:t>   «Об утверждении Порядка проведения аттестации педагогических работников организаций, осуществляющих образовательную деятельность» - пункты 5-13, 19-20</a:t>
            </a:r>
          </a:p>
          <a:p>
            <a:pPr algn="just"/>
            <a:r>
              <a:rPr lang="ru-RU" sz="1600" dirty="0" smtClean="0">
                <a:latin typeface="Times New Roman" pitchFamily="18" charset="0"/>
                <a:cs typeface="Times New Roman" pitchFamily="18" charset="0"/>
                <a:hlinkClick r:id="rId4"/>
              </a:rPr>
              <a:t>Приказ </a:t>
            </a:r>
            <a:r>
              <a:rPr lang="ru-RU" sz="1600" dirty="0" err="1" smtClean="0">
                <a:latin typeface="Times New Roman" pitchFamily="18" charset="0"/>
                <a:cs typeface="Times New Roman" pitchFamily="18" charset="0"/>
                <a:hlinkClick r:id="rId4"/>
              </a:rPr>
              <a:t>Минздравсоцразвития</a:t>
            </a:r>
            <a:r>
              <a:rPr lang="ru-RU" sz="1600" dirty="0" smtClean="0">
                <a:latin typeface="Times New Roman" pitchFamily="18" charset="0"/>
                <a:cs typeface="Times New Roman" pitchFamily="18" charset="0"/>
                <a:hlinkClick r:id="rId4"/>
              </a:rPr>
              <a:t> России от 26.08.2010 г. № 761н</a:t>
            </a:r>
            <a:r>
              <a:rPr lang="ru-RU" sz="1600" dirty="0" smtClean="0">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   «Об утверждении «Единого квалификационного справочника должностей руководителей, специалистов и служащих, раздел «Квалификационные характеристики должностей работников образования»</a:t>
            </a:r>
          </a:p>
          <a:p>
            <a:pPr algn="just"/>
            <a:r>
              <a:rPr lang="ru-RU" sz="1600" dirty="0" smtClean="0">
                <a:latin typeface="Times New Roman" pitchFamily="18" charset="0"/>
                <a:cs typeface="Times New Roman" pitchFamily="18" charset="0"/>
                <a:hlinkClick r:id="rId5"/>
              </a:rPr>
              <a:t>Приказ Рособрнадзора от 29.05.2014 № 785</a:t>
            </a:r>
            <a:r>
              <a:rPr lang="ru-RU" sz="1600" dirty="0" smtClean="0">
                <a:latin typeface="Times New Roman" pitchFamily="18" charset="0"/>
                <a:cs typeface="Times New Roman" pitchFamily="18" charset="0"/>
              </a:rPr>
              <a:t> </a:t>
            </a:r>
          </a:p>
          <a:p>
            <a:pPr algn="just">
              <a:buNone/>
            </a:pPr>
            <a:r>
              <a:rPr lang="ru-RU" sz="1600" dirty="0" smtClean="0">
                <a:latin typeface="Times New Roman" pitchFamily="18" charset="0"/>
                <a:cs typeface="Times New Roman" pitchFamily="18" charset="0"/>
              </a:rPr>
              <a:t>   «Об утверждении требований к структуре официального сайта образовательной организации в информационно-телекоммуникационной сети «Интернет» и формату представления на нем информации» - пункты 2-7</a:t>
            </a:r>
          </a:p>
          <a:p>
            <a:pPr algn="just"/>
            <a:endParaRPr lang="ru-RU" sz="1600" dirty="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6" cstate="print"/>
          <a:srcRect/>
          <a:stretch>
            <a:fillRect/>
          </a:stretch>
        </p:blipFill>
        <p:spPr bwMode="auto">
          <a:xfrm>
            <a:off x="8244408" y="6222112"/>
            <a:ext cx="899592" cy="63588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922114"/>
          </a:xfrm>
        </p:spPr>
        <p:txBody>
          <a:bodyPr>
            <a:normAutofit fontScale="90000"/>
          </a:bodyPr>
          <a:lstStyle/>
          <a:p>
            <a:pPr algn="ctr"/>
            <a:r>
              <a:rPr lang="ru-RU" sz="2200" dirty="0" smtClean="0"/>
              <a:t/>
            </a:r>
            <a:br>
              <a:rPr lang="ru-RU" sz="2200" dirty="0" smtClean="0"/>
            </a:br>
            <a:r>
              <a:rPr lang="ru-RU" sz="2200" dirty="0" smtClean="0"/>
              <a:t/>
            </a:r>
            <a:br>
              <a:rPr lang="ru-RU" sz="2200" dirty="0" smtClean="0"/>
            </a:br>
            <a:r>
              <a:rPr lang="ru-RU" sz="2200" dirty="0" smtClean="0"/>
              <a:t> </a:t>
            </a:r>
            <a:r>
              <a:rPr lang="ru-RU" sz="2200" b="1" dirty="0" smtClean="0">
                <a:latin typeface="Times New Roman" pitchFamily="18" charset="0"/>
                <a:cs typeface="Times New Roman" pitchFamily="18" charset="0"/>
              </a:rPr>
              <a:t>Раздел </a:t>
            </a:r>
            <a:r>
              <a:rPr lang="en-US" sz="2200" b="1" dirty="0" smtClean="0">
                <a:latin typeface="Times New Roman" pitchFamily="18" charset="0"/>
                <a:cs typeface="Times New Roman" pitchFamily="18" charset="0"/>
              </a:rPr>
              <a:t>III</a:t>
            </a:r>
            <a:r>
              <a:rPr lang="ru-RU" sz="2200" b="1" dirty="0" smtClean="0">
                <a:latin typeface="Times New Roman" pitchFamily="18" charset="0"/>
                <a:cs typeface="Times New Roman" pitchFamily="18" charset="0"/>
              </a:rPr>
              <a:t>. Нормативные правовые акты федеральных органов исполнительной власти и нормативные документы федеральных органов исполнительной власти</a:t>
            </a:r>
            <a:r>
              <a:rPr lang="ru-RU" dirty="0" smtClean="0"/>
              <a:t/>
            </a:r>
            <a:br>
              <a:rPr lang="ru-RU" dirty="0" smtClean="0"/>
            </a:br>
            <a:endParaRPr lang="ru-RU" dirty="0"/>
          </a:p>
        </p:txBody>
      </p:sp>
      <p:sp>
        <p:nvSpPr>
          <p:cNvPr id="2" name="Содержимое 1"/>
          <p:cNvSpPr>
            <a:spLocks noGrp="1"/>
          </p:cNvSpPr>
          <p:nvPr>
            <p:ph idx="1"/>
          </p:nvPr>
        </p:nvSpPr>
        <p:spPr>
          <a:xfrm>
            <a:off x="611560" y="1916832"/>
            <a:ext cx="7886700" cy="4351338"/>
          </a:xfrm>
        </p:spPr>
        <p:txBody>
          <a:bodyPr>
            <a:normAutofit/>
          </a:bodyPr>
          <a:lstStyle/>
          <a:p>
            <a:pPr algn="just"/>
            <a:r>
              <a:rPr lang="ru-RU" sz="2000" dirty="0" smtClean="0">
                <a:latin typeface="Times New Roman" pitchFamily="18" charset="0"/>
                <a:cs typeface="Times New Roman" pitchFamily="18" charset="0"/>
                <a:hlinkClick r:id="rId2"/>
              </a:rPr>
              <a:t>Приказ Минобрнауки России от 15.03.2013 № 185</a:t>
            </a:r>
            <a:endParaRPr lang="ru-RU" sz="2000" dirty="0" smtClean="0">
              <a:latin typeface="Times New Roman" pitchFamily="18" charset="0"/>
              <a:cs typeface="Times New Roman" pitchFamily="18" charset="0"/>
            </a:endParaRPr>
          </a:p>
          <a:p>
            <a:pPr algn="just">
              <a:buNone/>
            </a:pPr>
            <a:r>
              <a:rPr lang="ru-RU" sz="2000" dirty="0" smtClean="0">
                <a:latin typeface="Times New Roman" pitchFamily="18" charset="0"/>
                <a:cs typeface="Times New Roman" pitchFamily="18" charset="0"/>
              </a:rPr>
              <a:t>   «Об утверждении Порядка применения к обучающимся и снятия с обучающихся мер дисциплинарного взыскания» - пункты 2-13,  15.</a:t>
            </a:r>
          </a:p>
          <a:p>
            <a:pPr algn="just"/>
            <a:r>
              <a:rPr lang="ru-RU" sz="2000" u="sng" dirty="0" smtClean="0">
                <a:solidFill>
                  <a:srgbClr val="0070C0"/>
                </a:solidFill>
                <a:latin typeface="Times New Roman" pitchFamily="18" charset="0"/>
                <a:cs typeface="Times New Roman" pitchFamily="18" charset="0"/>
              </a:rPr>
              <a:t>Приказ Минобрнауки России от 29.08.2013 г. № 1008 </a:t>
            </a:r>
          </a:p>
          <a:p>
            <a:pPr algn="just">
              <a:buNone/>
            </a:pPr>
            <a:r>
              <a:rPr lang="ru-RU" sz="2000" dirty="0" smtClean="0">
                <a:latin typeface="Times New Roman" pitchFamily="18" charset="0"/>
                <a:cs typeface="Times New Roman" pitchFamily="18" charset="0"/>
              </a:rPr>
              <a:t>   «Об утверждении Порядка организации и осуществления образовательной деятельности по дополнительным общеобразовательным программам» -пункты 9, 20</a:t>
            </a:r>
          </a:p>
          <a:p>
            <a:pPr algn="just"/>
            <a:r>
              <a:rPr lang="ru-RU" sz="2000" u="sng" dirty="0" smtClean="0">
                <a:solidFill>
                  <a:srgbClr val="0070C0"/>
                </a:solidFill>
                <a:latin typeface="Times New Roman" pitchFamily="18" charset="0"/>
                <a:cs typeface="Times New Roman" pitchFamily="18" charset="0"/>
              </a:rPr>
              <a:t>Приказ Минобрнауки России от 14.06.2013 № 462 </a:t>
            </a:r>
          </a:p>
          <a:p>
            <a:pPr algn="just">
              <a:buNone/>
            </a:pPr>
            <a:r>
              <a:rPr lang="ru-RU" sz="2000" dirty="0" smtClean="0">
                <a:latin typeface="Times New Roman" pitchFamily="18" charset="0"/>
                <a:cs typeface="Times New Roman" pitchFamily="18" charset="0"/>
              </a:rPr>
              <a:t>   «Об утверждении Порядка проведения самообследования образовательной организацией»</a:t>
            </a:r>
          </a:p>
          <a:p>
            <a:pPr algn="just"/>
            <a:endParaRPr lang="ru-RU" sz="1600" dirty="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3" cstate="print"/>
          <a:srcRect/>
          <a:stretch>
            <a:fillRect/>
          </a:stretch>
        </p:blipFill>
        <p:spPr bwMode="auto">
          <a:xfrm>
            <a:off x="8244408" y="6222112"/>
            <a:ext cx="899592" cy="63588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a:bodyPr>
          <a:lstStyle/>
          <a:p>
            <a:pPr algn="ctr">
              <a:buNone/>
            </a:pPr>
            <a:r>
              <a:rPr lang="ru-RU" sz="2000" b="1" dirty="0" smtClean="0">
                <a:latin typeface="Times New Roman" pitchFamily="18" charset="0"/>
                <a:cs typeface="Times New Roman" pitchFamily="18" charset="0"/>
              </a:rPr>
              <a:t>Локальные нормативные акты, обязательные для разработки в образовательной организации:</a:t>
            </a:r>
          </a:p>
          <a:p>
            <a:pPr marL="182563" indent="-182563" algn="just"/>
            <a:r>
              <a:rPr lang="ru-RU" sz="1600" dirty="0" smtClean="0">
                <a:latin typeface="Times New Roman" pitchFamily="18" charset="0"/>
                <a:cs typeface="Times New Roman" pitchFamily="18" charset="0"/>
              </a:rPr>
              <a:t>Разработанные и утвержденные в соответствии с требованиями  реализуемые в образовательной организации образовательные программы </a:t>
            </a:r>
            <a:r>
              <a:rPr lang="ru-RU" sz="1600" b="1" dirty="0" smtClean="0">
                <a:solidFill>
                  <a:srgbClr val="C00000"/>
                </a:solidFill>
                <a:latin typeface="Times New Roman" pitchFamily="18" charset="0"/>
                <a:cs typeface="Times New Roman" pitchFamily="18" charset="0"/>
              </a:rPr>
              <a:t>(п. 6 ч.3 ст. 28  273-ФЗ)</a:t>
            </a:r>
          </a:p>
          <a:p>
            <a:pPr marL="182563" indent="-182563" algn="just"/>
            <a:r>
              <a:rPr lang="ru-RU" sz="1600" dirty="0" smtClean="0">
                <a:latin typeface="Times New Roman" pitchFamily="18" charset="0"/>
                <a:cs typeface="Times New Roman" pitchFamily="18" charset="0"/>
              </a:rPr>
              <a:t>Локальный нормативный акт о языке образования в образовательной организации </a:t>
            </a:r>
            <a:r>
              <a:rPr lang="ru-RU" sz="1600" b="1" dirty="0" smtClean="0">
                <a:solidFill>
                  <a:srgbClr val="C00000"/>
                </a:solidFill>
                <a:latin typeface="Times New Roman" pitchFamily="18" charset="0"/>
                <a:cs typeface="Times New Roman" pitchFamily="18" charset="0"/>
              </a:rPr>
              <a:t>(ч. 6 ст. 14 273 –ФЗ)</a:t>
            </a:r>
          </a:p>
          <a:p>
            <a:pPr marL="182563" indent="-182563" algn="just"/>
            <a:r>
              <a:rPr lang="ru-RU" sz="1600" dirty="0" smtClean="0">
                <a:latin typeface="Times New Roman" pitchFamily="18" charset="0"/>
                <a:cs typeface="Times New Roman" pitchFamily="18" charset="0"/>
              </a:rPr>
              <a:t>Программа развития образовательной организации </a:t>
            </a:r>
            <a:r>
              <a:rPr lang="ru-RU" sz="1600" b="1" dirty="0" smtClean="0">
                <a:solidFill>
                  <a:srgbClr val="C00000"/>
                </a:solidFill>
                <a:latin typeface="Times New Roman" pitchFamily="18" charset="0"/>
                <a:cs typeface="Times New Roman" pitchFamily="18" charset="0"/>
              </a:rPr>
              <a:t>(п.7 ч. 3 ст. 28 273-ФЗ)</a:t>
            </a:r>
          </a:p>
          <a:p>
            <a:pPr marL="182563" indent="-182563" algn="just"/>
            <a:r>
              <a:rPr lang="ru-RU" sz="1600" dirty="0" smtClean="0">
                <a:latin typeface="Times New Roman" pitchFamily="18" charset="0"/>
                <a:cs typeface="Times New Roman" pitchFamily="18" charset="0"/>
              </a:rPr>
              <a:t>Локальный нормативный акт, регламентирующий правила внутреннего распорядка обучающихся </a:t>
            </a:r>
            <a:r>
              <a:rPr lang="ru-RU" sz="1600" b="1" dirty="0" smtClean="0">
                <a:solidFill>
                  <a:srgbClr val="C00000"/>
                </a:solidFill>
                <a:latin typeface="Times New Roman" pitchFamily="18" charset="0"/>
                <a:cs typeface="Times New Roman" pitchFamily="18" charset="0"/>
              </a:rPr>
              <a:t>(п. 1 ч. 3 ст. 28 273-ФЗ)</a:t>
            </a:r>
          </a:p>
          <a:p>
            <a:pPr marL="182563" indent="-182563" algn="just"/>
            <a:r>
              <a:rPr lang="ru-RU" sz="1600" dirty="0" smtClean="0">
                <a:latin typeface="Times New Roman" pitchFamily="18" charset="0"/>
                <a:cs typeface="Times New Roman" pitchFamily="18" charset="0"/>
              </a:rPr>
              <a:t>Локальный нормативный акт, регламентирующий правила внутреннего трудового распорядка работников образовательной организации, соотношение учебной (преподавательской) и другой педагогической работы в пределах рабочей недели или учебного года (с учетом количества часов по учебному плану, специальности и квалификации работника), режим рабочего времени и времени отдыха педагогических работников организации и иных работников образовательной организации </a:t>
            </a:r>
            <a:r>
              <a:rPr lang="ru-RU" sz="1600" b="1" dirty="0" smtClean="0">
                <a:solidFill>
                  <a:srgbClr val="C00000"/>
                </a:solidFill>
                <a:latin typeface="Times New Roman" pitchFamily="18" charset="0"/>
                <a:cs typeface="Times New Roman" pitchFamily="18" charset="0"/>
              </a:rPr>
              <a:t>(п. 1 ч. 3 ст. 28 273-ФЗ, ч.7 ст. 47 273-ФЗ, ч.1,3 ст.52 273-ФЗ)</a:t>
            </a:r>
          </a:p>
          <a:p>
            <a:pPr marL="365125" indent="-273050" algn="just">
              <a:buAutoNum type="arabicPeriod"/>
            </a:pPr>
            <a:endParaRPr lang="ru-RU" sz="1600" b="1" u="sng" dirty="0" smtClean="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a:bodyPr>
          <a:lstStyle/>
          <a:p>
            <a:pPr algn="just"/>
            <a:r>
              <a:rPr lang="ru-RU" sz="1800" dirty="0" smtClean="0">
                <a:latin typeface="Times New Roman" pitchFamily="18" charset="0"/>
                <a:cs typeface="Times New Roman" pitchFamily="18" charset="0"/>
              </a:rPr>
              <a:t>Трудовые договоры работников образовательной организации </a:t>
            </a:r>
            <a:r>
              <a:rPr lang="ru-RU" sz="1800" b="1" dirty="0" smtClean="0">
                <a:solidFill>
                  <a:srgbClr val="C00000"/>
                </a:solidFill>
                <a:latin typeface="Times New Roman" pitchFamily="18" charset="0"/>
                <a:cs typeface="Times New Roman" pitchFamily="18" charset="0"/>
              </a:rPr>
              <a:t>(ч. 6 ст. 47 273-ФЗ, ч.1,3 ст.52 273-ФЗ)</a:t>
            </a:r>
          </a:p>
          <a:p>
            <a:pPr algn="just"/>
            <a:r>
              <a:rPr lang="ru-RU" sz="1800" dirty="0" smtClean="0">
                <a:latin typeface="Times New Roman" pitchFamily="18" charset="0"/>
                <a:cs typeface="Times New Roman" pitchFamily="18" charset="0"/>
              </a:rPr>
              <a:t>Должностные обязанности работников образовательной организации </a:t>
            </a:r>
            <a:r>
              <a:rPr lang="ru-RU" sz="1800" b="1" dirty="0" smtClean="0">
                <a:solidFill>
                  <a:srgbClr val="C00000"/>
                </a:solidFill>
                <a:latin typeface="Times New Roman" pitchFamily="18" charset="0"/>
                <a:cs typeface="Times New Roman" pitchFamily="18" charset="0"/>
              </a:rPr>
              <a:t>(ч. 6 ст. 47 273-ФЗ, ч.1,3 ст.52 273-ФЗ)</a:t>
            </a:r>
          </a:p>
          <a:p>
            <a:pPr algn="just"/>
            <a:r>
              <a:rPr lang="ru-RU" sz="1800" dirty="0" smtClean="0">
                <a:latin typeface="Times New Roman" pitchFamily="18" charset="0"/>
                <a:cs typeface="Times New Roman" pitchFamily="18" charset="0"/>
              </a:rPr>
              <a:t>Локальный нормативный акт (локальные нормативные акты), регламентирующий (ие) формы, периодичность и порядок текущего контроля успеваемости и промежуточной аттестации обучающихся </a:t>
            </a:r>
            <a:r>
              <a:rPr lang="ru-RU" sz="1800" b="1" dirty="0" smtClean="0">
                <a:solidFill>
                  <a:srgbClr val="C00000"/>
                </a:solidFill>
                <a:latin typeface="Times New Roman" pitchFamily="18" charset="0"/>
                <a:cs typeface="Times New Roman" pitchFamily="18" charset="0"/>
              </a:rPr>
              <a:t>(п.10 ч.3 ст. 28 273-ФЗ, п. 7 ч.1 ст. 34 273-ФЗ, ч.2 ст.30 273-ФЗ, ч.1 ст.58 273-ФЗ)</a:t>
            </a:r>
          </a:p>
          <a:p>
            <a:pPr algn="just"/>
            <a:r>
              <a:rPr lang="ru-RU" sz="1800" dirty="0" smtClean="0">
                <a:latin typeface="Times New Roman" pitchFamily="18" charset="0"/>
                <a:cs typeface="Times New Roman" pitchFamily="18" charset="0"/>
              </a:rPr>
              <a:t>Локальный нормативный акт, регламентирующий порядок создания, организацию работы, принятия решений комиссией по урегулированию споров между участниками образовательных отношений и их исполнения </a:t>
            </a:r>
            <a:r>
              <a:rPr lang="ru-RU" sz="1800" b="1" dirty="0" smtClean="0">
                <a:solidFill>
                  <a:srgbClr val="C00000"/>
                </a:solidFill>
                <a:latin typeface="Times New Roman" pitchFamily="18" charset="0"/>
                <a:cs typeface="Times New Roman" pitchFamily="18" charset="0"/>
              </a:rPr>
              <a:t>(ст. 45 273-ФЗ) </a:t>
            </a:r>
          </a:p>
          <a:p>
            <a:pPr algn="just"/>
            <a:r>
              <a:rPr lang="ru-RU" sz="1800" dirty="0" smtClean="0">
                <a:latin typeface="Times New Roman" pitchFamily="18" charset="0"/>
                <a:cs typeface="Times New Roman" pitchFamily="18" charset="0"/>
              </a:rPr>
              <a:t>Локальный нормативный акт, регламентирующий нормы профессиональной этики педагогических работников образовательной организации</a:t>
            </a:r>
            <a:r>
              <a:rPr lang="ru-RU" sz="1800" b="1" dirty="0" smtClean="0">
                <a:latin typeface="Times New Roman" pitchFamily="18" charset="0"/>
                <a:cs typeface="Times New Roman" pitchFamily="18" charset="0"/>
              </a:rPr>
              <a:t> </a:t>
            </a:r>
            <a:r>
              <a:rPr lang="ru-RU" sz="1800" b="1" dirty="0" smtClean="0">
                <a:solidFill>
                  <a:srgbClr val="C00000"/>
                </a:solidFill>
                <a:latin typeface="Times New Roman" pitchFamily="18" charset="0"/>
                <a:cs typeface="Times New Roman" pitchFamily="18" charset="0"/>
              </a:rPr>
              <a:t>(ч.4 ст. 47 273-ФЗ)</a:t>
            </a: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fontScale="92500" lnSpcReduction="10000"/>
          </a:bodyPr>
          <a:lstStyle/>
          <a:p>
            <a:pPr algn="just"/>
            <a:r>
              <a:rPr lang="ru-RU" sz="1800" dirty="0" smtClean="0">
                <a:latin typeface="Times New Roman" pitchFamily="18" charset="0"/>
                <a:cs typeface="Times New Roman" pitchFamily="18" charset="0"/>
              </a:rPr>
              <a:t>Локальный нормативный акт, устанавливающий образец справки об обучении или о периоде обучения, выдаваемой лицам, не прошедшим итоговой аттестации или получившим на итоговой аттестации неудовлетворительные результаты, а также лицам, освоившим часть образовательной программы и (или) отчисленным из организации </a:t>
            </a:r>
            <a:r>
              <a:rPr lang="ru-RU" sz="1800" b="1" dirty="0" smtClean="0">
                <a:solidFill>
                  <a:srgbClr val="C00000"/>
                </a:solidFill>
                <a:latin typeface="Times New Roman" pitchFamily="18" charset="0"/>
                <a:cs typeface="Times New Roman" pitchFamily="18" charset="0"/>
              </a:rPr>
              <a:t>(ч. 12, 15 ст. 60 273-ФЗ)</a:t>
            </a:r>
          </a:p>
          <a:p>
            <a:pPr algn="just"/>
            <a:r>
              <a:rPr lang="ru-RU" sz="1800" dirty="0" smtClean="0">
                <a:latin typeface="Times New Roman" pitchFamily="18" charset="0"/>
                <a:cs typeface="Times New Roman" pitchFamily="18" charset="0"/>
              </a:rPr>
              <a:t>Локальные нормативные акты, регламентирующие организацию и функционирование структурных подразделений образовательной организации Например: Положение о библиотеке, Положение о музее образовательной организации </a:t>
            </a:r>
            <a:r>
              <a:rPr lang="ru-RU" sz="1800" b="1" dirty="0" smtClean="0">
                <a:solidFill>
                  <a:srgbClr val="C00000"/>
                </a:solidFill>
                <a:latin typeface="Times New Roman" pitchFamily="18" charset="0"/>
                <a:cs typeface="Times New Roman" pitchFamily="18" charset="0"/>
              </a:rPr>
              <a:t>(ч. 2, 4  ст.27 273-ФЗ)</a:t>
            </a:r>
          </a:p>
          <a:p>
            <a:pPr algn="just"/>
            <a:r>
              <a:rPr lang="ru-RU" sz="1800" dirty="0" smtClean="0">
                <a:latin typeface="Times New Roman" pitchFamily="18" charset="0"/>
                <a:cs typeface="Times New Roman" pitchFamily="18" charset="0"/>
              </a:rPr>
              <a:t>Локальный нормативный акт, регламентирующий порядок предоставления платных образовательных услуг, в т.ч. прием на места с оплатой стоимости обучения физическими и (или) юридическими лицами, порядок пользования обучающимися, осваивающими учебные предметы, курсы, дисциплины (модули) за пределами федеральных государственных образовательных стандартов, образовательных стандартов и (или) получающими платные образовательные услуги, учебниками и учебными пособиями,  основания и порядок снижения стоимости платных образовательных услуг (</a:t>
            </a:r>
            <a:r>
              <a:rPr lang="ru-RU" sz="1800" i="1" dirty="0" smtClean="0">
                <a:latin typeface="Times New Roman" pitchFamily="18" charset="0"/>
                <a:cs typeface="Times New Roman" pitchFamily="18" charset="0"/>
              </a:rPr>
              <a:t>в части, не урегулированной законодательством об образовании</a:t>
            </a:r>
            <a:r>
              <a:rPr lang="ru-RU" sz="1800" dirty="0" smtClean="0">
                <a:latin typeface="Times New Roman" pitchFamily="18" charset="0"/>
                <a:cs typeface="Times New Roman" pitchFamily="18" charset="0"/>
              </a:rPr>
              <a:t>) </a:t>
            </a:r>
            <a:r>
              <a:rPr lang="ru-RU" sz="1800" b="1" dirty="0" smtClean="0">
                <a:solidFill>
                  <a:srgbClr val="C00000"/>
                </a:solidFill>
                <a:latin typeface="Times New Roman" pitchFamily="18" charset="0"/>
                <a:cs typeface="Times New Roman" pitchFamily="18" charset="0"/>
              </a:rPr>
              <a:t>(ч. 5 ст. 54 273 –ФЗ, 273 –ФЗ)</a:t>
            </a:r>
          </a:p>
          <a:p>
            <a:endParaRPr lang="ru-RU" sz="1800" dirty="0" smtClean="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a:xfrm>
            <a:off x="467544" y="2105472"/>
            <a:ext cx="8363272" cy="4752528"/>
          </a:xfrm>
        </p:spPr>
        <p:txBody>
          <a:bodyPr>
            <a:normAutofit/>
          </a:bodyPr>
          <a:lstStyle/>
          <a:p>
            <a:pPr algn="just"/>
            <a:r>
              <a:rPr lang="ru-RU" sz="1700" dirty="0" smtClean="0">
                <a:latin typeface="Times New Roman" pitchFamily="18" charset="0"/>
                <a:cs typeface="Times New Roman" pitchFamily="18" charset="0"/>
              </a:rPr>
              <a:t>Локальные нормативные акты, регламентирующие создание условий по обеспечению безопасности обучающихся во время пребывания в организации, осуществляющей образовательную деятельность </a:t>
            </a:r>
            <a:r>
              <a:rPr lang="ru-RU" sz="1700" b="1" dirty="0" smtClean="0">
                <a:solidFill>
                  <a:srgbClr val="C00000"/>
                </a:solidFill>
                <a:latin typeface="Times New Roman" pitchFamily="18" charset="0"/>
                <a:cs typeface="Times New Roman" pitchFamily="18" charset="0"/>
              </a:rPr>
              <a:t>(п.8 ч. 1 ст. 41 273-ФЗ)</a:t>
            </a:r>
          </a:p>
          <a:p>
            <a:pPr algn="just"/>
            <a:r>
              <a:rPr lang="ru-RU" sz="1700" dirty="0" smtClean="0">
                <a:latin typeface="Times New Roman" pitchFamily="18" charset="0"/>
                <a:cs typeface="Times New Roman" pitchFamily="18" charset="0"/>
              </a:rPr>
              <a:t>Локальный нормативный акт, регламентирующий  количество учащихся в объединении, их возрастные категории, а также продолжительность учебных занятий в объединении (в том числе численный состав объединения при включении в него учащихся с ограниченными возможностями здоровья и (или) детей-инвалидов, инвалидов) в соответствии с направленностью дополнительных общеобразовательных программ </a:t>
            </a:r>
            <a:r>
              <a:rPr lang="ru-RU" sz="1700" b="1" dirty="0" smtClean="0">
                <a:solidFill>
                  <a:srgbClr val="C00000"/>
                </a:solidFill>
                <a:latin typeface="Times New Roman" pitchFamily="18" charset="0"/>
                <a:cs typeface="Times New Roman" pitchFamily="18" charset="0"/>
              </a:rPr>
              <a:t>(п.9, 20 Приказа Минобрнауки России от 29.08.2013 № 1008 «Об утверждении Порядка организации и осуществления образовательной деятельности по дополнительным общеобразовательным программам»)</a:t>
            </a:r>
          </a:p>
          <a:p>
            <a:pPr algn="just"/>
            <a:r>
              <a:rPr lang="ru-RU" sz="1700" dirty="0" smtClean="0">
                <a:latin typeface="Times New Roman" pitchFamily="18" charset="0"/>
                <a:cs typeface="Times New Roman" pitchFamily="18" charset="0"/>
              </a:rPr>
              <a:t>Локальные нормативные акты, регламентирующие  деятельность коллегиальных органов управления образовательной организации </a:t>
            </a:r>
            <a:r>
              <a:rPr lang="ru-RU" sz="1700" i="1" dirty="0" smtClean="0">
                <a:latin typeface="Times New Roman" pitchFamily="18" charset="0"/>
                <a:cs typeface="Times New Roman" pitchFamily="18" charset="0"/>
              </a:rPr>
              <a:t>(если в уставе обозначены не все вопросы регламентирующие их деятельность)</a:t>
            </a:r>
            <a:r>
              <a:rPr lang="ru-RU" sz="1700" dirty="0" smtClean="0">
                <a:latin typeface="Times New Roman" pitchFamily="18" charset="0"/>
                <a:cs typeface="Times New Roman" pitchFamily="18" charset="0"/>
              </a:rPr>
              <a:t> </a:t>
            </a:r>
            <a:r>
              <a:rPr lang="ru-RU" sz="1700" b="1" dirty="0" smtClean="0">
                <a:solidFill>
                  <a:srgbClr val="C00000"/>
                </a:solidFill>
                <a:latin typeface="Times New Roman" pitchFamily="18" charset="0"/>
                <a:cs typeface="Times New Roman" pitchFamily="18" charset="0"/>
              </a:rPr>
              <a:t>(ч.2 ст. 26 273 –ФЗ)</a:t>
            </a:r>
          </a:p>
          <a:p>
            <a:pPr>
              <a:buNone/>
            </a:pPr>
            <a:endParaRPr lang="ru-RU" sz="1800" dirty="0" smtClean="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lnSpcReduction="10000"/>
          </a:bodyPr>
          <a:lstStyle/>
          <a:p>
            <a:pPr marL="0" indent="0" algn="ctr">
              <a:buNone/>
            </a:pPr>
            <a:r>
              <a:rPr lang="ru-RU" sz="1800" b="1" dirty="0" smtClean="0">
                <a:latin typeface="Times New Roman" pitchFamily="18" charset="0"/>
                <a:cs typeface="Times New Roman" pitchFamily="18" charset="0"/>
              </a:rPr>
              <a:t>Вопросы, которые в обязательном порядке должны быть урегулированы нормами локальных нормативных актов образовательной организации:</a:t>
            </a:r>
          </a:p>
          <a:p>
            <a:pPr algn="just"/>
            <a:r>
              <a:rPr lang="ru-RU" sz="1800" dirty="0" smtClean="0">
                <a:latin typeface="Times New Roman" pitchFamily="18" charset="0"/>
                <a:cs typeface="Times New Roman" pitchFamily="18" charset="0"/>
              </a:rPr>
              <a:t>Режим занятий обучающихся </a:t>
            </a:r>
            <a:r>
              <a:rPr lang="ru-RU" sz="1800" b="1" dirty="0" smtClean="0">
                <a:solidFill>
                  <a:srgbClr val="C00000"/>
                </a:solidFill>
                <a:latin typeface="Times New Roman" pitchFamily="18" charset="0"/>
                <a:cs typeface="Times New Roman" pitchFamily="18" charset="0"/>
              </a:rPr>
              <a:t>(ч.2 ст.30 273-ФЗ)</a:t>
            </a:r>
          </a:p>
          <a:p>
            <a:pPr algn="just"/>
            <a:r>
              <a:rPr lang="ru-RU" sz="1800" dirty="0" smtClean="0">
                <a:latin typeface="Times New Roman" pitchFamily="18" charset="0"/>
                <a:cs typeface="Times New Roman" pitchFamily="18" charset="0"/>
              </a:rPr>
              <a:t>Порядок организации обучения по индивидуальному учебному плану, в том числе ускоренного обучения в пределах осваиваемой образовательной программы </a:t>
            </a:r>
            <a:r>
              <a:rPr lang="ru-RU" sz="1800" b="1" dirty="0" smtClean="0">
                <a:solidFill>
                  <a:srgbClr val="C00000"/>
                </a:solidFill>
                <a:latin typeface="Times New Roman" pitchFamily="18" charset="0"/>
                <a:cs typeface="Times New Roman" pitchFamily="18" charset="0"/>
              </a:rPr>
              <a:t>(пп.3,6 п.1 ст. 34 273-ФЗ)</a:t>
            </a:r>
          </a:p>
          <a:p>
            <a:pPr algn="just"/>
            <a:r>
              <a:rPr lang="ru-RU" sz="1800" dirty="0" smtClean="0">
                <a:latin typeface="Times New Roman" pitchFamily="18" charset="0"/>
                <a:cs typeface="Times New Roman" pitchFamily="18" charset="0"/>
              </a:rPr>
              <a:t>Порядок и основания перевода и отчисления обучающихся, а также  порядок оформления возникновения, приостановления, изменения и прекращения отношений между образовательной организацией и обучающимися и (или) родителями (законными представителями) несовершеннолетних обучающихся </a:t>
            </a:r>
            <a:r>
              <a:rPr lang="ru-RU" sz="1800" b="1" dirty="0" smtClean="0">
                <a:solidFill>
                  <a:srgbClr val="C00000"/>
                </a:solidFill>
                <a:latin typeface="Times New Roman" pitchFamily="18" charset="0"/>
                <a:cs typeface="Times New Roman" pitchFamily="18" charset="0"/>
              </a:rPr>
              <a:t>(ч. 2 ст. 30 273-ФЗ, ч. 1 ст. 53, ст. 57, ст. 61, ч. 2 ст. 62 273-ФЗ)</a:t>
            </a:r>
          </a:p>
          <a:p>
            <a:pPr algn="just"/>
            <a:r>
              <a:rPr lang="ru-RU" sz="1800" dirty="0" smtClean="0">
                <a:latin typeface="Times New Roman" pitchFamily="18" charset="0"/>
                <a:cs typeface="Times New Roman" pitchFamily="18" charset="0"/>
              </a:rPr>
              <a:t>Порядок организации  освоения обучающимися дополнительно к учебным предметам, курсам, дисциплинам (модулям) по осваиваемой образовательной программе других учебных предметов, курсов, дисциплин (модулей), преподаваемых в образовательной организации </a:t>
            </a:r>
            <a:r>
              <a:rPr lang="ru-RU" sz="1800" b="1" dirty="0" smtClean="0">
                <a:solidFill>
                  <a:srgbClr val="C00000"/>
                </a:solidFill>
                <a:latin typeface="Times New Roman" pitchFamily="18" charset="0"/>
                <a:cs typeface="Times New Roman" pitchFamily="18" charset="0"/>
              </a:rPr>
              <a:t>(пп.6 п.1 ст. 34 273-ФЗ)</a:t>
            </a:r>
          </a:p>
          <a:p>
            <a:pPr marL="0" indent="0" algn="ctr">
              <a:buNone/>
            </a:pPr>
            <a:endParaRPr lang="ru-RU" sz="1800" dirty="0" smtClean="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fontScale="92500" lnSpcReduction="10000"/>
          </a:bodyPr>
          <a:lstStyle/>
          <a:p>
            <a:pPr algn="just"/>
            <a:r>
              <a:rPr lang="ru-RU" sz="1800" dirty="0" smtClean="0">
                <a:latin typeface="Times New Roman" pitchFamily="18" charset="0"/>
                <a:cs typeface="Times New Roman" pitchFamily="18" charset="0"/>
              </a:rPr>
              <a:t>Порядок пользования обучающимися лечебно-оздоровительной инфраструктурой, объектами культуры и объектами спорта образовательной организации </a:t>
            </a:r>
            <a:r>
              <a:rPr lang="ru-RU" sz="1800" b="1" dirty="0" smtClean="0">
                <a:solidFill>
                  <a:srgbClr val="C00000"/>
                </a:solidFill>
                <a:latin typeface="Times New Roman" pitchFamily="18" charset="0"/>
                <a:cs typeface="Times New Roman" pitchFamily="18" charset="0"/>
              </a:rPr>
              <a:t>(п. 20, 21ч.1 ст. 34 273-ФЗ, ч.3 ст.35 273 –ФЗ)</a:t>
            </a:r>
          </a:p>
          <a:p>
            <a:pPr algn="just"/>
            <a:r>
              <a:rPr lang="ru-RU" sz="1800" dirty="0" smtClean="0">
                <a:latin typeface="Times New Roman" pitchFamily="18" charset="0"/>
                <a:cs typeface="Times New Roman" pitchFamily="18" charset="0"/>
              </a:rPr>
              <a:t>Порядок посещения обучающимися по своему выбору мероприятий, проводимых в образовательной организации и не предусмотренных учебным планом </a:t>
            </a:r>
            <a:r>
              <a:rPr lang="ru-RU" sz="1800" b="1" dirty="0" smtClean="0">
                <a:solidFill>
                  <a:srgbClr val="C00000"/>
                </a:solidFill>
                <a:latin typeface="Times New Roman" pitchFamily="18" charset="0"/>
                <a:cs typeface="Times New Roman" pitchFamily="18" charset="0"/>
              </a:rPr>
              <a:t>(п.4 ст. 34 273-ФЗ)</a:t>
            </a:r>
          </a:p>
          <a:p>
            <a:pPr algn="just"/>
            <a:r>
              <a:rPr lang="ru-RU" sz="1800" dirty="0" smtClean="0">
                <a:latin typeface="Times New Roman" pitchFamily="18" charset="0"/>
                <a:cs typeface="Times New Roman" pitchFamily="18" charset="0"/>
              </a:rPr>
              <a:t>Порядок доступа педагогических работников к информационно-телекоммуникационным сетям и базам данных, учебным и методическим материалам, музейным фондам, материально-техническим средствам обеспечения образовательной деятельности, необходимым для качественного осуществления педагогической, научной или исследовательской деятельности, в т.ч. право бесплатного пользования педагогическими работниками образовательными, методическими и научными услугами образовательной организации </a:t>
            </a:r>
            <a:r>
              <a:rPr lang="ru-RU" sz="1800" b="1" dirty="0" smtClean="0">
                <a:solidFill>
                  <a:srgbClr val="C00000"/>
                </a:solidFill>
                <a:latin typeface="Times New Roman" pitchFamily="18" charset="0"/>
                <a:cs typeface="Times New Roman" pitchFamily="18" charset="0"/>
              </a:rPr>
              <a:t>(п.7,8 ч.3 ст. 47 273-ФЗ)</a:t>
            </a:r>
          </a:p>
          <a:p>
            <a:pPr algn="just"/>
            <a:r>
              <a:rPr lang="ru-RU" sz="1800" dirty="0" smtClean="0">
                <a:latin typeface="Times New Roman" pitchFamily="18" charset="0"/>
                <a:cs typeface="Times New Roman" pitchFamily="18" charset="0"/>
              </a:rPr>
              <a:t>Порядок поощрения обучающихся в образовательной организации за успехи в учебной, физкультурной, спортивной, общественной, научной, научно- технической, творческой, экспериментальной и инновационной деятельности </a:t>
            </a:r>
            <a:r>
              <a:rPr lang="ru-RU" sz="1800" b="1" dirty="0" smtClean="0">
                <a:solidFill>
                  <a:srgbClr val="C00000"/>
                </a:solidFill>
                <a:latin typeface="Times New Roman" pitchFamily="18" charset="0"/>
                <a:cs typeface="Times New Roman" pitchFamily="18" charset="0"/>
              </a:rPr>
              <a:t>(п.26 ч.1 ст. 34 273 –ФЗ, п.10.1ч.3 ст.28 273 –ФЗ)</a:t>
            </a:r>
          </a:p>
          <a:p>
            <a:pPr marL="0" indent="0" algn="ctr">
              <a:buNone/>
            </a:pPr>
            <a:endParaRPr lang="ru-RU" sz="1800" dirty="0" smtClean="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188640"/>
            <a:ext cx="7886700" cy="1325563"/>
          </a:xfrm>
        </p:spPr>
        <p:txBody>
          <a:bodyPr>
            <a:normAutofit/>
          </a:bodyPr>
          <a:lstStyle/>
          <a:p>
            <a:pPr algn="ctr"/>
            <a:r>
              <a:rPr lang="ru-RU" sz="3200" b="1" dirty="0" smtClean="0">
                <a:solidFill>
                  <a:schemeClr val="tx1">
                    <a:lumMod val="95000"/>
                    <a:lumOff val="5000"/>
                  </a:schemeClr>
                </a:solidFill>
                <a:latin typeface="Times New Roman" pitchFamily="18" charset="0"/>
                <a:cs typeface="Times New Roman" pitchFamily="18" charset="0"/>
              </a:rPr>
              <a:t>Полномочия Министерства образования и науки Чеченской Республики</a:t>
            </a:r>
            <a:endParaRPr lang="ru-RU" sz="3200" b="1" dirty="0">
              <a:solidFill>
                <a:schemeClr val="tx1">
                  <a:lumMod val="95000"/>
                  <a:lumOff val="5000"/>
                </a:schemeClr>
              </a:solidFill>
            </a:endParaRPr>
          </a:p>
        </p:txBody>
      </p:sp>
      <p:sp>
        <p:nvSpPr>
          <p:cNvPr id="2" name="Содержимое 1"/>
          <p:cNvSpPr>
            <a:spLocks noGrp="1"/>
          </p:cNvSpPr>
          <p:nvPr>
            <p:ph idx="1"/>
          </p:nvPr>
        </p:nvSpPr>
        <p:spPr/>
        <p:txBody>
          <a:bodyPr>
            <a:normAutofit fontScale="92500" lnSpcReduction="10000"/>
          </a:bodyPr>
          <a:lstStyle/>
          <a:p>
            <a:pPr algn="just">
              <a:buNone/>
            </a:pPr>
            <a:r>
              <a:rPr lang="ru-RU" sz="2800" dirty="0" smtClean="0">
                <a:solidFill>
                  <a:srgbClr val="C00000"/>
                </a:solidFill>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Государственный контроль (надзор) в сфере образования </a:t>
            </a:r>
            <a:r>
              <a:rPr lang="ru-RU" sz="2800" dirty="0" smtClean="0">
                <a:latin typeface="Times New Roman" panose="02020603050405020304" pitchFamily="18" charset="0"/>
                <a:cs typeface="Times New Roman" panose="02020603050405020304" pitchFamily="18" charset="0"/>
              </a:rPr>
              <a:t>включает в себя </a:t>
            </a:r>
            <a:r>
              <a:rPr lang="ru-RU" sz="2800" b="1" dirty="0" smtClean="0">
                <a:solidFill>
                  <a:srgbClr val="00B050"/>
                </a:solidFill>
                <a:latin typeface="Times New Roman" panose="02020603050405020304" pitchFamily="18" charset="0"/>
                <a:cs typeface="Times New Roman" panose="02020603050405020304" pitchFamily="18" charset="0"/>
              </a:rPr>
              <a:t>федеральный государственный контроль качества образования </a:t>
            </a:r>
            <a:r>
              <a:rPr lang="ru-RU" sz="2800" dirty="0" smtClean="0">
                <a:latin typeface="Times New Roman" panose="02020603050405020304" pitchFamily="18" charset="0"/>
                <a:cs typeface="Times New Roman" panose="02020603050405020304" pitchFamily="18" charset="0"/>
              </a:rPr>
              <a:t>и </a:t>
            </a:r>
            <a:r>
              <a:rPr lang="ru-RU" sz="2800" b="1" dirty="0" smtClean="0">
                <a:solidFill>
                  <a:srgbClr val="00B050"/>
                </a:solidFill>
                <a:latin typeface="Times New Roman" panose="02020603050405020304" pitchFamily="18" charset="0"/>
                <a:cs typeface="Times New Roman" panose="02020603050405020304" pitchFamily="18" charset="0"/>
              </a:rPr>
              <a:t>федеральный государственный надзор в сфере образования</a:t>
            </a:r>
            <a:r>
              <a:rPr lang="ru-RU" sz="2800" dirty="0" smtClean="0">
                <a:latin typeface="Times New Roman" panose="02020603050405020304" pitchFamily="18" charset="0"/>
                <a:cs typeface="Times New Roman" panose="02020603050405020304" pitchFamily="18" charset="0"/>
              </a:rPr>
              <a:t>, осуществляемые уполномоченными федеральными органами исполнительной власти и органами исполнительной власти субъектов Российской Федерации, осуществляющими переданные Российской Федерацией полномочия по государственному контролю (надзору) в сфере образования (далее - органы по контролю и надзору в сфере образования).</a:t>
            </a:r>
            <a:endParaRPr lang="ru-RU" dirty="0"/>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a:bodyPr>
          <a:lstStyle/>
          <a:p>
            <a:pPr marL="0" indent="0" algn="ctr">
              <a:buNone/>
            </a:pPr>
            <a:r>
              <a:rPr lang="ru-RU" sz="1800" b="1" dirty="0" smtClean="0"/>
              <a:t>Локальные нормативные акты, обязательные для разработки в образовательной организации, реализующей дополнительные общеразвивающие программы:</a:t>
            </a:r>
          </a:p>
          <a:p>
            <a:pPr algn="just"/>
            <a:r>
              <a:rPr lang="ru-RU" sz="1800" dirty="0" smtClean="0">
                <a:latin typeface="Times New Roman" pitchFamily="18" charset="0"/>
                <a:cs typeface="Times New Roman" pitchFamily="18" charset="0"/>
              </a:rPr>
              <a:t>Локальный нормативный акт, регламентирующий порядок проведения итоговой аттестации по дополнительным общеразвивающим программам  </a:t>
            </a:r>
            <a:r>
              <a:rPr lang="ru-RU" sz="1800" i="1" dirty="0" smtClean="0">
                <a:latin typeface="Times New Roman" pitchFamily="18" charset="0"/>
                <a:cs typeface="Times New Roman" pitchFamily="18" charset="0"/>
              </a:rPr>
              <a:t>(в случае принятия решения образовательной организацией о проведении итоговой аттестации)</a:t>
            </a:r>
            <a:r>
              <a:rPr lang="ru-RU" sz="1800" dirty="0" smtClean="0">
                <a:latin typeface="Times New Roman" pitchFamily="18" charset="0"/>
                <a:cs typeface="Times New Roman" pitchFamily="18" charset="0"/>
              </a:rPr>
              <a:t> </a:t>
            </a:r>
            <a:r>
              <a:rPr lang="ru-RU" sz="1800" b="1" dirty="0" smtClean="0">
                <a:solidFill>
                  <a:srgbClr val="C00000"/>
                </a:solidFill>
                <a:latin typeface="Times New Roman" pitchFamily="18" charset="0"/>
                <a:cs typeface="Times New Roman" pitchFamily="18" charset="0"/>
              </a:rPr>
              <a:t>(ч.7 ст. 83 273-ФЗ)</a:t>
            </a:r>
          </a:p>
          <a:p>
            <a:pPr algn="just"/>
            <a:r>
              <a:rPr lang="ru-RU" sz="1800" dirty="0" smtClean="0">
                <a:latin typeface="Times New Roman" pitchFamily="18" charset="0"/>
                <a:cs typeface="Times New Roman" pitchFamily="18" charset="0"/>
              </a:rPr>
              <a:t>Локальный нормативный акт, регламентирующий образец документа об обучении и порядок его выдачи лицам, освоившим образовательные программы, по которым не предусмотрено проведение итоговой аттестации </a:t>
            </a:r>
            <a:r>
              <a:rPr lang="ru-RU" sz="1800" i="1" dirty="0" smtClean="0">
                <a:latin typeface="Times New Roman" pitchFamily="18" charset="0"/>
                <a:cs typeface="Times New Roman" pitchFamily="18" charset="0"/>
              </a:rPr>
              <a:t>(в случае принятия решения образовательной организацией о выдаче документа об обучении)</a:t>
            </a:r>
            <a:r>
              <a:rPr lang="ru-RU" sz="1800" dirty="0" smtClean="0">
                <a:latin typeface="Times New Roman" pitchFamily="18" charset="0"/>
                <a:cs typeface="Times New Roman" pitchFamily="18" charset="0"/>
              </a:rPr>
              <a:t> </a:t>
            </a:r>
            <a:r>
              <a:rPr lang="ru-RU" sz="1800" b="1" dirty="0" smtClean="0">
                <a:solidFill>
                  <a:srgbClr val="C00000"/>
                </a:solidFill>
                <a:latin typeface="Times New Roman" pitchFamily="18" charset="0"/>
                <a:cs typeface="Times New Roman" pitchFamily="18" charset="0"/>
              </a:rPr>
              <a:t>(ч. 15 ст. 60 273-ФЗ)</a:t>
            </a:r>
          </a:p>
          <a:p>
            <a:pPr algn="just"/>
            <a:r>
              <a:rPr lang="ru-RU" sz="1800" dirty="0" smtClean="0">
                <a:latin typeface="Times New Roman" pitchFamily="18" charset="0"/>
                <a:cs typeface="Times New Roman" pitchFamily="18" charset="0"/>
              </a:rPr>
              <a:t>Локальный нормативный акт, регламентирующий правила приема обучающихся на дополнительные общеразвивающие программы </a:t>
            </a:r>
            <a:r>
              <a:rPr lang="ru-RU" sz="1800" b="1" dirty="0" smtClean="0">
                <a:solidFill>
                  <a:srgbClr val="C00000"/>
                </a:solidFill>
                <a:latin typeface="Times New Roman" pitchFamily="18" charset="0"/>
                <a:cs typeface="Times New Roman" pitchFamily="18" charset="0"/>
              </a:rPr>
              <a:t>(ч.5 ст. 55 273-ФЗ, ч.2 ст.30 273 –ФЗ)</a:t>
            </a:r>
          </a:p>
          <a:p>
            <a:pPr marL="0" indent="0" algn="ctr">
              <a:buNone/>
            </a:pPr>
            <a:endParaRPr lang="ru-RU" sz="1800" dirty="0" smtClean="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260648"/>
            <a:ext cx="7886700" cy="1325563"/>
          </a:xfrm>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a:bodyPr>
          <a:lstStyle/>
          <a:p>
            <a:pPr marL="0" indent="0" algn="ctr">
              <a:buNone/>
            </a:pPr>
            <a:r>
              <a:rPr lang="ru-RU" sz="1800" b="1" dirty="0" smtClean="0"/>
              <a:t>Локальные нормативные акты, обязательные для разработки в образовательной организации, реализующей дополнительные предпрофессиональные программы: </a:t>
            </a:r>
          </a:p>
          <a:p>
            <a:pPr algn="just"/>
            <a:r>
              <a:rPr lang="ru-RU" sz="2000" dirty="0" smtClean="0">
                <a:latin typeface="Times New Roman" pitchFamily="18" charset="0"/>
                <a:cs typeface="Times New Roman" pitchFamily="18" charset="0"/>
              </a:rPr>
              <a:t>Локальный нормативный акт (локальные нормативные акты), регламентирующий (ие) правила приема обучающихся на дополнительные предпрофессиональные программы (</a:t>
            </a:r>
            <a:r>
              <a:rPr lang="ru-RU" sz="2000" i="1" dirty="0" smtClean="0">
                <a:latin typeface="Times New Roman" pitchFamily="18" charset="0"/>
                <a:cs typeface="Times New Roman" pitchFamily="18" charset="0"/>
              </a:rPr>
              <a:t>в части, не урегулированной законодательством об образовании</a:t>
            </a:r>
            <a:r>
              <a:rPr lang="ru-RU" sz="2000" dirty="0" smtClean="0">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(ч. 6 ст. 83 273 –ФЗ, ч. 5 ст. 84 273 –ФЗ)</a:t>
            </a:r>
          </a:p>
          <a:p>
            <a:pPr marL="0" indent="0" algn="ctr">
              <a:buNone/>
            </a:pPr>
            <a:endParaRPr lang="ru-RU" sz="1800" dirty="0" smtClean="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9552" y="188640"/>
            <a:ext cx="7886700" cy="1325563"/>
          </a:xfrm>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a:xfrm>
            <a:off x="539552" y="1700808"/>
            <a:ext cx="8229600" cy="4525963"/>
          </a:xfrm>
        </p:spPr>
        <p:txBody>
          <a:bodyPr>
            <a:normAutofit/>
          </a:bodyPr>
          <a:lstStyle/>
          <a:p>
            <a:pPr marL="0" indent="0" algn="ctr">
              <a:buNone/>
            </a:pPr>
            <a:r>
              <a:rPr lang="ru-RU" sz="2200" b="1" dirty="0" smtClean="0">
                <a:latin typeface="Times New Roman" pitchFamily="18" charset="0"/>
                <a:cs typeface="Times New Roman" pitchFamily="18" charset="0"/>
              </a:rPr>
              <a:t>Локальные нормативные акты, рекомендуемые для  разработки в образовательной организации с целью оптимизации образовательной деятельности: </a:t>
            </a:r>
          </a:p>
          <a:p>
            <a:pPr algn="just"/>
            <a:r>
              <a:rPr lang="ru-RU" sz="2000" dirty="0" smtClean="0">
                <a:latin typeface="Times New Roman" pitchFamily="18" charset="0"/>
                <a:cs typeface="Times New Roman" pitchFamily="18" charset="0"/>
              </a:rPr>
              <a:t>Локальный нормативный акт, регламентирующий порядок разработки и требований к структуре, содержанию и оформлению рабочей учебной программы учебной дисциплины, профессионального модуля </a:t>
            </a:r>
            <a:r>
              <a:rPr lang="ru-RU" sz="2000" b="1" dirty="0" smtClean="0">
                <a:solidFill>
                  <a:srgbClr val="C00000"/>
                </a:solidFill>
                <a:latin typeface="Times New Roman" pitchFamily="18" charset="0"/>
                <a:cs typeface="Times New Roman" pitchFamily="18" charset="0"/>
              </a:rPr>
              <a:t>(п. 6 ч.3 ст. 28  273-ФЗ, п.9 ст.2 273- ФЗ)</a:t>
            </a:r>
          </a:p>
          <a:p>
            <a:pPr algn="just"/>
            <a:r>
              <a:rPr lang="ru-RU" sz="2000" dirty="0" smtClean="0">
                <a:latin typeface="Times New Roman" pitchFamily="18" charset="0"/>
                <a:cs typeface="Times New Roman" pitchFamily="18" charset="0"/>
              </a:rPr>
              <a:t>Локальный нормативный акт, регламентирующий организацию методической работы в образовательной организации </a:t>
            </a:r>
            <a:r>
              <a:rPr lang="ru-RU" sz="2000" b="1" dirty="0" smtClean="0">
                <a:solidFill>
                  <a:srgbClr val="C00000"/>
                </a:solidFill>
                <a:latin typeface="Times New Roman" pitchFamily="18" charset="0"/>
                <a:cs typeface="Times New Roman" pitchFamily="18" charset="0"/>
              </a:rPr>
              <a:t>(п.20 ч. 3 ст. 28 273-ФЗ)</a:t>
            </a:r>
          </a:p>
          <a:p>
            <a:pPr algn="just"/>
            <a:r>
              <a:rPr lang="ru-RU" sz="2000" dirty="0" smtClean="0">
                <a:latin typeface="Times New Roman" pitchFamily="18" charset="0"/>
                <a:cs typeface="Times New Roman" pitchFamily="18" charset="0"/>
              </a:rPr>
              <a:t>Локальный нормативный акт, регламентирующий организацию и проведение внутренней системы оценки качества образования </a:t>
            </a:r>
            <a:r>
              <a:rPr lang="ru-RU" sz="2000" b="1" dirty="0" smtClean="0">
                <a:solidFill>
                  <a:srgbClr val="C00000"/>
                </a:solidFill>
                <a:latin typeface="Times New Roman" pitchFamily="18" charset="0"/>
                <a:cs typeface="Times New Roman" pitchFamily="18" charset="0"/>
              </a:rPr>
              <a:t>(п. 13 ч. 3 ст. 28  273-ФЗ)</a:t>
            </a:r>
          </a:p>
          <a:p>
            <a:pPr marL="0" indent="0" algn="ctr">
              <a:buNone/>
            </a:pPr>
            <a:endParaRPr lang="ru-RU" sz="1800" dirty="0" smtClean="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a:bodyPr>
          <a:lstStyle/>
          <a:p>
            <a:pPr algn="just"/>
            <a:r>
              <a:rPr lang="ru-RU" sz="1800" dirty="0" smtClean="0">
                <a:latin typeface="Times New Roman" pitchFamily="18" charset="0"/>
                <a:cs typeface="Times New Roman" pitchFamily="18" charset="0"/>
              </a:rPr>
              <a:t>Локальный нормативный акт, регламентирующий порядок организации работы с официальным сайтом образовательной организации в сети «Интернет», в т.ч. устанавливающий ответственных за функционирование системы контентной фильтрации, а также регламентирующих их деятельность </a:t>
            </a:r>
            <a:r>
              <a:rPr lang="ru-RU" sz="1800" b="1" dirty="0" smtClean="0">
                <a:solidFill>
                  <a:srgbClr val="C00000"/>
                </a:solidFill>
                <a:latin typeface="Times New Roman" pitchFamily="18" charset="0"/>
                <a:cs typeface="Times New Roman" pitchFamily="18" charset="0"/>
              </a:rPr>
              <a:t>(п. 21 ч. 3 ст.28 273-ФЗ, ст. 29 273-ФЗ, п. 2 ст. 11 Федерального закона от 29.12.2010 № 436-ФЗ «О защите детей от информации, причиняющей вред их здоровью и развитию»)</a:t>
            </a:r>
          </a:p>
          <a:p>
            <a:pPr algn="just"/>
            <a:r>
              <a:rPr lang="ru-RU" sz="1800" dirty="0" smtClean="0">
                <a:latin typeface="Times New Roman" pitchFamily="18" charset="0"/>
                <a:cs typeface="Times New Roman" pitchFamily="18" charset="0"/>
              </a:rPr>
              <a:t>Локальный нормативный акт, регламентирующий организацию дежурства в образовательной организации </a:t>
            </a:r>
            <a:r>
              <a:rPr lang="ru-RU" sz="1800" b="1" dirty="0" smtClean="0">
                <a:solidFill>
                  <a:srgbClr val="C00000"/>
                </a:solidFill>
                <a:latin typeface="Times New Roman" pitchFamily="18" charset="0"/>
                <a:cs typeface="Times New Roman" pitchFamily="18" charset="0"/>
              </a:rPr>
              <a:t>(п.8 ч. 1 ст. 41 273-ФЗ)</a:t>
            </a:r>
          </a:p>
          <a:p>
            <a:pPr algn="just"/>
            <a:r>
              <a:rPr lang="ru-RU" sz="1800" dirty="0" smtClean="0">
                <a:latin typeface="Times New Roman" pitchFamily="18" charset="0"/>
                <a:cs typeface="Times New Roman" pitchFamily="18" charset="0"/>
              </a:rPr>
              <a:t>Локальный нормативный акт, регламентирующий  деятельность Совета по профилактике правонарушений в образовательной организации </a:t>
            </a:r>
            <a:r>
              <a:rPr lang="ru-RU" sz="1800" b="1" dirty="0" smtClean="0">
                <a:solidFill>
                  <a:srgbClr val="C00000"/>
                </a:solidFill>
                <a:latin typeface="Times New Roman" pitchFamily="18" charset="0"/>
                <a:cs typeface="Times New Roman" pitchFamily="18" charset="0"/>
              </a:rPr>
              <a:t>(120-ФЗ)</a:t>
            </a:r>
          </a:p>
          <a:p>
            <a:pPr algn="just"/>
            <a:r>
              <a:rPr lang="ru-RU" sz="1800" dirty="0" smtClean="0">
                <a:latin typeface="Times New Roman" pitchFamily="18" charset="0"/>
                <a:cs typeface="Times New Roman" pitchFamily="18" charset="0"/>
              </a:rPr>
              <a:t>Локальный нормативный акт,  определяющий сроки, форму проведения самообследования, состав лиц, привлекаемых для его проведения </a:t>
            </a:r>
            <a:r>
              <a:rPr lang="ru-RU" sz="1800" b="1" dirty="0" smtClean="0">
                <a:solidFill>
                  <a:srgbClr val="C00000"/>
                </a:solidFill>
                <a:latin typeface="Times New Roman" pitchFamily="18" charset="0"/>
                <a:cs typeface="Times New Roman" pitchFamily="18" charset="0"/>
              </a:rPr>
              <a:t>(пункт 5 Приказа Минобрнауки РФ от 14.06.2013 № 462 «Об утверждении порядка проведения самообследования образовательной организацией»)</a:t>
            </a:r>
          </a:p>
          <a:p>
            <a:pPr marL="0" indent="0" algn="ctr">
              <a:buNone/>
            </a:pPr>
            <a:endParaRPr lang="ru-RU" sz="1800" dirty="0" smtClean="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Примерный перечень локальных нормативных актов организации дополнительного образования, которые необходимо утвердить после 1 сентября 2013 года:</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normAutofit fontScale="92500" lnSpcReduction="10000"/>
          </a:bodyPr>
          <a:lstStyle/>
          <a:p>
            <a:pPr algn="just"/>
            <a:r>
              <a:rPr lang="ru-RU" sz="1800" dirty="0" smtClean="0">
                <a:latin typeface="Times New Roman" pitchFamily="18" charset="0"/>
                <a:cs typeface="Times New Roman" pitchFamily="18" charset="0"/>
              </a:rPr>
              <a:t>Локальные нормативные акты, регламентирующие порядок: информирования о возможностях, порядке и условиях внесения физическими и (или) юридическими лицами добровольных пожертвований и целевых взносов; механизма принятия решения о необходимости привлечения указанных средств на нужды образовательной организации; осуществления контроля за расходованием, использованием привлеченных средств, имущества, выполненных работ (услуг); предоставления отчета о привлечении и расходовании благотворительных пожертвований </a:t>
            </a:r>
            <a:r>
              <a:rPr lang="ru-RU" sz="1800" b="1" dirty="0" smtClean="0">
                <a:solidFill>
                  <a:srgbClr val="C00000"/>
                </a:solidFill>
                <a:latin typeface="Times New Roman" pitchFamily="18" charset="0"/>
                <a:cs typeface="Times New Roman" pitchFamily="18" charset="0"/>
              </a:rPr>
              <a:t>(ч.1 ст. 28  273-ФЗ)</a:t>
            </a:r>
          </a:p>
          <a:p>
            <a:pPr algn="just"/>
            <a:r>
              <a:rPr lang="ru-RU" sz="1800" dirty="0" smtClean="0">
                <a:latin typeface="Times New Roman" pitchFamily="18" charset="0"/>
                <a:cs typeface="Times New Roman" pitchFamily="18" charset="0"/>
              </a:rPr>
              <a:t>Локальный нормативный акт, нормами которого  урегулированы вопросы учета мнения советов обучающихся и (или) их  родителей (законных представителей) обучающихся, представительных органов обучающихся, а также в порядке и в случаях, которые предусмотрены трудовым </a:t>
            </a:r>
            <a:r>
              <a:rPr lang="ru-RU" sz="1800" u="sng" dirty="0" smtClean="0">
                <a:latin typeface="Times New Roman" pitchFamily="18" charset="0"/>
                <a:cs typeface="Times New Roman" pitchFamily="18" charset="0"/>
                <a:hlinkClick r:id="rId2" tooltip="&quot;Трудовой кодекс Российской Федерации&quot; от 30.12.2001 N 197-ФЗ (ред. от 28.06.2014){КонсультантПлюс}"/>
              </a:rPr>
              <a:t>законодательством</a:t>
            </a:r>
            <a:r>
              <a:rPr lang="ru-RU" sz="1800" dirty="0" smtClean="0">
                <a:latin typeface="Times New Roman" pitchFamily="18" charset="0"/>
                <a:cs typeface="Times New Roman" pitchFamily="18" charset="0"/>
              </a:rPr>
              <a:t>, представительных органов работников (при наличии таких представительных органов) при: принятии локальных нормативных актов, затрагивающих права  обучающихся и работников образовательной организации </a:t>
            </a:r>
            <a:r>
              <a:rPr lang="ru-RU" sz="1800" b="1" dirty="0" smtClean="0">
                <a:solidFill>
                  <a:srgbClr val="C00000"/>
                </a:solidFill>
                <a:latin typeface="Times New Roman" pitchFamily="18" charset="0"/>
                <a:cs typeface="Times New Roman" pitchFamily="18" charset="0"/>
              </a:rPr>
              <a:t>(ч.3 ст.30 273-ФЗ); </a:t>
            </a:r>
            <a:r>
              <a:rPr lang="ru-RU" sz="1800" dirty="0" smtClean="0">
                <a:latin typeface="Times New Roman" pitchFamily="18" charset="0"/>
                <a:cs typeface="Times New Roman" pitchFamily="18" charset="0"/>
              </a:rPr>
              <a:t>при выборе мер дисциплинарного взыскания в отношении обучающихся </a:t>
            </a:r>
            <a:r>
              <a:rPr lang="ru-RU" sz="1800" b="1" dirty="0" smtClean="0">
                <a:solidFill>
                  <a:srgbClr val="C00000"/>
                </a:solidFill>
                <a:latin typeface="Times New Roman" pitchFamily="18" charset="0"/>
                <a:cs typeface="Times New Roman" pitchFamily="18" charset="0"/>
              </a:rPr>
              <a:t>(ч.7 ст.43 273-ФЗ)</a:t>
            </a:r>
            <a:r>
              <a:rPr lang="ru-RU" sz="1800" dirty="0" smtClean="0">
                <a:latin typeface="Times New Roman" pitchFamily="18" charset="0"/>
                <a:cs typeface="Times New Roman" pitchFamily="18" charset="0"/>
              </a:rPr>
              <a:t> (при наличии вышеуказанных советов, представительных органов) </a:t>
            </a:r>
            <a:r>
              <a:rPr lang="ru-RU" sz="1800" b="1" dirty="0" smtClean="0">
                <a:solidFill>
                  <a:srgbClr val="C00000"/>
                </a:solidFill>
                <a:latin typeface="Times New Roman" pitchFamily="18" charset="0"/>
                <a:cs typeface="Times New Roman" pitchFamily="18" charset="0"/>
              </a:rPr>
              <a:t>(ч.3 ст.30 273-ФЗ, ч.7 ст. 43 273-ФЗ)</a:t>
            </a:r>
          </a:p>
          <a:p>
            <a:pPr marL="0" indent="0" algn="ctr">
              <a:buNone/>
            </a:pPr>
            <a:endParaRPr lang="ru-RU" sz="1800" dirty="0" smtClean="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3" cstate="print"/>
          <a:srcRect/>
          <a:stretch>
            <a:fillRect/>
          </a:stretch>
        </p:blipFill>
        <p:spPr bwMode="auto">
          <a:xfrm>
            <a:off x="7715240" y="5848064"/>
            <a:ext cx="1428760" cy="100993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2" descr="C:\Users\Тимур\Desktop\logo (1).png"/>
          <p:cNvPicPr>
            <a:picLocks noChangeAspect="1" noChangeArrowheads="1"/>
          </p:cNvPicPr>
          <p:nvPr/>
        </p:nvPicPr>
        <p:blipFill>
          <a:blip r:embed="rId1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2" descr="C:\Users\Тимур\Desktop\logo (1).png"/>
          <p:cNvPicPr>
            <a:picLocks noChangeAspect="1" noChangeArrowheads="1"/>
          </p:cNvPicPr>
          <p:nvPr/>
        </p:nvPicPr>
        <p:blipFill>
          <a:blip r:embed="rId1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609600" y="4270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2" descr="C:\Users\Тимур\Desktop\logo (1).png"/>
          <p:cNvPicPr>
            <a:picLocks noChangeAspect="1" noChangeArrowheads="1"/>
          </p:cNvPicPr>
          <p:nvPr/>
        </p:nvPicPr>
        <p:blipFill>
          <a:blip r:embed="rId1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Группа 4"/>
          <p:cNvGrpSpPr/>
          <p:nvPr/>
        </p:nvGrpSpPr>
        <p:grpSpPr>
          <a:xfrm>
            <a:off x="467544" y="188640"/>
            <a:ext cx="8229600" cy="1103310"/>
            <a:chOff x="0" y="19844"/>
            <a:chExt cx="8229600" cy="1103310"/>
          </a:xfrm>
        </p:grpSpPr>
        <p:sp>
          <p:nvSpPr>
            <p:cNvPr id="6" name="Скругленный прямоугольник 5"/>
            <p:cNvSpPr/>
            <p:nvPr/>
          </p:nvSpPr>
          <p:spPr>
            <a:xfrm>
              <a:off x="0" y="19844"/>
              <a:ext cx="8229600" cy="110331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Скругленный прямоугольник 4"/>
            <p:cNvSpPr/>
            <p:nvPr/>
          </p:nvSpPr>
          <p:spPr>
            <a:xfrm>
              <a:off x="53859" y="73703"/>
              <a:ext cx="8121882" cy="995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ru-RU" sz="2300" b="1" kern="1200" dirty="0" smtClean="0"/>
                <a:t>Нарушения, влекущие административную ответственность</a:t>
              </a:r>
              <a:endParaRPr lang="ru-RU" sz="2300" b="1" kern="1200" dirty="0"/>
            </a:p>
          </p:txBody>
        </p:sp>
      </p:grpSp>
      <p:pic>
        <p:nvPicPr>
          <p:cNvPr id="8" name="Picture 2" descr="C:\Users\Тимур\Desktop\logo (1).png"/>
          <p:cNvPicPr>
            <a:picLocks noChangeAspect="1" noChangeArrowheads="1"/>
          </p:cNvPicPr>
          <p:nvPr/>
        </p:nvPicPr>
        <p:blipFill>
          <a:blip r:embed="rId7" cstate="print"/>
          <a:srcRect/>
          <a:stretch>
            <a:fillRect/>
          </a:stretch>
        </p:blipFill>
        <p:spPr bwMode="auto">
          <a:xfrm>
            <a:off x="8028384" y="6069414"/>
            <a:ext cx="1115616" cy="78858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Содержимое 6"/>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67544" y="26064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C:\Users\Тимур\Desktop\logo (1).png"/>
          <p:cNvPicPr>
            <a:picLocks noChangeAspect="1" noChangeArrowheads="1"/>
          </p:cNvPicPr>
          <p:nvPr/>
        </p:nvPicPr>
        <p:blipFill>
          <a:blip r:embed="rId12" cstate="print"/>
          <a:srcRect/>
          <a:stretch>
            <a:fillRect/>
          </a:stretch>
        </p:blipFill>
        <p:spPr bwMode="auto">
          <a:xfrm>
            <a:off x="7596336" y="5764016"/>
            <a:ext cx="1547664" cy="10939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pPr algn="ctr"/>
            <a:r>
              <a:rPr lang="ru-RU" sz="4800" b="1" dirty="0" smtClean="0">
                <a:solidFill>
                  <a:schemeClr val="tx1">
                    <a:lumMod val="95000"/>
                    <a:lumOff val="5000"/>
                  </a:schemeClr>
                </a:solidFill>
                <a:latin typeface="Times New Roman" pitchFamily="18" charset="0"/>
                <a:cs typeface="Times New Roman" pitchFamily="18" charset="0"/>
              </a:rPr>
              <a:t>Отдел по надзору в сфере образования</a:t>
            </a:r>
            <a:endParaRPr lang="ru-RU" sz="4800" b="1" dirty="0">
              <a:solidFill>
                <a:schemeClr val="tx1">
                  <a:lumMod val="95000"/>
                  <a:lumOff val="5000"/>
                </a:schemeClr>
              </a:solidFill>
              <a:latin typeface="Times New Roman" pitchFamily="18" charset="0"/>
              <a:cs typeface="Times New Roman" pitchFamily="18" charset="0"/>
            </a:endParaRPr>
          </a:p>
        </p:txBody>
      </p:sp>
      <p:sp>
        <p:nvSpPr>
          <p:cNvPr id="2" name="Содержимое 1"/>
          <p:cNvSpPr>
            <a:spLocks noGrp="1"/>
          </p:cNvSpPr>
          <p:nvPr>
            <p:ph idx="1"/>
          </p:nvPr>
        </p:nvSpPr>
        <p:spPr/>
        <p:txBody>
          <a:bodyPr>
            <a:noAutofit/>
          </a:bodyPr>
          <a:lstStyle/>
          <a:p>
            <a:pPr algn="ctr">
              <a:buNone/>
            </a:pPr>
            <a:r>
              <a:rPr lang="ru-RU" sz="2800" b="1" dirty="0" smtClean="0">
                <a:solidFill>
                  <a:schemeClr val="tx1">
                    <a:lumMod val="95000"/>
                    <a:lumOff val="5000"/>
                  </a:schemeClr>
                </a:solidFill>
                <a:latin typeface="Times New Roman" pitchFamily="18" charset="0"/>
                <a:cs typeface="Times New Roman" pitchFamily="18" charset="0"/>
              </a:rPr>
              <a:t>Функции отдела</a:t>
            </a:r>
            <a:endParaRPr lang="ru-RU" sz="2800" b="1" dirty="0" smtClean="0">
              <a:solidFill>
                <a:srgbClr val="FF0000"/>
              </a:solidFill>
              <a:latin typeface="Times New Roman" pitchFamily="18" charset="0"/>
              <a:cs typeface="Times New Roman" pitchFamily="18" charset="0"/>
            </a:endParaRPr>
          </a:p>
          <a:p>
            <a:pPr algn="ctr">
              <a:buNone/>
            </a:pPr>
            <a:r>
              <a:rPr lang="ru-RU" sz="2800" b="1" dirty="0" smtClean="0">
                <a:latin typeface="Times New Roman" pitchFamily="18" charset="0"/>
                <a:cs typeface="Times New Roman" pitchFamily="18" charset="0"/>
              </a:rPr>
              <a:t>   Отдел </a:t>
            </a:r>
            <a:r>
              <a:rPr lang="ru-RU" sz="2800" dirty="0" smtClean="0">
                <a:latin typeface="Times New Roman" pitchFamily="18" charset="0"/>
                <a:cs typeface="Times New Roman" pitchFamily="18" charset="0"/>
              </a:rPr>
              <a:t>осуществляет федеральный государственный надзор в сфере образования, направленный на предупреждение, выявление и пресечение нарушения требований законодательства об образовании органами местного самоуправления, осуществляющими управление в сфере образования, и организациями, осуществляющими образовательную деятельность</a:t>
            </a: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57200" y="1484784"/>
          <a:ext cx="8229600" cy="4522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C:\Users\Тимур\Desktop\logo (1).png"/>
          <p:cNvPicPr>
            <a:picLocks noChangeAspect="1" noChangeArrowheads="1"/>
          </p:cNvPicPr>
          <p:nvPr/>
        </p:nvPicPr>
        <p:blipFill>
          <a:blip r:embed="rId12" cstate="print"/>
          <a:srcRect/>
          <a:stretch>
            <a:fillRect/>
          </a:stretch>
        </p:blipFill>
        <p:spPr bwMode="auto">
          <a:xfrm>
            <a:off x="7956376" y="6018515"/>
            <a:ext cx="1187624" cy="83948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C:\Users\Тимур\Desktop\logo (1).png"/>
          <p:cNvPicPr>
            <a:picLocks noChangeAspect="1" noChangeArrowheads="1"/>
          </p:cNvPicPr>
          <p:nvPr/>
        </p:nvPicPr>
        <p:blipFill>
          <a:blip r:embed="rId12" cstate="print"/>
          <a:srcRect/>
          <a:stretch>
            <a:fillRect/>
          </a:stretch>
        </p:blipFill>
        <p:spPr bwMode="auto">
          <a:xfrm>
            <a:off x="7740352" y="5865817"/>
            <a:ext cx="1403648" cy="99218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C:\Users\Тимур\Desktop\logo (1).png"/>
          <p:cNvPicPr>
            <a:picLocks noChangeAspect="1" noChangeArrowheads="1"/>
          </p:cNvPicPr>
          <p:nvPr/>
        </p:nvPicPr>
        <p:blipFill>
          <a:blip r:embed="rId12" cstate="print"/>
          <a:srcRect/>
          <a:stretch>
            <a:fillRect/>
          </a:stretch>
        </p:blipFill>
        <p:spPr bwMode="auto">
          <a:xfrm>
            <a:off x="7756559" y="5877273"/>
            <a:ext cx="1387441" cy="98072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C:\Users\Тимур\Desktop\logo (1).png"/>
          <p:cNvPicPr>
            <a:picLocks noChangeAspect="1" noChangeArrowheads="1"/>
          </p:cNvPicPr>
          <p:nvPr/>
        </p:nvPicPr>
        <p:blipFill>
          <a:blip r:embed="rId12" cstate="print"/>
          <a:srcRect/>
          <a:stretch>
            <a:fillRect/>
          </a:stretch>
        </p:blipFill>
        <p:spPr bwMode="auto">
          <a:xfrm>
            <a:off x="7740352" y="5865817"/>
            <a:ext cx="1403648" cy="99218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Схема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2" descr="C:\Users\Тимур\Desktop\logo (1).png"/>
          <p:cNvPicPr>
            <a:picLocks noChangeAspect="1" noChangeArrowheads="1"/>
          </p:cNvPicPr>
          <p:nvPr/>
        </p:nvPicPr>
        <p:blipFill>
          <a:blip r:embed="rId12" cstate="print"/>
          <a:srcRect/>
          <a:stretch>
            <a:fillRect/>
          </a:stretch>
        </p:blipFill>
        <p:spPr bwMode="auto">
          <a:xfrm>
            <a:off x="7884368" y="5967615"/>
            <a:ext cx="1259632" cy="89038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74638"/>
            <a:ext cx="9144000" cy="994122"/>
          </a:xfrm>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Типичные нарушения законодательства Российской Федерации в сфере </a:t>
            </a:r>
            <a:r>
              <a:rPr lang="ru-RU" sz="2400" b="1" dirty="0" smtClean="0">
                <a:solidFill>
                  <a:schemeClr val="tx1">
                    <a:lumMod val="95000"/>
                    <a:lumOff val="5000"/>
                  </a:schemeClr>
                </a:solidFill>
                <a:latin typeface="Times New Roman" pitchFamily="18" charset="0"/>
                <a:cs typeface="Times New Roman" pitchFamily="18" charset="0"/>
              </a:rPr>
              <a:t>дополнительного </a:t>
            </a:r>
            <a:r>
              <a:rPr lang="ru-RU" sz="2400" b="1" dirty="0" smtClean="0">
                <a:solidFill>
                  <a:schemeClr val="tx1">
                    <a:lumMod val="95000"/>
                    <a:lumOff val="5000"/>
                  </a:schemeClr>
                </a:solidFill>
                <a:latin typeface="Times New Roman" pitchFamily="18" charset="0"/>
                <a:cs typeface="Times New Roman" pitchFamily="18" charset="0"/>
              </a:rPr>
              <a:t>образования </a:t>
            </a:r>
            <a:r>
              <a:rPr lang="ru-RU" sz="2400" b="1" dirty="0" smtClean="0">
                <a:solidFill>
                  <a:schemeClr val="tx1">
                    <a:lumMod val="95000"/>
                    <a:lumOff val="5000"/>
                  </a:schemeClr>
                </a:solidFill>
                <a:latin typeface="Times New Roman" pitchFamily="18" charset="0"/>
                <a:cs typeface="Times New Roman" pitchFamily="18" charset="0"/>
              </a:rPr>
              <a:t>за 2016 г. и </a:t>
            </a:r>
            <a:r>
              <a:rPr lang="ru-RU" sz="2400" b="1" dirty="0" smtClean="0">
                <a:solidFill>
                  <a:schemeClr val="tx1">
                    <a:lumMod val="95000"/>
                    <a:lumOff val="5000"/>
                  </a:schemeClr>
                </a:solidFill>
                <a:latin typeface="Times New Roman" pitchFamily="18" charset="0"/>
                <a:cs typeface="Times New Roman" pitchFamily="18" charset="0"/>
              </a:rPr>
              <a:t>три квартала 2017 г.</a:t>
            </a:r>
            <a:endParaRPr lang="ru-RU" sz="2400" b="1" dirty="0">
              <a:solidFill>
                <a:schemeClr val="tx1">
                  <a:lumMod val="95000"/>
                  <a:lumOff val="5000"/>
                </a:schemeClr>
              </a:solidFill>
              <a:latin typeface="Times New Roman" pitchFamily="18" charset="0"/>
              <a:cs typeface="Times New Roman" pitchFamily="18" charset="0"/>
            </a:endParaRPr>
          </a:p>
        </p:txBody>
      </p:sp>
      <p:sp>
        <p:nvSpPr>
          <p:cNvPr id="2" name="Содержимое 1"/>
          <p:cNvSpPr>
            <a:spLocks noGrp="1"/>
          </p:cNvSpPr>
          <p:nvPr>
            <p:ph idx="1"/>
          </p:nvPr>
        </p:nvSpPr>
        <p:spPr>
          <a:xfrm>
            <a:off x="467544" y="2564904"/>
            <a:ext cx="8229600" cy="4666523"/>
          </a:xfrm>
        </p:spPr>
        <p:txBody>
          <a:bodyPr/>
          <a:lstStyle/>
          <a:p>
            <a:pPr marL="0" indent="11113" algn="just">
              <a:buNone/>
            </a:pPr>
            <a:r>
              <a:rPr lang="ru-RU" sz="2400" dirty="0" smtClean="0">
                <a:latin typeface="Times New Roman" panose="02020603050405020304" pitchFamily="18" charset="0"/>
                <a:cs typeface="Times New Roman" panose="02020603050405020304" pitchFamily="18" charset="0"/>
              </a:rPr>
              <a:t>	При проведении проверок федерального государственного надзора в сфере образования, чаще всего учреждениями дополнительного образования нарушались требования </a:t>
            </a:r>
            <a:r>
              <a:rPr lang="ru-RU" sz="2400" b="1" dirty="0" smtClean="0">
                <a:solidFill>
                  <a:srgbClr val="00B050"/>
                </a:solidFill>
                <a:latin typeface="Times New Roman" panose="02020603050405020304" pitchFamily="18" charset="0"/>
                <a:cs typeface="Times New Roman" panose="02020603050405020304" pitchFamily="18" charset="0"/>
              </a:rPr>
              <a:t>ст. 14, 28, 29, 30, 34, 47 и 110 </a:t>
            </a:r>
            <a:r>
              <a:rPr lang="ru-RU" sz="2400" dirty="0" smtClean="0">
                <a:latin typeface="Times New Roman" panose="02020603050405020304" pitchFamily="18" charset="0"/>
                <a:cs typeface="Times New Roman" panose="02020603050405020304" pitchFamily="18" charset="0"/>
              </a:rPr>
              <a:t>Федерального закона от 29 декабря 2012 года № 273-ФЗ «Об образовании в Российской Федерации».</a:t>
            </a:r>
          </a:p>
          <a:p>
            <a:pPr algn="just"/>
            <a:endParaRPr lang="ru-RU" dirty="0"/>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884368" y="5967615"/>
            <a:ext cx="1259632" cy="89038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635896" y="2276872"/>
            <a:ext cx="4824536" cy="3528392"/>
          </a:xfrm>
        </p:spPr>
        <p:txBody>
          <a:bodyPr>
            <a:normAutofit fontScale="92500" lnSpcReduction="10000"/>
          </a:bodyPr>
          <a:lstStyle/>
          <a:p>
            <a:pPr algn="just">
              <a:buNone/>
            </a:pPr>
            <a:r>
              <a:rPr lang="ru-RU" sz="2400" dirty="0" smtClean="0">
                <a:latin typeface="Times New Roman" pitchFamily="18" charset="0"/>
                <a:cs typeface="Times New Roman" pitchFamily="18" charset="0"/>
              </a:rPr>
              <a:t>   </a:t>
            </a:r>
            <a:r>
              <a:rPr lang="ru-RU" sz="2400" b="1" dirty="0" smtClean="0">
                <a:solidFill>
                  <a:srgbClr val="C00000"/>
                </a:solidFill>
                <a:latin typeface="Times New Roman" pitchFamily="18" charset="0"/>
                <a:cs typeface="Times New Roman" pitchFamily="18" charset="0"/>
              </a:rPr>
              <a:t>часть 6 статьи 14 </a:t>
            </a:r>
            <a:r>
              <a:rPr lang="ru-RU" sz="2400" dirty="0" smtClean="0">
                <a:latin typeface="Times New Roman" pitchFamily="18" charset="0"/>
                <a:cs typeface="Times New Roman" pitchFamily="18" charset="0"/>
              </a:rPr>
              <a:t>- язык, языки образования определяются локальными нормативными актами организации, осуществляющей образовательную деятельность по реализуемым ею образовательным программам, в соответствии с законодательством Российской Федерации </a:t>
            </a:r>
            <a:r>
              <a:rPr lang="ru-RU" sz="2400" b="1" dirty="0" smtClean="0">
                <a:solidFill>
                  <a:srgbClr val="C00000"/>
                </a:solidFill>
                <a:latin typeface="Times New Roman" pitchFamily="18" charset="0"/>
                <a:cs typeface="Times New Roman" pitchFamily="18" charset="0"/>
              </a:rPr>
              <a:t>(отсутствует положение о языке образования).</a:t>
            </a:r>
          </a:p>
          <a:p>
            <a:pPr algn="just"/>
            <a:r>
              <a:rPr lang="ru-RU" sz="2400" b="1" dirty="0" smtClean="0">
                <a:solidFill>
                  <a:srgbClr val="C00000"/>
                </a:solidFill>
                <a:latin typeface="Times New Roman" pitchFamily="18" charset="0"/>
                <a:cs typeface="Times New Roman" pitchFamily="18" charset="0"/>
              </a:rPr>
              <a:t>Нарушения зафиксированы в 34 учреждениях из 72 проверенных.</a:t>
            </a:r>
            <a:endParaRPr lang="ru-RU" sz="2400" b="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620688"/>
            <a:ext cx="8229600" cy="936104"/>
          </a:xfrm>
        </p:spPr>
        <p:txBody>
          <a:bodyPr>
            <a:noAutofit/>
          </a:bodyPr>
          <a:lstStyle/>
          <a:p>
            <a:pPr algn="ctr"/>
            <a:r>
              <a:rPr lang="ru-RU" sz="3600" b="1" dirty="0" smtClean="0">
                <a:solidFill>
                  <a:schemeClr val="tx1">
                    <a:lumMod val="95000"/>
                    <a:lumOff val="5000"/>
                  </a:schemeClr>
                </a:solidFill>
                <a:latin typeface="Times New Roman" pitchFamily="18" charset="0"/>
                <a:cs typeface="Times New Roman" pitchFamily="18" charset="0"/>
              </a:rPr>
              <a:t>Статья 14. Язык образования</a:t>
            </a:r>
            <a:br>
              <a:rPr lang="ru-RU" sz="3600" b="1" dirty="0" smtClean="0">
                <a:solidFill>
                  <a:schemeClr val="tx1">
                    <a:lumMod val="95000"/>
                    <a:lumOff val="5000"/>
                  </a:schemeClr>
                </a:solidFill>
                <a:latin typeface="Times New Roman" pitchFamily="18" charset="0"/>
                <a:cs typeface="Times New Roman" pitchFamily="18" charset="0"/>
              </a:rPr>
            </a:br>
            <a:endParaRPr lang="ru-RU" sz="3600" b="1" dirty="0">
              <a:solidFill>
                <a:schemeClr val="tx1">
                  <a:lumMod val="95000"/>
                  <a:lumOff val="5000"/>
                </a:schemeClr>
              </a:solidFill>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524328" y="5713117"/>
            <a:ext cx="1619672" cy="1144883"/>
          </a:xfrm>
          <a:prstGeom prst="rect">
            <a:avLst/>
          </a:prstGeom>
          <a:noFill/>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9512" y="1916832"/>
            <a:ext cx="3059832" cy="327925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2060848"/>
            <a:ext cx="8435280" cy="5472608"/>
          </a:xfrm>
        </p:spPr>
        <p:txBody>
          <a:bodyPr>
            <a:noAutofit/>
          </a:bodyPr>
          <a:lstStyle/>
          <a:p>
            <a:pPr algn="just"/>
            <a:r>
              <a:rPr lang="ru-RU" sz="1500" b="1" dirty="0" smtClean="0">
                <a:solidFill>
                  <a:srgbClr val="C00000"/>
                </a:solidFill>
                <a:latin typeface="Times New Roman" pitchFamily="18" charset="0"/>
                <a:cs typeface="Times New Roman" pitchFamily="18" charset="0"/>
              </a:rPr>
              <a:t>п. 1 ч. 3 - </a:t>
            </a:r>
            <a:r>
              <a:rPr lang="ru-RU" sz="1500" dirty="0" smtClean="0">
                <a:latin typeface="Times New Roman" pitchFamily="18" charset="0"/>
                <a:cs typeface="Times New Roman" pitchFamily="18" charset="0"/>
              </a:rPr>
              <a:t>разработка и принятие правил внутреннего распорядка обучающихся, правил внутреннего трудового распорядка, иных локальных нормативных актов </a:t>
            </a:r>
            <a:r>
              <a:rPr lang="ru-RU" sz="1500" b="1" dirty="0" smtClean="0">
                <a:solidFill>
                  <a:srgbClr val="C00000"/>
                </a:solidFill>
                <a:latin typeface="Times New Roman" pitchFamily="18" charset="0"/>
                <a:cs typeface="Times New Roman" pitchFamily="18" charset="0"/>
              </a:rPr>
              <a:t>(отсутствуют положения о правилах внутреннего распорядка </a:t>
            </a:r>
            <a:r>
              <a:rPr lang="ru-RU" sz="1500" b="1" dirty="0" smtClean="0">
                <a:solidFill>
                  <a:srgbClr val="C00000"/>
                </a:solidFill>
                <a:latin typeface="Times New Roman" pitchFamily="18" charset="0"/>
                <a:cs typeface="Times New Roman" pitchFamily="18" charset="0"/>
              </a:rPr>
              <a:t>обучающихся, </a:t>
            </a:r>
            <a:r>
              <a:rPr lang="ru-RU" sz="1500" b="1" dirty="0" smtClean="0">
                <a:solidFill>
                  <a:srgbClr val="C00000"/>
                </a:solidFill>
                <a:latin typeface="Times New Roman" pitchFamily="18" charset="0"/>
                <a:cs typeface="Times New Roman" pitchFamily="18" charset="0"/>
              </a:rPr>
              <a:t>правилах внутреннего трудового распорядка)</a:t>
            </a:r>
          </a:p>
          <a:p>
            <a:pPr algn="just"/>
            <a:r>
              <a:rPr lang="ru-RU" sz="1500" b="1" dirty="0" smtClean="0">
                <a:solidFill>
                  <a:srgbClr val="C00000"/>
                </a:solidFill>
                <a:latin typeface="Times New Roman" pitchFamily="18" charset="0"/>
                <a:cs typeface="Times New Roman" pitchFamily="18" charset="0"/>
              </a:rPr>
              <a:t>п. 3 ч. 3 - </a:t>
            </a:r>
            <a:r>
              <a:rPr lang="ru-RU" sz="1500" dirty="0" smtClean="0">
                <a:latin typeface="Times New Roman" pitchFamily="18" charset="0"/>
                <a:cs typeface="Times New Roman" pitchFamily="18" charset="0"/>
              </a:rPr>
              <a:t>предоставление учредителю и общественности ежегодного отчета о поступлении и расходовании финансовых и материальных средств, а также отчета о результатах самообследования </a:t>
            </a:r>
            <a:r>
              <a:rPr lang="ru-RU" sz="1500" b="1" dirty="0" smtClean="0">
                <a:solidFill>
                  <a:srgbClr val="C00000"/>
                </a:solidFill>
                <a:latin typeface="Times New Roman" pitchFamily="18" charset="0"/>
                <a:cs typeface="Times New Roman" pitchFamily="18" charset="0"/>
              </a:rPr>
              <a:t>(отсутствует отчет )</a:t>
            </a:r>
          </a:p>
          <a:p>
            <a:pPr algn="just"/>
            <a:r>
              <a:rPr lang="ru-RU" sz="1500" b="1" dirty="0" smtClean="0">
                <a:solidFill>
                  <a:srgbClr val="C00000"/>
                </a:solidFill>
                <a:latin typeface="Times New Roman" pitchFamily="18" charset="0"/>
                <a:cs typeface="Times New Roman" pitchFamily="18" charset="0"/>
              </a:rPr>
              <a:t>п. 7 ч. 3 - </a:t>
            </a:r>
            <a:r>
              <a:rPr lang="ru-RU" sz="1500" dirty="0" smtClean="0">
                <a:latin typeface="Times New Roman" pitchFamily="18" charset="0"/>
                <a:cs typeface="Times New Roman" pitchFamily="18" charset="0"/>
              </a:rPr>
              <a:t>разработка и утверждение по согласованию с учредителем программы развития образовательной организации, если иное не установлено настоящим Федеральным законом </a:t>
            </a:r>
            <a:r>
              <a:rPr lang="ru-RU" sz="1500" b="1" dirty="0" smtClean="0">
                <a:solidFill>
                  <a:srgbClr val="C00000"/>
                </a:solidFill>
                <a:latin typeface="Times New Roman" pitchFamily="18" charset="0"/>
                <a:cs typeface="Times New Roman" pitchFamily="18" charset="0"/>
              </a:rPr>
              <a:t>(отсутствует программа развития, программа развития не согласована с учредителем)</a:t>
            </a:r>
          </a:p>
          <a:p>
            <a:pPr algn="just"/>
            <a:r>
              <a:rPr lang="ru-RU" sz="1500" b="1" dirty="0" smtClean="0">
                <a:solidFill>
                  <a:srgbClr val="C00000"/>
                </a:solidFill>
                <a:latin typeface="Times New Roman" pitchFamily="18" charset="0"/>
                <a:cs typeface="Times New Roman" pitchFamily="18" charset="0"/>
              </a:rPr>
              <a:t>п. 13 ч. 3 - </a:t>
            </a:r>
            <a:r>
              <a:rPr lang="ru-RU" sz="1500" dirty="0" smtClean="0">
                <a:latin typeface="Times New Roman" pitchFamily="18" charset="0"/>
                <a:cs typeface="Times New Roman" pitchFamily="18" charset="0"/>
              </a:rPr>
              <a:t>проведение самообследования </a:t>
            </a:r>
            <a:r>
              <a:rPr lang="ru-RU" sz="1500" b="1" dirty="0" smtClean="0">
                <a:solidFill>
                  <a:srgbClr val="C00000"/>
                </a:solidFill>
                <a:latin typeface="Times New Roman" pitchFamily="18" charset="0"/>
                <a:cs typeface="Times New Roman" pitchFamily="18" charset="0"/>
              </a:rPr>
              <a:t>(отсутствуют распорядительные акты (приказ) о форме, сроках и составе лиц, ответственных за проведение самообследования, отсутствует отчет о результатах самообследования)</a:t>
            </a:r>
          </a:p>
          <a:p>
            <a:pPr algn="just"/>
            <a:r>
              <a:rPr lang="ru-RU" sz="1500" b="1" dirty="0" smtClean="0">
                <a:solidFill>
                  <a:srgbClr val="C00000"/>
                </a:solidFill>
                <a:latin typeface="Times New Roman" pitchFamily="18" charset="0"/>
                <a:cs typeface="Times New Roman" pitchFamily="18" charset="0"/>
              </a:rPr>
              <a:t>п. 21 ч. 3 - </a:t>
            </a:r>
            <a:r>
              <a:rPr lang="ru-RU" sz="1500" dirty="0" smtClean="0">
                <a:latin typeface="Times New Roman" pitchFamily="18" charset="0"/>
                <a:cs typeface="Times New Roman" pitchFamily="18" charset="0"/>
              </a:rPr>
              <a:t>обеспечение создания и ведения официального сайта образовательной организации в сети «Интернет» </a:t>
            </a:r>
            <a:r>
              <a:rPr lang="ru-RU" sz="1500" b="1" dirty="0" smtClean="0">
                <a:solidFill>
                  <a:srgbClr val="C00000"/>
                </a:solidFill>
                <a:latin typeface="Times New Roman" pitchFamily="18" charset="0"/>
                <a:cs typeface="Times New Roman" pitchFamily="18" charset="0"/>
              </a:rPr>
              <a:t>(организация ненадлежащим образом обеспечивает ведение официального сайта в сети «Интернет»)</a:t>
            </a:r>
          </a:p>
          <a:p>
            <a:pPr algn="just"/>
            <a:r>
              <a:rPr lang="ru-RU" sz="1600" b="1" dirty="0" smtClean="0">
                <a:solidFill>
                  <a:srgbClr val="C00000"/>
                </a:solidFill>
                <a:latin typeface="Times New Roman" pitchFamily="18" charset="0"/>
                <a:cs typeface="Times New Roman" pitchFamily="18" charset="0"/>
              </a:rPr>
              <a:t>Нарушения зафиксированы в 65 учреждениях из 72 проверенных.</a:t>
            </a:r>
          </a:p>
          <a:p>
            <a:pPr algn="just">
              <a:buNone/>
            </a:pPr>
            <a:endParaRPr lang="ru-RU" sz="1500" b="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8229600" cy="778098"/>
          </a:xfrm>
        </p:spPr>
        <p:txBody>
          <a:bodyPr>
            <a:noAutofit/>
          </a:bodyPr>
          <a:lstStyle/>
          <a:p>
            <a:pPr algn="ctr"/>
            <a:r>
              <a:rPr lang="ru-RU" sz="2400" dirty="0" smtClean="0">
                <a:solidFill>
                  <a:srgbClr val="C00000"/>
                </a:solidFill>
                <a:latin typeface="Times New Roman" pitchFamily="18" charset="0"/>
                <a:cs typeface="Times New Roman" pitchFamily="18" charset="0"/>
              </a:rPr>
              <a:t/>
            </a:r>
            <a:br>
              <a:rPr lang="ru-RU" sz="2400" dirty="0" smtClean="0">
                <a:solidFill>
                  <a:srgbClr val="C00000"/>
                </a:solidFill>
                <a:latin typeface="Times New Roman" pitchFamily="18" charset="0"/>
                <a:cs typeface="Times New Roman" pitchFamily="18" charset="0"/>
              </a:rPr>
            </a:br>
            <a:r>
              <a:rPr lang="ru-RU" sz="2400" b="1" dirty="0" smtClean="0">
                <a:solidFill>
                  <a:schemeClr val="tx1">
                    <a:lumMod val="95000"/>
                    <a:lumOff val="5000"/>
                  </a:schemeClr>
                </a:solidFill>
                <a:latin typeface="Times New Roman" pitchFamily="18" charset="0"/>
                <a:cs typeface="Times New Roman" pitchFamily="18" charset="0"/>
              </a:rPr>
              <a:t>Статья 28. Компетенция, права, обязанности и ответственность образовательной организации</a:t>
            </a:r>
            <a:r>
              <a:rPr lang="ru-RU" sz="2400" dirty="0" smtClean="0"/>
              <a:t/>
            </a:r>
            <a:br>
              <a:rPr lang="ru-RU" sz="2400" dirty="0" smtClean="0"/>
            </a:br>
            <a:endParaRPr lang="ru-RU" sz="1800" dirty="0"/>
          </a:p>
        </p:txBody>
      </p:sp>
      <p:pic>
        <p:nvPicPr>
          <p:cNvPr id="4" name="Picture 2" descr="C:\Users\Тимур\Desktop\logo (1).png"/>
          <p:cNvPicPr>
            <a:picLocks noChangeAspect="1" noChangeArrowheads="1"/>
          </p:cNvPicPr>
          <p:nvPr/>
        </p:nvPicPr>
        <p:blipFill>
          <a:blip r:embed="rId3" cstate="print"/>
          <a:srcRect/>
          <a:stretch>
            <a:fillRect/>
          </a:stretch>
        </p:blipFill>
        <p:spPr bwMode="auto">
          <a:xfrm>
            <a:off x="8172400" y="6171213"/>
            <a:ext cx="971600" cy="686787"/>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340768"/>
            <a:ext cx="8229600" cy="4824536"/>
          </a:xfrm>
        </p:spPr>
        <p:txBody>
          <a:bodyPr>
            <a:noAutofit/>
          </a:bodyPr>
          <a:lstStyle/>
          <a:p>
            <a:pPr algn="just">
              <a:buNone/>
            </a:pPr>
            <a:r>
              <a:rPr lang="ru-RU" sz="1600" b="1" dirty="0" smtClean="0">
                <a:solidFill>
                  <a:schemeClr val="tx1">
                    <a:lumMod val="95000"/>
                    <a:lumOff val="5000"/>
                  </a:schemeClr>
                </a:solidFill>
                <a:latin typeface="Times New Roman" pitchFamily="18" charset="0"/>
                <a:cs typeface="Times New Roman" pitchFamily="18" charset="0"/>
              </a:rPr>
              <a:t>часть 2.</a:t>
            </a:r>
            <a:r>
              <a:rPr lang="ru-RU" sz="1600" b="1" dirty="0" smtClean="0">
                <a:solidFill>
                  <a:srgbClr val="C00000"/>
                </a:solidFill>
                <a:latin typeface="Times New Roman" pitchFamily="18" charset="0"/>
                <a:cs typeface="Times New Roman" pitchFamily="18" charset="0"/>
              </a:rPr>
              <a:t> </a:t>
            </a:r>
            <a:r>
              <a:rPr lang="ru-RU" sz="1600" dirty="0" smtClean="0">
                <a:solidFill>
                  <a:srgbClr val="C00000"/>
                </a:solidFill>
                <a:latin typeface="Times New Roman" pitchFamily="18" charset="0"/>
                <a:cs typeface="Times New Roman" pitchFamily="18" charset="0"/>
              </a:rPr>
              <a:t>-</a:t>
            </a:r>
            <a:r>
              <a:rPr lang="ru-RU" sz="1600" b="1" dirty="0" smtClean="0">
                <a:solidFill>
                  <a:srgbClr val="C00000"/>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Образовательные организации обеспечивают открытость и доступность:</a:t>
            </a:r>
          </a:p>
          <a:p>
            <a:pPr algn="just">
              <a:buNone/>
            </a:pPr>
            <a:r>
              <a:rPr lang="ru-RU" sz="1600" dirty="0" smtClean="0">
                <a:latin typeface="Times New Roman" pitchFamily="18" charset="0"/>
                <a:cs typeface="Times New Roman" pitchFamily="18" charset="0"/>
              </a:rPr>
              <a:t>1) информации:</a:t>
            </a:r>
          </a:p>
          <a:p>
            <a:pPr algn="just">
              <a:buNone/>
            </a:pPr>
            <a:r>
              <a:rPr lang="ru-RU" sz="1600" dirty="0" smtClean="0">
                <a:latin typeface="Times New Roman" pitchFamily="18" charset="0"/>
                <a:cs typeface="Times New Roman" pitchFamily="18" charset="0"/>
              </a:rPr>
              <a:t>а) о дате создания образовательной организации, об учредителе, учредителях образовательной организации, о месте нахождения образовательной организации и ее филиалов (при наличии), режиме, графике работы, контактных телефонах и об адресах электронной почты;</a:t>
            </a:r>
          </a:p>
          <a:p>
            <a:pPr algn="just">
              <a:buNone/>
            </a:pPr>
            <a:r>
              <a:rPr lang="ru-RU" sz="1600" dirty="0" smtClean="0">
                <a:latin typeface="Times New Roman" pitchFamily="18" charset="0"/>
                <a:cs typeface="Times New Roman" pitchFamily="18" charset="0"/>
              </a:rPr>
              <a:t>б) о структуре и об органах управления образовательной организацией;</a:t>
            </a:r>
          </a:p>
          <a:p>
            <a:pPr algn="just">
              <a:buNone/>
            </a:pPr>
            <a:r>
              <a:rPr lang="ru-RU" sz="1600" dirty="0" smtClean="0">
                <a:latin typeface="Times New Roman" pitchFamily="18" charset="0"/>
                <a:cs typeface="Times New Roman" pitchFamily="18" charset="0"/>
              </a:rPr>
              <a:t>в) о реализуемых образовательных программах с указанием учебных предметов, курсов, дисциплин (модулей), практики, предусмотренных соответствующей образовательной программой;</a:t>
            </a:r>
          </a:p>
          <a:p>
            <a:pPr algn="just">
              <a:buNone/>
            </a:pPr>
            <a:r>
              <a:rPr lang="ru-RU" sz="1600" dirty="0" smtClean="0">
                <a:latin typeface="Times New Roman" pitchFamily="18" charset="0"/>
                <a:cs typeface="Times New Roman" pitchFamily="18" charset="0"/>
              </a:rPr>
              <a:t>г) о численности обучающихся по реализуемым образовательным программам за счет бюджетных ассигнований федерального бюджета, бюджетов субъектов Российской Федерации, местных бюджетов и по договорам об образовании за счет средств физических и (или) юридических лиц;</a:t>
            </a:r>
          </a:p>
          <a:p>
            <a:pPr algn="just">
              <a:buNone/>
            </a:pPr>
            <a:r>
              <a:rPr lang="ru-RU" sz="1600" dirty="0" err="1" smtClean="0">
                <a:latin typeface="Times New Roman" pitchFamily="18" charset="0"/>
                <a:cs typeface="Times New Roman" pitchFamily="18" charset="0"/>
              </a:rPr>
              <a:t>д</a:t>
            </a:r>
            <a:r>
              <a:rPr lang="ru-RU" sz="1600" dirty="0" smtClean="0">
                <a:latin typeface="Times New Roman" pitchFamily="18" charset="0"/>
                <a:cs typeface="Times New Roman" pitchFamily="18" charset="0"/>
              </a:rPr>
              <a:t>) о языках образования; е) о федеральных государственных образовательных стандартах, об образовательных стандартах (при их наличии);</a:t>
            </a:r>
          </a:p>
          <a:p>
            <a:pPr algn="just">
              <a:buNone/>
            </a:pPr>
            <a:r>
              <a:rPr lang="ru-RU" sz="1600" dirty="0" smtClean="0">
                <a:latin typeface="Times New Roman" pitchFamily="18" charset="0"/>
                <a:cs typeface="Times New Roman" pitchFamily="18" charset="0"/>
              </a:rPr>
              <a:t>ж) о руководителе образовательной организации, его заместителях, руководителях филиалов образовательной организации (при их наличии);</a:t>
            </a:r>
          </a:p>
          <a:p>
            <a:pPr algn="just"/>
            <a:endParaRPr lang="ru-RU" sz="1600" dirty="0"/>
          </a:p>
        </p:txBody>
      </p:sp>
      <p:sp>
        <p:nvSpPr>
          <p:cNvPr id="3" name="Заголовок 2"/>
          <p:cNvSpPr>
            <a:spLocks noGrp="1"/>
          </p:cNvSpPr>
          <p:nvPr>
            <p:ph type="title"/>
          </p:nvPr>
        </p:nvSpPr>
        <p:spPr>
          <a:xfrm>
            <a:off x="457200" y="274638"/>
            <a:ext cx="8229600" cy="922114"/>
          </a:xfrm>
        </p:spPr>
        <p:txBody>
          <a:bodyPr>
            <a:norm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Статья 29. </a:t>
            </a:r>
            <a:r>
              <a:rPr lang="ru-RU" sz="2400" b="1" dirty="0" smtClean="0">
                <a:solidFill>
                  <a:schemeClr val="tx1">
                    <a:lumMod val="95000"/>
                    <a:lumOff val="5000"/>
                  </a:schemeClr>
                </a:solidFill>
              </a:rPr>
              <a:t> Информационная открытость образовательной организации</a:t>
            </a:r>
            <a:endParaRPr lang="ru-RU" sz="2400" b="1" dirty="0">
              <a:solidFill>
                <a:schemeClr val="tx1">
                  <a:lumMod val="95000"/>
                  <a:lumOff val="5000"/>
                </a:schemeClr>
              </a:solidFill>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812360" y="5916714"/>
            <a:ext cx="1331639" cy="94128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68760"/>
            <a:ext cx="8229600" cy="5472608"/>
          </a:xfrm>
        </p:spPr>
        <p:txBody>
          <a:bodyPr>
            <a:noAutofit/>
          </a:bodyPr>
          <a:lstStyle/>
          <a:p>
            <a:pPr algn="just">
              <a:buNone/>
            </a:pPr>
            <a:r>
              <a:rPr lang="ru-RU" sz="1600" dirty="0" err="1" smtClean="0">
                <a:latin typeface="Times New Roman" pitchFamily="18" charset="0"/>
                <a:cs typeface="Times New Roman" pitchFamily="18" charset="0"/>
              </a:rPr>
              <a:t>з</a:t>
            </a:r>
            <a:r>
              <a:rPr lang="ru-RU" sz="1600" dirty="0" smtClean="0">
                <a:latin typeface="Times New Roman" pitchFamily="18" charset="0"/>
                <a:cs typeface="Times New Roman" pitchFamily="18" charset="0"/>
              </a:rPr>
              <a:t>) о персональном составе педагогических работников с указанием уровня образования, квалификации и опыта работы;</a:t>
            </a:r>
          </a:p>
          <a:p>
            <a:pPr algn="just">
              <a:buNone/>
            </a:pPr>
            <a:r>
              <a:rPr lang="ru-RU" sz="1600" dirty="0" smtClean="0">
                <a:latin typeface="Times New Roman" pitchFamily="18" charset="0"/>
                <a:cs typeface="Times New Roman" pitchFamily="18" charset="0"/>
              </a:rPr>
              <a:t>и) о материально-техническом обеспечении образовательной деятельности (в том числе о наличии оборудованных учебных кабинетов, объектов для проведения практических занятий, библиотек, объектов спорта, средств обучения и воспитания, об условиях питания и охраны здоровья обучающихся, о доступе к информационным системам и информационно-телекоммуникационным сетям, об электронных образовательных ресурсах, к которым обеспечивается доступ обучающихся);</a:t>
            </a:r>
          </a:p>
          <a:p>
            <a:pPr algn="just">
              <a:buNone/>
            </a:pPr>
            <a:r>
              <a:rPr lang="ru-RU" sz="1600" dirty="0" err="1" smtClean="0">
                <a:latin typeface="Times New Roman" pitchFamily="18" charset="0"/>
                <a:cs typeface="Times New Roman" pitchFamily="18" charset="0"/>
              </a:rPr>
              <a:t>п</a:t>
            </a:r>
            <a:r>
              <a:rPr lang="ru-RU" sz="1600" dirty="0" smtClean="0">
                <a:latin typeface="Times New Roman" pitchFamily="18" charset="0"/>
                <a:cs typeface="Times New Roman" pitchFamily="18" charset="0"/>
              </a:rPr>
              <a:t>) об объеме образовательной деятельности, финансовое обеспечение которой осуществляется за счет бюджетных ассигнований федерального бюджета, бюджетов субъектов Российской Федерации, местных бюджетов, по договорам об образовании за счет средств физических и (или) юридических лиц;</a:t>
            </a:r>
          </a:p>
          <a:p>
            <a:pPr algn="just">
              <a:buNone/>
            </a:pPr>
            <a:r>
              <a:rPr lang="ru-RU" sz="1600" dirty="0" err="1" smtClean="0">
                <a:latin typeface="Times New Roman" pitchFamily="18" charset="0"/>
                <a:cs typeface="Times New Roman" pitchFamily="18" charset="0"/>
              </a:rPr>
              <a:t>р</a:t>
            </a:r>
            <a:r>
              <a:rPr lang="ru-RU" sz="1600" dirty="0" smtClean="0">
                <a:latin typeface="Times New Roman" pitchFamily="18" charset="0"/>
                <a:cs typeface="Times New Roman" pitchFamily="18" charset="0"/>
              </a:rPr>
              <a:t>) о поступлении финансовых и материальных средств и об их расходовании по итогам финансового года; с) о трудоустройстве выпускников;</a:t>
            </a:r>
          </a:p>
          <a:p>
            <a:pPr>
              <a:buNone/>
            </a:pPr>
            <a:r>
              <a:rPr lang="ru-RU" sz="1600" dirty="0" smtClean="0">
                <a:latin typeface="Times New Roman" pitchFamily="18" charset="0"/>
                <a:cs typeface="Times New Roman" pitchFamily="18" charset="0"/>
              </a:rPr>
              <a:t>2) копий:</a:t>
            </a:r>
          </a:p>
          <a:p>
            <a:pPr>
              <a:buNone/>
            </a:pPr>
            <a:r>
              <a:rPr lang="ru-RU" sz="1600" dirty="0" smtClean="0">
                <a:latin typeface="Times New Roman" pitchFamily="18" charset="0"/>
                <a:cs typeface="Times New Roman" pitchFamily="18" charset="0"/>
              </a:rPr>
              <a:t>а) устава образовательной организации; б) лицензии на осуществление образовательной деятельности (с приложениями); в) свидетельства о государственной аккредитации (с приложениями); г) плана финансово-хозяйственной деятельности образовательной организации, утвержденного в установленном законодательством Российской Федерации порядке, или бюджетной сметы образовательной организации; </a:t>
            </a:r>
            <a:endParaRPr lang="ru-RU" sz="1600" dirty="0">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8229600" cy="922114"/>
          </a:xfrm>
        </p:spPr>
        <p:txBody>
          <a:bodyPr>
            <a:norm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Статья 29.  Информационная открытость образовательной организации</a:t>
            </a:r>
            <a:endParaRPr lang="ru-RU" sz="2400" b="1" dirty="0">
              <a:solidFill>
                <a:schemeClr val="tx1">
                  <a:lumMod val="95000"/>
                  <a:lumOff val="5000"/>
                </a:schemeClr>
              </a:solidFill>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8100392" y="6120313"/>
            <a:ext cx="1043608" cy="73768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1354162"/>
          </a:xfrm>
        </p:spPr>
        <p:txBody>
          <a:bodyPr>
            <a:noAutofit/>
          </a:bodyPr>
          <a:lstStyle/>
          <a:p>
            <a:pPr algn="ctr"/>
            <a:r>
              <a:rPr lang="ru-RU" sz="2800" b="1" dirty="0" smtClean="0">
                <a:solidFill>
                  <a:schemeClr val="tx1">
                    <a:lumMod val="95000"/>
                    <a:lumOff val="5000"/>
                  </a:schemeClr>
                </a:solidFill>
                <a:latin typeface="Times New Roman" pitchFamily="18" charset="0"/>
                <a:cs typeface="Times New Roman" pitchFamily="18" charset="0"/>
              </a:rPr>
              <a:t>Нормативные документы, регламентирующие осуществление государственного надзора в сфере образования</a:t>
            </a:r>
            <a:endParaRPr lang="ru-RU" sz="2800" b="1" dirty="0">
              <a:solidFill>
                <a:schemeClr val="tx1">
                  <a:lumMod val="95000"/>
                  <a:lumOff val="5000"/>
                </a:schemeClr>
              </a:solidFill>
              <a:latin typeface="Times New Roman" pitchFamily="18" charset="0"/>
              <a:cs typeface="Times New Roman" pitchFamily="18" charset="0"/>
            </a:endParaRPr>
          </a:p>
        </p:txBody>
      </p:sp>
      <p:sp>
        <p:nvSpPr>
          <p:cNvPr id="2" name="Содержимое 1"/>
          <p:cNvSpPr>
            <a:spLocks noGrp="1"/>
          </p:cNvSpPr>
          <p:nvPr>
            <p:ph idx="1"/>
          </p:nvPr>
        </p:nvSpPr>
        <p:spPr>
          <a:xfrm>
            <a:off x="457200" y="1700808"/>
            <a:ext cx="8229600" cy="4306483"/>
          </a:xfrm>
        </p:spPr>
        <p:txBody>
          <a:bodyPr>
            <a:normAutofit/>
          </a:bodyPr>
          <a:lstStyle/>
          <a:p>
            <a:endParaRPr lang="ru-RU" sz="2000" dirty="0" smtClean="0"/>
          </a:p>
          <a:p>
            <a:pPr>
              <a:buNone/>
            </a:pPr>
            <a:endParaRPr lang="ru-RU" sz="2400" b="1" dirty="0" smtClean="0"/>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715240" y="5848064"/>
            <a:ext cx="1428760" cy="1009936"/>
          </a:xfrm>
          <a:prstGeom prst="rect">
            <a:avLst/>
          </a:prstGeom>
          <a:noFill/>
        </p:spPr>
      </p:pic>
      <p:pic>
        <p:nvPicPr>
          <p:cNvPr id="5" name="Рисунок 4" descr="Zakon_obrasovanie.jpg"/>
          <p:cNvPicPr>
            <a:picLocks noChangeAspect="1"/>
          </p:cNvPicPr>
          <p:nvPr/>
        </p:nvPicPr>
        <p:blipFill>
          <a:blip r:embed="rId3" cstate="print"/>
          <a:stretch>
            <a:fillRect/>
          </a:stretch>
        </p:blipFill>
        <p:spPr>
          <a:xfrm>
            <a:off x="1115616" y="1700808"/>
            <a:ext cx="3384375" cy="4032448"/>
          </a:xfrm>
          <a:prstGeom prst="rect">
            <a:avLst/>
          </a:prstGeom>
        </p:spPr>
      </p:pic>
      <p:pic>
        <p:nvPicPr>
          <p:cNvPr id="1026" name="Picture 2" descr="C:\Users\Руслан\Downloads\1019874841.jpg"/>
          <p:cNvPicPr>
            <a:picLocks noChangeAspect="1" noChangeArrowheads="1"/>
          </p:cNvPicPr>
          <p:nvPr/>
        </p:nvPicPr>
        <p:blipFill>
          <a:blip r:embed="rId4" cstate="print"/>
          <a:srcRect/>
          <a:stretch>
            <a:fillRect/>
          </a:stretch>
        </p:blipFill>
        <p:spPr bwMode="auto">
          <a:xfrm>
            <a:off x="5076056" y="2132856"/>
            <a:ext cx="3600400" cy="36004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68760"/>
            <a:ext cx="8229600" cy="5400600"/>
          </a:xfrm>
        </p:spPr>
        <p:txBody>
          <a:bodyPr>
            <a:noAutofit/>
          </a:bodyPr>
          <a:lstStyle/>
          <a:p>
            <a:r>
              <a:rPr lang="ru-RU" sz="1500" dirty="0" err="1" smtClean="0">
                <a:latin typeface="Times New Roman" pitchFamily="18" charset="0"/>
                <a:cs typeface="Times New Roman" pitchFamily="18" charset="0"/>
              </a:rPr>
              <a:t>д</a:t>
            </a:r>
            <a:r>
              <a:rPr lang="ru-RU" sz="1500" dirty="0" smtClean="0">
                <a:latin typeface="Times New Roman" pitchFamily="18" charset="0"/>
                <a:cs typeface="Times New Roman" pitchFamily="18" charset="0"/>
              </a:rPr>
              <a:t>) локальных нормативных актов, предусмотренных </a:t>
            </a:r>
            <a:r>
              <a:rPr lang="ru-RU" sz="1500" dirty="0" smtClean="0">
                <a:latin typeface="Times New Roman" pitchFamily="18" charset="0"/>
                <a:cs typeface="Times New Roman" pitchFamily="18" charset="0"/>
                <a:hlinkClick r:id="rId2"/>
              </a:rPr>
              <a:t>частью 2 статьи 30</a:t>
            </a:r>
            <a:r>
              <a:rPr lang="ru-RU" sz="1500" dirty="0" smtClean="0">
                <a:latin typeface="Times New Roman" pitchFamily="18" charset="0"/>
                <a:cs typeface="Times New Roman" pitchFamily="18" charset="0"/>
              </a:rPr>
              <a:t> настоящего Федерального закона, правил внутреннего распорядка обучающихся, правил внутреннего трудового распорядка, коллективного договора; </a:t>
            </a:r>
          </a:p>
          <a:p>
            <a:r>
              <a:rPr lang="ru-RU" sz="1500" dirty="0" smtClean="0">
                <a:latin typeface="Times New Roman" pitchFamily="18" charset="0"/>
                <a:cs typeface="Times New Roman" pitchFamily="18" charset="0"/>
              </a:rPr>
              <a:t>3) отчета о результатах самообследования; 4) документа о порядке оказания платных образовательных услуг, в том числе образца договора об оказании платных образовательных услуг, документа об утверждении стоимости обучения по каждой образовательной программе; 5) предписаний органов, осуществляющих государственный контроль (надзор) в сфере образования, отчетов об исполнении таких предписаний;</a:t>
            </a:r>
          </a:p>
          <a:p>
            <a:r>
              <a:rPr lang="ru-RU" sz="1500" dirty="0" smtClean="0">
                <a:latin typeface="Times New Roman" pitchFamily="18" charset="0"/>
                <a:cs typeface="Times New Roman" pitchFamily="18" charset="0"/>
              </a:rPr>
              <a:t>6) иной информации, которая размещается, опубликовывается по решению образовательной организации и (или) размещение, опубликование которой являются обязательными в соответствии с законодательством Российской Федерации.</a:t>
            </a:r>
          </a:p>
          <a:p>
            <a:r>
              <a:rPr lang="ru-RU" sz="1500" dirty="0" smtClean="0">
                <a:solidFill>
                  <a:srgbClr val="C00000"/>
                </a:solidFill>
                <a:latin typeface="Times New Roman" pitchFamily="18" charset="0"/>
                <a:cs typeface="Times New Roman" pitchFamily="18" charset="0"/>
              </a:rPr>
              <a:t>часть 3.</a:t>
            </a:r>
            <a:r>
              <a:rPr lang="ru-RU" sz="1500" dirty="0" smtClean="0">
                <a:latin typeface="Times New Roman" pitchFamily="18" charset="0"/>
                <a:cs typeface="Times New Roman" pitchFamily="18" charset="0"/>
              </a:rPr>
              <a:t> Информация и документы, указанные в </a:t>
            </a:r>
            <a:r>
              <a:rPr lang="ru-RU" sz="1500" dirty="0" smtClean="0">
                <a:latin typeface="Times New Roman" pitchFamily="18" charset="0"/>
                <a:cs typeface="Times New Roman" pitchFamily="18" charset="0"/>
                <a:hlinkClick r:id="rId3"/>
              </a:rPr>
              <a:t>части 2</a:t>
            </a:r>
            <a:r>
              <a:rPr lang="ru-RU" sz="1500" dirty="0" smtClean="0">
                <a:latin typeface="Times New Roman" pitchFamily="18" charset="0"/>
                <a:cs typeface="Times New Roman" pitchFamily="18" charset="0"/>
              </a:rPr>
              <a:t> настоящей статьи, если они в соответствии с законодательством Российской Федерации не отнесены к </a:t>
            </a:r>
            <a:r>
              <a:rPr lang="ru-RU" sz="1500" dirty="0" smtClean="0">
                <a:latin typeface="Times New Roman" pitchFamily="18" charset="0"/>
                <a:cs typeface="Times New Roman" pitchFamily="18" charset="0"/>
                <a:hlinkClick r:id="rId4"/>
              </a:rPr>
              <a:t>сведениям</a:t>
            </a:r>
            <a:r>
              <a:rPr lang="ru-RU" sz="1500" dirty="0" smtClean="0">
                <a:latin typeface="Times New Roman" pitchFamily="18" charset="0"/>
                <a:cs typeface="Times New Roman" pitchFamily="18" charset="0"/>
              </a:rPr>
              <a:t>, составляющим государственную и иную охраняемую законом тайну, подлежат размещению на официальном сайте образовательной организации в сети "Интернет" и обновлению в течение десяти рабочих дней со дня их создания, получения или внесения в них соответствующих изменений. </a:t>
            </a:r>
            <a:r>
              <a:rPr lang="ru-RU" sz="1500" dirty="0" smtClean="0">
                <a:latin typeface="Times New Roman" pitchFamily="18" charset="0"/>
                <a:cs typeface="Times New Roman" pitchFamily="18" charset="0"/>
                <a:hlinkClick r:id="rId5"/>
              </a:rPr>
              <a:t>Порядок</a:t>
            </a:r>
            <a:r>
              <a:rPr lang="ru-RU" sz="1500" dirty="0" smtClean="0">
                <a:latin typeface="Times New Roman" pitchFamily="18" charset="0"/>
                <a:cs typeface="Times New Roman" pitchFamily="18" charset="0"/>
              </a:rPr>
              <a:t> размещения на официальном сайте образовательной организации в сети "Интернет" и обновления информации об образовательной организации, в том числе ее содержание и форма ее предоставления, устанавливается Правительством Российской Федерации.</a:t>
            </a:r>
          </a:p>
          <a:p>
            <a:r>
              <a:rPr lang="ru-RU" sz="1600" b="1" dirty="0" smtClean="0">
                <a:solidFill>
                  <a:srgbClr val="C00000"/>
                </a:solidFill>
                <a:latin typeface="Times New Roman" pitchFamily="18" charset="0"/>
                <a:cs typeface="Times New Roman" pitchFamily="18" charset="0"/>
              </a:rPr>
              <a:t>Нарушения зафиксированы в 72 учреждениях из 72 проверенных.</a:t>
            </a:r>
          </a:p>
          <a:p>
            <a:endParaRPr lang="ru-RU" sz="1500" dirty="0" smtClean="0">
              <a:latin typeface="Times New Roman" pitchFamily="18" charset="0"/>
              <a:cs typeface="Times New Roman" pitchFamily="18" charset="0"/>
            </a:endParaRPr>
          </a:p>
          <a:p>
            <a:pPr>
              <a:buNone/>
            </a:pPr>
            <a:endParaRPr lang="ru-RU" sz="1500" dirty="0" smtClean="0">
              <a:latin typeface="Times New Roman" pitchFamily="18" charset="0"/>
              <a:cs typeface="Times New Roman" pitchFamily="18" charset="0"/>
            </a:endParaRPr>
          </a:p>
          <a:p>
            <a:endParaRPr lang="ru-RU" sz="1500" dirty="0"/>
          </a:p>
        </p:txBody>
      </p:sp>
      <p:sp>
        <p:nvSpPr>
          <p:cNvPr id="3" name="Заголовок 2"/>
          <p:cNvSpPr>
            <a:spLocks noGrp="1"/>
          </p:cNvSpPr>
          <p:nvPr>
            <p:ph type="title"/>
          </p:nvPr>
        </p:nvSpPr>
        <p:spPr>
          <a:xfrm>
            <a:off x="457200" y="274638"/>
            <a:ext cx="8229600" cy="922114"/>
          </a:xfrm>
        </p:spPr>
        <p:txBody>
          <a:bodyPr>
            <a:norm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Статья 29.  Информационная открытость образовательной организации</a:t>
            </a:r>
            <a:endParaRPr lang="ru-RU" sz="2400" b="1" dirty="0">
              <a:solidFill>
                <a:schemeClr val="tx1">
                  <a:lumMod val="95000"/>
                  <a:lumOff val="5000"/>
                </a:schemeClr>
              </a:solidFill>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6" cstate="print"/>
          <a:srcRect/>
          <a:stretch>
            <a:fillRect/>
          </a:stretch>
        </p:blipFill>
        <p:spPr bwMode="auto">
          <a:xfrm>
            <a:off x="7884368" y="5967614"/>
            <a:ext cx="1259632" cy="890386"/>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556792"/>
            <a:ext cx="8291264" cy="4392488"/>
          </a:xfrm>
        </p:spPr>
        <p:txBody>
          <a:bodyPr>
            <a:normAutofit/>
          </a:bodyPr>
          <a:lstStyle/>
          <a:p>
            <a:pPr marL="365125" indent="-7938" algn="just">
              <a:buNone/>
            </a:pPr>
            <a:r>
              <a:rPr lang="ru-RU" sz="2000" b="1" dirty="0" smtClean="0">
                <a:solidFill>
                  <a:srgbClr val="C00000"/>
                </a:solidFill>
                <a:latin typeface="Times New Roman" pitchFamily="18" charset="0"/>
                <a:cs typeface="Times New Roman" pitchFamily="18" charset="0"/>
              </a:rPr>
              <a:t>часть 2.</a:t>
            </a:r>
            <a:r>
              <a:rPr lang="ru-RU" sz="2000" dirty="0" smtClean="0">
                <a:latin typeface="Times New Roman" pitchFamily="18" charset="0"/>
                <a:cs typeface="Times New Roman" pitchFamily="18" charset="0"/>
              </a:rPr>
              <a:t> - образовательная организация принимает локальные нормативные акты по основным вопросам организации и осуществления образовательной деятельности, в том числе регламентирующие правила приема обучающихся, режим занятий обучающихся, порядок и основания перевода, отчисления и восстановления обучающихся, порядок оформления возникновения, приостановления и прекращения отношений между образовательной организацией и обучающимися и (или) родителями </a:t>
            </a:r>
            <a:r>
              <a:rPr lang="ru-RU" sz="2000" dirty="0" smtClean="0">
                <a:latin typeface="Times New Roman" pitchFamily="18" charset="0"/>
                <a:cs typeface="Times New Roman" pitchFamily="18" charset="0"/>
                <a:hlinkClick r:id="rId2"/>
              </a:rPr>
              <a:t>(законными представителями)</a:t>
            </a:r>
            <a:r>
              <a:rPr lang="ru-RU" sz="2000" dirty="0" smtClean="0">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(отсутствуют НПА  о правилах приема </a:t>
            </a:r>
            <a:r>
              <a:rPr lang="ru-RU" sz="2000" b="1" dirty="0" smtClean="0">
                <a:solidFill>
                  <a:srgbClr val="C00000"/>
                </a:solidFill>
                <a:latin typeface="Times New Roman" pitchFamily="18" charset="0"/>
                <a:cs typeface="Times New Roman" pitchFamily="18" charset="0"/>
              </a:rPr>
              <a:t>обучающихся, </a:t>
            </a:r>
            <a:r>
              <a:rPr lang="ru-RU" sz="2000" b="1" dirty="0" smtClean="0">
                <a:solidFill>
                  <a:srgbClr val="C00000"/>
                </a:solidFill>
                <a:latin typeface="Times New Roman" pitchFamily="18" charset="0"/>
                <a:cs typeface="Times New Roman" pitchFamily="18" charset="0"/>
              </a:rPr>
              <a:t>порядке и основании перевода, отчисления и восстановления </a:t>
            </a:r>
            <a:r>
              <a:rPr lang="ru-RU" sz="2000" b="1" dirty="0" smtClean="0">
                <a:solidFill>
                  <a:srgbClr val="C00000"/>
                </a:solidFill>
                <a:latin typeface="Times New Roman" pitchFamily="18" charset="0"/>
                <a:cs typeface="Times New Roman" pitchFamily="18" charset="0"/>
              </a:rPr>
              <a:t>обучающихся</a:t>
            </a:r>
            <a:r>
              <a:rPr lang="ru-RU" sz="2000" b="1" dirty="0" smtClean="0">
                <a:solidFill>
                  <a:srgbClr val="C00000"/>
                </a:solidFill>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ru-RU" sz="2000" b="1" dirty="0" smtClean="0">
                <a:solidFill>
                  <a:srgbClr val="C00000"/>
                </a:solidFill>
                <a:latin typeface="Times New Roman" pitchFamily="18" charset="0"/>
                <a:cs typeface="Times New Roman" pitchFamily="18" charset="0"/>
              </a:rPr>
              <a:t>порядке оформления возникновения, приостановления и прекращения отношений между образовательной организацией и </a:t>
            </a:r>
            <a:r>
              <a:rPr lang="ru-RU" sz="2000" b="1" dirty="0" smtClean="0">
                <a:solidFill>
                  <a:srgbClr val="C00000"/>
                </a:solidFill>
                <a:latin typeface="Times New Roman" pitchFamily="18" charset="0"/>
                <a:cs typeface="Times New Roman" pitchFamily="18" charset="0"/>
              </a:rPr>
              <a:t>обучающимися </a:t>
            </a:r>
            <a:r>
              <a:rPr lang="ru-RU" sz="2000" b="1" dirty="0" smtClean="0">
                <a:solidFill>
                  <a:srgbClr val="C00000"/>
                </a:solidFill>
                <a:latin typeface="Times New Roman" pitchFamily="18" charset="0"/>
                <a:cs typeface="Times New Roman" pitchFamily="18" charset="0"/>
              </a:rPr>
              <a:t>и (или) родителями (законными представителями)</a:t>
            </a:r>
          </a:p>
          <a:p>
            <a:pPr marL="365125" indent="-7938" algn="just">
              <a:buNone/>
            </a:pPr>
            <a:r>
              <a:rPr lang="ru-RU" sz="2000" b="1" dirty="0" smtClean="0">
                <a:solidFill>
                  <a:srgbClr val="C00000"/>
                </a:solidFill>
                <a:latin typeface="Times New Roman" pitchFamily="18" charset="0"/>
                <a:cs typeface="Times New Roman" pitchFamily="18" charset="0"/>
              </a:rPr>
              <a:t>Нарушения зафиксированы в 31 учреждениях из 72 проверенных.</a:t>
            </a:r>
          </a:p>
          <a:p>
            <a:pPr marL="365125" indent="-7938" algn="just">
              <a:buNone/>
            </a:pPr>
            <a:endParaRPr lang="ru-RU" sz="2000" b="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274638"/>
            <a:ext cx="8229600" cy="850106"/>
          </a:xfrm>
        </p:spPr>
        <p:txBody>
          <a:bodyPr>
            <a:norm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Статья 30. Локальные нормативные акты, содержащие нормы, регулирующие образовательные отношения</a:t>
            </a:r>
            <a:endParaRPr lang="ru-RU" sz="2400" b="1" dirty="0">
              <a:solidFill>
                <a:schemeClr val="tx1">
                  <a:lumMod val="95000"/>
                  <a:lumOff val="5000"/>
                </a:schemeClr>
              </a:solidFill>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3" cstate="print"/>
          <a:srcRect/>
          <a:stretch>
            <a:fillRect/>
          </a:stretch>
        </p:blipFill>
        <p:spPr bwMode="auto">
          <a:xfrm>
            <a:off x="7884368" y="5967615"/>
            <a:ext cx="1259632" cy="89038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2204864"/>
            <a:ext cx="8291264" cy="4392488"/>
          </a:xfrm>
        </p:spPr>
        <p:txBody>
          <a:bodyPr>
            <a:normAutofit/>
          </a:bodyPr>
          <a:lstStyle/>
          <a:p>
            <a:pPr marL="365125" indent="-7938" algn="just">
              <a:buNone/>
            </a:pPr>
            <a:r>
              <a:rPr lang="ru-RU" sz="2400" b="1" dirty="0" smtClean="0">
                <a:solidFill>
                  <a:srgbClr val="C00000"/>
                </a:solidFill>
                <a:latin typeface="Times New Roman" pitchFamily="18" charset="0"/>
                <a:cs typeface="Times New Roman" pitchFamily="18" charset="0"/>
              </a:rPr>
              <a:t>Пункт 21 часть 1.</a:t>
            </a:r>
            <a:r>
              <a:rPr lang="ru-RU" sz="2400" dirty="0" smtClean="0">
                <a:latin typeface="Times New Roman" pitchFamily="18" charset="0"/>
                <a:cs typeface="Times New Roman" pitchFamily="18" charset="0"/>
              </a:rPr>
              <a:t> -  пользование в порядке, установленном локальными нормативными актами, лечебно-оздоровительной инфраструктурой, объектами культуры и объектами спорта образовательной организации </a:t>
            </a:r>
            <a:r>
              <a:rPr lang="ru-RU" sz="2400" b="1" dirty="0" smtClean="0">
                <a:solidFill>
                  <a:srgbClr val="C00000"/>
                </a:solidFill>
                <a:latin typeface="Times New Roman" pitchFamily="18" charset="0"/>
                <a:cs typeface="Times New Roman" pitchFamily="18" charset="0"/>
              </a:rPr>
              <a:t>(отсутствуют НПА  о  пользовании в установленном порядке лечебно-оздоровительной инфраструктурой, объектами культуры и объектами спорта образовательной организации)</a:t>
            </a:r>
          </a:p>
          <a:p>
            <a:pPr marL="365125" indent="-7938" algn="just">
              <a:buNone/>
            </a:pPr>
            <a:r>
              <a:rPr lang="ru-RU" sz="2400" b="1" dirty="0" smtClean="0">
                <a:solidFill>
                  <a:srgbClr val="C00000"/>
                </a:solidFill>
                <a:latin typeface="Times New Roman" pitchFamily="18" charset="0"/>
                <a:cs typeface="Times New Roman" pitchFamily="18" charset="0"/>
              </a:rPr>
              <a:t>Нарушения зафиксированы в 10 учреждениях из 72 проверенных.</a:t>
            </a:r>
          </a:p>
          <a:p>
            <a:pPr marL="365125" indent="-7938" algn="just">
              <a:buNone/>
            </a:pPr>
            <a:endParaRPr lang="ru-RU" sz="2000" b="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a:xfrm>
            <a:off x="467544" y="404664"/>
            <a:ext cx="8229600" cy="850106"/>
          </a:xfrm>
        </p:spPr>
        <p:txBody>
          <a:bodyPr>
            <a:normAutofit fontScale="90000"/>
          </a:bodyPr>
          <a:lstStyle/>
          <a:p>
            <a:pPr algn="ctr"/>
            <a:r>
              <a:rPr lang="ru-RU" sz="3100" b="1" dirty="0" smtClean="0">
                <a:solidFill>
                  <a:schemeClr val="tx1">
                    <a:lumMod val="95000"/>
                    <a:lumOff val="5000"/>
                  </a:schemeClr>
                </a:solidFill>
                <a:latin typeface="Times New Roman" pitchFamily="18" charset="0"/>
                <a:cs typeface="Times New Roman" pitchFamily="18" charset="0"/>
              </a:rPr>
              <a:t>Статья 34. </a:t>
            </a:r>
            <a:r>
              <a:rPr lang="ru-RU" sz="3100" b="1" dirty="0" smtClean="0">
                <a:latin typeface="Times New Roman" pitchFamily="18" charset="0"/>
                <a:cs typeface="Times New Roman" pitchFamily="18" charset="0"/>
              </a:rPr>
              <a:t>Основные права обучающихся и меры их социальной поддержки и стимулирования</a:t>
            </a:r>
            <a:r>
              <a:rPr lang="ru-RU" sz="2400" b="1" dirty="0" smtClean="0"/>
              <a:t/>
            </a:r>
            <a:br>
              <a:rPr lang="ru-RU" sz="2400" b="1" dirty="0" smtClean="0"/>
            </a:br>
            <a:endParaRPr lang="ru-RU" sz="2400" b="1" dirty="0">
              <a:solidFill>
                <a:schemeClr val="tx1">
                  <a:lumMod val="95000"/>
                  <a:lumOff val="5000"/>
                </a:schemeClr>
              </a:solidFill>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884368" y="5967615"/>
            <a:ext cx="1259632" cy="89038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700808"/>
            <a:ext cx="8435280" cy="4683976"/>
          </a:xfrm>
        </p:spPr>
        <p:txBody>
          <a:bodyPr>
            <a:noAutofit/>
          </a:bodyPr>
          <a:lstStyle/>
          <a:p>
            <a:pPr algn="just"/>
            <a:r>
              <a:rPr lang="ru-RU" sz="1800" b="1" dirty="0" smtClean="0">
                <a:solidFill>
                  <a:srgbClr val="C00000"/>
                </a:solidFill>
                <a:latin typeface="Times New Roman" pitchFamily="18" charset="0"/>
                <a:cs typeface="Times New Roman" pitchFamily="18" charset="0"/>
              </a:rPr>
              <a:t>пункт 7 часть 3 </a:t>
            </a:r>
            <a:r>
              <a:rPr lang="ru-RU" sz="1800" dirty="0" smtClean="0">
                <a:latin typeface="Times New Roman" pitchFamily="18" charset="0"/>
                <a:cs typeface="Times New Roman" pitchFamily="18" charset="0"/>
              </a:rPr>
              <a:t>- право на бесплатное пользование библиотеками и информационными ресурсами, а также доступ в порядке, установленном локальными нормативными актами организации, осуществляющей образовательную деятельность, к информационно-телекоммуникационным сетям и базам данных, учебным и методическим материалам, музейным фондам, материально-техническим средствам обеспечения образовательной деятельности, необходимым для качественного осуществления педагогической, научной или исследовательской деятельности в организациях, осуществляющих образовательную деятельность </a:t>
            </a:r>
            <a:r>
              <a:rPr lang="ru-RU" sz="1800" b="1" dirty="0" smtClean="0">
                <a:solidFill>
                  <a:srgbClr val="C00000"/>
                </a:solidFill>
                <a:latin typeface="Times New Roman" pitchFamily="18" charset="0"/>
                <a:cs typeface="Times New Roman" pitchFamily="18" charset="0"/>
              </a:rPr>
              <a:t>(отсутствует порядок доступа к информационно-телекоммуникационным сетям и базам данных, учебным и методическим материалам, музейным фондам, материально-техническим средствам обеспечения образовательной деятельности, необходимым для качественного осуществления педагогической, научной или исследовательской деятельности в организациях, осуществляющих образовательную деятельность)</a:t>
            </a:r>
          </a:p>
          <a:p>
            <a:r>
              <a:rPr lang="ru-RU" sz="2000" b="1" dirty="0" smtClean="0">
                <a:solidFill>
                  <a:srgbClr val="C00000"/>
                </a:solidFill>
                <a:latin typeface="Times New Roman" pitchFamily="18" charset="0"/>
                <a:cs typeface="Times New Roman" pitchFamily="18" charset="0"/>
              </a:rPr>
              <a:t>Нарушения зафиксированы в 22 учреждениях из 72 проверенных.</a:t>
            </a:r>
          </a:p>
          <a:p>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611560" y="260648"/>
            <a:ext cx="7886700" cy="1325563"/>
          </a:xfrm>
        </p:spPr>
        <p:txBody>
          <a:bodyPr>
            <a:norm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Статья 47. </a:t>
            </a:r>
            <a:r>
              <a:rPr lang="ru-RU" sz="2700" b="1" dirty="0" smtClean="0">
                <a:solidFill>
                  <a:schemeClr val="tx1">
                    <a:lumMod val="95000"/>
                    <a:lumOff val="5000"/>
                  </a:schemeClr>
                </a:solidFill>
                <a:latin typeface="Times New Roman" pitchFamily="18" charset="0"/>
                <a:cs typeface="Times New Roman" pitchFamily="18" charset="0"/>
              </a:rPr>
              <a:t>Правовой статус педагогических работников. Права и свободы педагогических работников, гарантии их реализации</a:t>
            </a:r>
            <a:endParaRPr lang="ru-RU" sz="2700" b="1" dirty="0">
              <a:solidFill>
                <a:schemeClr val="tx1">
                  <a:lumMod val="95000"/>
                  <a:lumOff val="5000"/>
                </a:schemeClr>
              </a:solidFill>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884368" y="5967615"/>
            <a:ext cx="1259632" cy="89038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131840" y="1988840"/>
            <a:ext cx="5760640" cy="3240360"/>
          </a:xfrm>
        </p:spPr>
        <p:txBody>
          <a:bodyPr>
            <a:normAutofit lnSpcReduction="10000"/>
          </a:bodyPr>
          <a:lstStyle/>
          <a:p>
            <a:pPr marL="365125" indent="-182563" algn="just">
              <a:buNone/>
            </a:pPr>
            <a:r>
              <a:rPr lang="ru-RU" dirty="0" smtClean="0"/>
              <a:t>  </a:t>
            </a:r>
            <a:r>
              <a:rPr lang="ru-RU" dirty="0" smtClean="0">
                <a:solidFill>
                  <a:srgbClr val="C00000"/>
                </a:solidFill>
                <a:latin typeface="Times New Roman" pitchFamily="18" charset="0"/>
                <a:cs typeface="Times New Roman" pitchFamily="18" charset="0"/>
              </a:rPr>
              <a:t>пункт 9</a:t>
            </a:r>
            <a:r>
              <a:rPr lang="ru-RU" dirty="0" smtClean="0">
                <a:latin typeface="Times New Roman" pitchFamily="18" charset="0"/>
                <a:cs typeface="Times New Roman" pitchFamily="18" charset="0"/>
              </a:rPr>
              <a:t> -  Закон Российской Федерации от 10 июля 1992 года № 3266-1 «Об образовании» </a:t>
            </a:r>
          </a:p>
          <a:p>
            <a:pPr marL="365125" indent="-7938" algn="just">
              <a:buNone/>
            </a:pPr>
            <a:r>
              <a:rPr lang="ru-RU" b="1" dirty="0" smtClean="0">
                <a:solidFill>
                  <a:srgbClr val="C00000"/>
                </a:solidFill>
                <a:latin typeface="Times New Roman" pitchFamily="18" charset="0"/>
                <a:cs typeface="Times New Roman" pitchFamily="18" charset="0"/>
              </a:rPr>
              <a:t>(локальные нормативные акты разработаны на основании утратившего силу Закона Российской Федерации от 10 июля 1992 года № 3266-1 «Об образовании» )</a:t>
            </a:r>
          </a:p>
          <a:p>
            <a:pPr marL="365125" indent="-7938" algn="just">
              <a:buNone/>
            </a:pPr>
            <a:r>
              <a:rPr lang="ru-RU" sz="2800" b="1" dirty="0" smtClean="0">
                <a:solidFill>
                  <a:srgbClr val="C00000"/>
                </a:solidFill>
                <a:latin typeface="Times New Roman" pitchFamily="18" charset="0"/>
                <a:cs typeface="Times New Roman" pitchFamily="18" charset="0"/>
              </a:rPr>
              <a:t>Нарушения зафиксированы в 10 учреждениях из 72 проверенных.</a:t>
            </a:r>
          </a:p>
          <a:p>
            <a:pPr marL="365125" indent="-7938" algn="just">
              <a:buNone/>
            </a:pPr>
            <a:endParaRPr lang="ru-RU" b="1" dirty="0">
              <a:solidFill>
                <a:srgbClr val="C00000"/>
              </a:solidFill>
              <a:latin typeface="Times New Roman" pitchFamily="18" charset="0"/>
              <a:cs typeface="Times New Roman" pitchFamily="18" charset="0"/>
            </a:endParaRPr>
          </a:p>
        </p:txBody>
      </p:sp>
      <p:sp>
        <p:nvSpPr>
          <p:cNvPr id="3" name="Заголовок 2"/>
          <p:cNvSpPr>
            <a:spLocks noGrp="1"/>
          </p:cNvSpPr>
          <p:nvPr>
            <p:ph type="title"/>
          </p:nvPr>
        </p:nvSpPr>
        <p:spPr>
          <a:xfrm>
            <a:off x="0" y="260648"/>
            <a:ext cx="9144000" cy="1143000"/>
          </a:xfrm>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Статья 110.  Признание утратившими силу отдельных законодательных актов (положений законодательных актов) РСФСР и Российской Федерации</a:t>
            </a:r>
            <a:endParaRPr lang="ru-RU" sz="2400" b="1" dirty="0">
              <a:solidFill>
                <a:schemeClr val="tx1">
                  <a:lumMod val="95000"/>
                  <a:lumOff val="5000"/>
                </a:schemeClr>
              </a:solidFill>
              <a:latin typeface="Times New Roman" pitchFamily="18" charset="0"/>
              <a:cs typeface="Times New Roman" pitchFamily="18" charset="0"/>
            </a:endParaRPr>
          </a:p>
        </p:txBody>
      </p:sp>
      <p:pic>
        <p:nvPicPr>
          <p:cNvPr id="5" name="Picture 2" descr="C:\Users\Тимур\Desktop\logo (1).png"/>
          <p:cNvPicPr>
            <a:picLocks noChangeAspect="1" noChangeArrowheads="1"/>
          </p:cNvPicPr>
          <p:nvPr/>
        </p:nvPicPr>
        <p:blipFill>
          <a:blip r:embed="rId2" cstate="print"/>
          <a:srcRect/>
          <a:stretch>
            <a:fillRect/>
          </a:stretch>
        </p:blipFill>
        <p:spPr bwMode="auto">
          <a:xfrm>
            <a:off x="7164288" y="5458617"/>
            <a:ext cx="1979712" cy="1399383"/>
          </a:xfrm>
          <a:prstGeom prst="rect">
            <a:avLst/>
          </a:prstGeom>
          <a:noFill/>
        </p:spPr>
      </p:pic>
      <p:pic>
        <p:nvPicPr>
          <p:cNvPr id="7" name="Рисунок 6"/>
          <p:cNvPicPr>
            <a:picLocks noChangeAspect="1"/>
          </p:cNvPicPr>
          <p:nvPr/>
        </p:nvPicPr>
        <p:blipFill>
          <a:blip r:embed="rId3" cstate="print">
            <a:extLst>
              <a:ext uri="{28A0092B-C50C-407E-A947-70E740481C1C}">
                <a14:useLocalDpi xmlns:a14="http://schemas.microsoft.com/office/drawing/2010/main" xmlns="" xmlns:lc="http://schemas.openxmlformats.org/drawingml/2006/lockedCanvas" val="0"/>
              </a:ext>
            </a:extLst>
          </a:blip>
          <a:stretch>
            <a:fillRect/>
          </a:stretch>
        </p:blipFill>
        <p:spPr>
          <a:xfrm>
            <a:off x="0" y="1844824"/>
            <a:ext cx="3190875" cy="471333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16632"/>
            <a:ext cx="9144000" cy="1325563"/>
          </a:xfrm>
        </p:spPr>
        <p:txBody>
          <a:bodyPr>
            <a:norm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Нарушения, выявленные в результате проведенных проверок </a:t>
            </a:r>
            <a:br>
              <a:rPr lang="ru-RU" sz="2400" b="1" dirty="0" smtClean="0">
                <a:solidFill>
                  <a:schemeClr val="tx1">
                    <a:lumMod val="95000"/>
                    <a:lumOff val="5000"/>
                  </a:schemeClr>
                </a:solidFill>
                <a:latin typeface="Times New Roman" pitchFamily="18" charset="0"/>
                <a:cs typeface="Times New Roman" pitchFamily="18" charset="0"/>
              </a:rPr>
            </a:br>
            <a:r>
              <a:rPr lang="ru-RU" sz="2400" b="1" dirty="0" smtClean="0">
                <a:solidFill>
                  <a:schemeClr val="tx1">
                    <a:lumMod val="95000"/>
                    <a:lumOff val="5000"/>
                  </a:schemeClr>
                </a:solidFill>
                <a:latin typeface="Times New Roman" pitchFamily="18" charset="0"/>
                <a:cs typeface="Times New Roman" pitchFamily="18" charset="0"/>
              </a:rPr>
              <a:t>(72 учреждения дополнительного образования в 2016 и 2017 гг.)</a:t>
            </a:r>
            <a:endParaRPr lang="ru-RU" sz="2400" b="1" dirty="0">
              <a:solidFill>
                <a:schemeClr val="tx1">
                  <a:lumMod val="95000"/>
                  <a:lumOff val="5000"/>
                </a:schemeClr>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80528" y="1844824"/>
          <a:ext cx="8964488"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C:\Users\Тимур\Desktop\logo (1).png"/>
          <p:cNvPicPr>
            <a:picLocks noChangeAspect="1" noChangeArrowheads="1"/>
          </p:cNvPicPr>
          <p:nvPr/>
        </p:nvPicPr>
        <p:blipFill>
          <a:blip r:embed="rId3" cstate="print"/>
          <a:srcRect/>
          <a:stretch>
            <a:fillRect/>
          </a:stretch>
        </p:blipFill>
        <p:spPr bwMode="auto">
          <a:xfrm>
            <a:off x="8028384" y="6069414"/>
            <a:ext cx="1115616" cy="788586"/>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76672"/>
            <a:ext cx="8291264" cy="5760640"/>
          </a:xfrm>
        </p:spPr>
        <p:txBody>
          <a:bodyPr>
            <a:noAutofit/>
          </a:bodyPr>
          <a:lstStyle/>
          <a:p>
            <a:pPr marL="0" indent="0" algn="ctr">
              <a:lnSpc>
                <a:spcPts val="10000"/>
              </a:lnSpc>
              <a:spcBef>
                <a:spcPts val="0"/>
              </a:spcBef>
              <a:buNone/>
            </a:pPr>
            <a:r>
              <a:rPr lang="ru-RU" sz="4800" b="1" u="sng" dirty="0" smtClean="0"/>
              <a:t>Спасибо за внимание!</a:t>
            </a:r>
          </a:p>
          <a:p>
            <a:pPr algn="ctr">
              <a:buNone/>
            </a:pPr>
            <a:r>
              <a:rPr lang="ru-RU" sz="2800"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rPr>
              <a:t>начальник отдела по надзору в сфере образования департамента по контролю (надзору) в сфере образования Министерства образования и науки Чеченской Республики</a:t>
            </a:r>
          </a:p>
          <a:p>
            <a:pPr algn="ctr">
              <a:buNone/>
            </a:pPr>
            <a:r>
              <a:rPr lang="ru-RU" sz="28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rPr>
              <a:t>Э.Х-А. </a:t>
            </a:r>
            <a:r>
              <a:rPr lang="ru-RU" sz="2800" b="1" dirty="0" err="1"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rPr>
              <a:t>Темирсултанова</a:t>
            </a:r>
            <a:endParaRPr lang="ru-RU" sz="28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endParaRPr>
          </a:p>
          <a:p>
            <a:pPr algn="ctr">
              <a:buNone/>
            </a:pPr>
            <a:endParaRPr lang="ru-RU" sz="3200" b="1" dirty="0" smtClean="0">
              <a:solidFill>
                <a:srgbClr val="464646"/>
              </a:solidFill>
              <a:effectLst>
                <a:outerShdw blurRad="31750" dist="25400" dir="5400000" algn="tl" rotWithShape="0">
                  <a:srgbClr val="000000">
                    <a:alpha val="25000"/>
                  </a:srgbClr>
                </a:outerShdw>
              </a:effectLst>
              <a:latin typeface="Times New Roman" pitchFamily="18" charset="0"/>
              <a:cs typeface="Times New Roman" pitchFamily="18" charset="0"/>
            </a:endParaRPr>
          </a:p>
          <a:p>
            <a:pPr>
              <a:buNone/>
            </a:pPr>
            <a:r>
              <a:rPr lang="ru-RU" sz="1800" dirty="0" smtClean="0"/>
              <a:t>Контактный телефон: р.т.:8(871) 22-46-68 </a:t>
            </a:r>
          </a:p>
          <a:p>
            <a:pPr>
              <a:buNone/>
            </a:pPr>
            <a:endParaRPr lang="ru-RU" sz="1800" dirty="0" smtClean="0"/>
          </a:p>
          <a:p>
            <a:pPr>
              <a:buNone/>
            </a:pPr>
            <a:r>
              <a:rPr lang="en-US" sz="1800" dirty="0" smtClean="0"/>
              <a:t>E-mail</a:t>
            </a:r>
            <a:r>
              <a:rPr lang="ru-RU" sz="1800" dirty="0" smtClean="0"/>
              <a:t>: </a:t>
            </a:r>
            <a:r>
              <a:rPr lang="en-US" sz="1800" dirty="0" smtClean="0">
                <a:solidFill>
                  <a:srgbClr val="FF0000"/>
                </a:solidFill>
                <a:hlinkClick r:id="rId2"/>
              </a:rPr>
              <a:t>chechobrnadzor@mail.ru</a:t>
            </a:r>
            <a:endParaRPr lang="en-US" sz="1800" dirty="0" smtClean="0">
              <a:solidFill>
                <a:srgbClr val="FF0000"/>
              </a:solidFill>
            </a:endParaRPr>
          </a:p>
          <a:p>
            <a:pPr>
              <a:buNone/>
            </a:pPr>
            <a:r>
              <a:rPr lang="en-US" sz="1800" dirty="0" smtClean="0">
                <a:solidFill>
                  <a:srgbClr val="FF0000"/>
                </a:solidFill>
              </a:rPr>
              <a:t>           </a:t>
            </a:r>
            <a:r>
              <a:rPr lang="ru-RU" sz="1800" dirty="0" smtClean="0">
                <a:solidFill>
                  <a:srgbClr val="FF0000"/>
                </a:solidFill>
              </a:rPr>
              <a:t> </a:t>
            </a:r>
            <a:r>
              <a:rPr lang="en-US" sz="1800" dirty="0" smtClean="0">
                <a:solidFill>
                  <a:srgbClr val="FF0000"/>
                </a:solidFill>
              </a:rPr>
              <a:t> </a:t>
            </a:r>
            <a:r>
              <a:rPr lang="en-US" sz="1800" dirty="0" smtClean="0">
                <a:solidFill>
                  <a:srgbClr val="FF0000"/>
                </a:solidFill>
                <a:hlinkClick r:id="rId3"/>
              </a:rPr>
              <a:t>elinanadzor@mail.ru</a:t>
            </a:r>
            <a:r>
              <a:rPr lang="en-US" sz="1800" dirty="0" smtClean="0">
                <a:solidFill>
                  <a:srgbClr val="FF0000"/>
                </a:solidFill>
              </a:rPr>
              <a:t> </a:t>
            </a:r>
            <a:endParaRPr lang="ru-RU" sz="1800" dirty="0" smtClean="0">
              <a:solidFill>
                <a:srgbClr val="FF0000"/>
              </a:solidFill>
            </a:endParaRPr>
          </a:p>
          <a:p>
            <a:pPr marL="0" indent="0" algn="ctr">
              <a:lnSpc>
                <a:spcPts val="10000"/>
              </a:lnSpc>
              <a:spcBef>
                <a:spcPts val="0"/>
              </a:spcBef>
              <a:buNone/>
            </a:pPr>
            <a:endParaRPr lang="ru-RU" sz="4800" dirty="0" smtClean="0">
              <a:solidFill>
                <a:srgbClr val="FF0000"/>
              </a:solidFill>
            </a:endParaRPr>
          </a:p>
          <a:p>
            <a:pPr marL="0" indent="0" algn="ctr">
              <a:lnSpc>
                <a:spcPts val="10000"/>
              </a:lnSpc>
              <a:spcBef>
                <a:spcPts val="0"/>
              </a:spcBef>
              <a:buNone/>
            </a:pPr>
            <a:endParaRPr lang="ru-RU" sz="9600" dirty="0">
              <a:solidFill>
                <a:srgbClr val="FF0000"/>
              </a:solidFill>
            </a:endParaRPr>
          </a:p>
        </p:txBody>
      </p:sp>
      <p:pic>
        <p:nvPicPr>
          <p:cNvPr id="4" name="Picture 2" descr="C:\Users\Тимур\Desktop\logo (1).png"/>
          <p:cNvPicPr>
            <a:picLocks noChangeAspect="1" noChangeArrowheads="1"/>
          </p:cNvPicPr>
          <p:nvPr/>
        </p:nvPicPr>
        <p:blipFill>
          <a:blip r:embed="rId4" cstate="print"/>
          <a:srcRect/>
          <a:stretch>
            <a:fillRect/>
          </a:stretch>
        </p:blipFill>
        <p:spPr bwMode="auto">
          <a:xfrm>
            <a:off x="8028384" y="6069414"/>
            <a:ext cx="1115616" cy="788586"/>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778098"/>
          </a:xfrm>
        </p:spPr>
        <p:txBody>
          <a:bodyPr>
            <a:normAutofit/>
          </a:bodyPr>
          <a:lstStyle/>
          <a:p>
            <a:pPr algn="ctr"/>
            <a:r>
              <a:rPr lang="ru-RU" sz="2000" b="1" dirty="0" smtClean="0">
                <a:latin typeface="Times New Roman" pitchFamily="18" charset="0"/>
                <a:cs typeface="Times New Roman" pitchFamily="18" charset="0"/>
              </a:rPr>
              <a:t>При осуществлении федерального государственного надзора в сфере образования проводится проверка:</a:t>
            </a:r>
            <a:endParaRPr lang="ru-RU" sz="2000" b="1" dirty="0">
              <a:latin typeface="Times New Roman" pitchFamily="18" charset="0"/>
              <a:cs typeface="Times New Roman" pitchFamily="18" charset="0"/>
            </a:endParaRPr>
          </a:p>
        </p:txBody>
      </p:sp>
      <p:graphicFrame>
        <p:nvGraphicFramePr>
          <p:cNvPr id="6" name="Содержимое 5"/>
          <p:cNvGraphicFramePr>
            <a:graphicFrameLocks noGrp="1"/>
          </p:cNvGraphicFramePr>
          <p:nvPr>
            <p:ph idx="1"/>
          </p:nvPr>
        </p:nvGraphicFramePr>
        <p:xfrm>
          <a:off x="457200" y="1124744"/>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Тимур\Desktop\logo (1).png"/>
          <p:cNvPicPr>
            <a:picLocks noChangeAspect="1" noChangeArrowheads="1"/>
          </p:cNvPicPr>
          <p:nvPr/>
        </p:nvPicPr>
        <p:blipFill>
          <a:blip r:embed="rId7" cstate="print"/>
          <a:srcRect/>
          <a:stretch>
            <a:fillRect/>
          </a:stretch>
        </p:blipFill>
        <p:spPr bwMode="auto">
          <a:xfrm>
            <a:off x="8244408" y="6222112"/>
            <a:ext cx="899592" cy="63588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274638"/>
            <a:ext cx="9144000" cy="1498178"/>
          </a:xfrm>
        </p:spPr>
        <p:txBody>
          <a:bodyPr>
            <a:noAutofit/>
          </a:bodyPr>
          <a:lstStyle/>
          <a:p>
            <a:pPr algn="ctr"/>
            <a:r>
              <a:rPr lang="ru-RU" sz="2400" b="1" dirty="0" smtClean="0">
                <a:solidFill>
                  <a:schemeClr val="tx1">
                    <a:lumMod val="95000"/>
                    <a:lumOff val="5000"/>
                  </a:schemeClr>
                </a:solidFill>
                <a:latin typeface="Times New Roman" pitchFamily="18" charset="0"/>
                <a:cs typeface="Times New Roman" pitchFamily="18" charset="0"/>
              </a:rPr>
              <a:t>Мероприятия, проводимые при осуществлении федерального государственного надзора в сфере образования, необходимые для достижения целей и задач проверки</a:t>
            </a:r>
            <a:endParaRPr lang="ru-RU" sz="2400" b="1" dirty="0">
              <a:solidFill>
                <a:schemeClr val="tx1">
                  <a:lumMod val="95000"/>
                  <a:lumOff val="5000"/>
                </a:schemeClr>
              </a:solidFill>
              <a:latin typeface="Times New Roman" pitchFamily="18" charset="0"/>
              <a:cs typeface="Times New Roman" pitchFamily="18" charset="0"/>
            </a:endParaRPr>
          </a:p>
        </p:txBody>
      </p:sp>
      <p:graphicFrame>
        <p:nvGraphicFramePr>
          <p:cNvPr id="8" name="Содержимое 7"/>
          <p:cNvGraphicFramePr>
            <a:graphicFrameLocks noGrp="1"/>
          </p:cNvGraphicFramePr>
          <p:nvPr>
            <p:ph idx="1"/>
          </p:nvPr>
        </p:nvGraphicFramePr>
        <p:xfrm>
          <a:off x="457200" y="2204864"/>
          <a:ext cx="8229600" cy="3802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Тимур\Desktop\logo (1).png"/>
          <p:cNvPicPr>
            <a:picLocks noChangeAspect="1" noChangeArrowheads="1"/>
          </p:cNvPicPr>
          <p:nvPr/>
        </p:nvPicPr>
        <p:blipFill>
          <a:blip r:embed="rId7" cstate="print"/>
          <a:srcRect/>
          <a:stretch>
            <a:fillRect/>
          </a:stretch>
        </p:blipFill>
        <p:spPr bwMode="auto">
          <a:xfrm>
            <a:off x="7740352" y="5865814"/>
            <a:ext cx="1403648" cy="99218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365126"/>
            <a:ext cx="9144000" cy="1325563"/>
          </a:xfrm>
        </p:spPr>
        <p:txBody>
          <a:bodyPr>
            <a:normAutofit/>
          </a:bodyPr>
          <a:lstStyle/>
          <a:p>
            <a:pPr algn="ctr"/>
            <a:r>
              <a:rPr lang="ru-RU" sz="2000" b="1" dirty="0" smtClean="0">
                <a:solidFill>
                  <a:schemeClr val="tx1">
                    <a:lumMod val="95000"/>
                    <a:lumOff val="5000"/>
                  </a:schemeClr>
                </a:solidFill>
                <a:latin typeface="Times New Roman" pitchFamily="18" charset="0"/>
                <a:cs typeface="Times New Roman" pitchFamily="18" charset="0"/>
              </a:rPr>
              <a:t>Перечень документов, предоставление которых необходимо для достижения целей и задач проведения проверки организации при осуществлении федерального государственного надзора в сфере образования:</a:t>
            </a:r>
            <a:endParaRPr lang="ru-RU" sz="2000" b="1" dirty="0">
              <a:solidFill>
                <a:schemeClr val="tx1">
                  <a:lumMod val="95000"/>
                  <a:lumOff val="5000"/>
                </a:schemeClr>
              </a:solidFill>
              <a:latin typeface="Times New Roman" pitchFamily="18" charset="0"/>
              <a:cs typeface="Times New Roman" pitchFamily="18" charset="0"/>
            </a:endParaRPr>
          </a:p>
        </p:txBody>
      </p:sp>
      <p:sp>
        <p:nvSpPr>
          <p:cNvPr id="2" name="Содержимое 1"/>
          <p:cNvSpPr>
            <a:spLocks noGrp="1"/>
          </p:cNvSpPr>
          <p:nvPr>
            <p:ph idx="1"/>
          </p:nvPr>
        </p:nvSpPr>
        <p:spPr/>
        <p:txBody>
          <a:bodyPr>
            <a:normAutofit lnSpcReduction="10000"/>
          </a:bodyPr>
          <a:lstStyle/>
          <a:p>
            <a:pPr algn="just"/>
            <a:r>
              <a:rPr lang="ru-RU" sz="1800" dirty="0" smtClean="0">
                <a:latin typeface="Times New Roman" pitchFamily="18" charset="0"/>
                <a:cs typeface="Times New Roman" pitchFamily="18" charset="0"/>
              </a:rPr>
              <a:t>распорядительный документ, подтверждающий полномочия лица, представляющего интересы организации на проведение проверки;</a:t>
            </a:r>
          </a:p>
          <a:p>
            <a:pPr algn="just"/>
            <a:r>
              <a:rPr lang="ru-RU" sz="1800" dirty="0" smtClean="0">
                <a:latin typeface="Times New Roman" pitchFamily="18" charset="0"/>
                <a:cs typeface="Times New Roman" pitchFamily="18" charset="0"/>
              </a:rPr>
              <a:t>дополнительная общеобразовательная программа;</a:t>
            </a:r>
          </a:p>
          <a:p>
            <a:pPr algn="just"/>
            <a:r>
              <a:rPr lang="ru-RU" sz="1800" dirty="0" smtClean="0">
                <a:latin typeface="Times New Roman" pitchFamily="18" charset="0"/>
                <a:cs typeface="Times New Roman" pitchFamily="18" charset="0"/>
              </a:rPr>
              <a:t>документы, отражающие прием на работу в организацию педагогических работников;</a:t>
            </a:r>
          </a:p>
          <a:p>
            <a:pPr algn="just"/>
            <a:r>
              <a:rPr lang="ru-RU" sz="1800" dirty="0" smtClean="0">
                <a:latin typeface="Times New Roman" pitchFamily="18" charset="0"/>
                <a:cs typeface="Times New Roman" pitchFamily="18" charset="0"/>
              </a:rPr>
              <a:t>документы, подтверждающие наличие у педагогических работников профессионального образования, соответствующей квалификации, необходимого для осуществления образовательной деятельности по реализуемым образовательным программам (документы об образовании, о наличии дополнительного профессионального образования; аттестационные листы);</a:t>
            </a:r>
          </a:p>
          <a:p>
            <a:pPr algn="just"/>
            <a:r>
              <a:rPr lang="ru-RU" sz="1800" dirty="0" smtClean="0">
                <a:latin typeface="Times New Roman" pitchFamily="18" charset="0"/>
                <a:cs typeface="Times New Roman" pitchFamily="18" charset="0"/>
              </a:rPr>
              <a:t>отчет о </a:t>
            </a:r>
            <a:r>
              <a:rPr lang="ru-RU" sz="1800" dirty="0" err="1" smtClean="0">
                <a:latin typeface="Times New Roman" pitchFamily="18" charset="0"/>
                <a:cs typeface="Times New Roman" pitchFamily="18" charset="0"/>
              </a:rPr>
              <a:t>самообследовании</a:t>
            </a:r>
            <a:r>
              <a:rPr lang="ru-RU" sz="1800" dirty="0" smtClean="0">
                <a:latin typeface="Times New Roman" pitchFamily="18" charset="0"/>
                <a:cs typeface="Times New Roman" pitchFamily="18" charset="0"/>
              </a:rPr>
              <a:t>;</a:t>
            </a:r>
          </a:p>
          <a:p>
            <a:pPr algn="just"/>
            <a:r>
              <a:rPr lang="ru-RU" sz="1800" dirty="0" smtClean="0">
                <a:latin typeface="Times New Roman" pitchFamily="18" charset="0"/>
                <a:cs typeface="Times New Roman" pitchFamily="18" charset="0"/>
              </a:rPr>
              <a:t>договор(</a:t>
            </a:r>
            <a:r>
              <a:rPr lang="ru-RU" sz="1800" dirty="0" err="1" smtClean="0">
                <a:latin typeface="Times New Roman" pitchFamily="18" charset="0"/>
                <a:cs typeface="Times New Roman" pitchFamily="18" charset="0"/>
              </a:rPr>
              <a:t>ы</a:t>
            </a:r>
            <a:r>
              <a:rPr lang="ru-RU" sz="1800" dirty="0" smtClean="0">
                <a:latin typeface="Times New Roman" pitchFamily="18" charset="0"/>
                <a:cs typeface="Times New Roman" pitchFamily="18" charset="0"/>
              </a:rPr>
              <a:t>) между организациями, осуществляющими образовательную деятельность, участвующими в сетевой форме реализации образовательных программ (при наличии образовательных программ, реализующихся в сетевой форме);</a:t>
            </a:r>
          </a:p>
          <a:p>
            <a:pPr algn="just"/>
            <a:endParaRPr lang="ru-RU" sz="1800" dirty="0">
              <a:latin typeface="Times New Roman" pitchFamily="18" charset="0"/>
              <a:cs typeface="Times New Roman" pitchFamily="18" charset="0"/>
            </a:endParaRPr>
          </a:p>
        </p:txBody>
      </p:sp>
      <p:pic>
        <p:nvPicPr>
          <p:cNvPr id="4" name="Picture 2" descr="C:\Users\Тимур\Desktop\logo (1).png"/>
          <p:cNvPicPr>
            <a:picLocks noChangeAspect="1" noChangeArrowheads="1"/>
          </p:cNvPicPr>
          <p:nvPr/>
        </p:nvPicPr>
        <p:blipFill>
          <a:blip r:embed="rId2" cstate="print"/>
          <a:srcRect/>
          <a:stretch>
            <a:fillRect/>
          </a:stretch>
        </p:blipFill>
        <p:spPr bwMode="auto">
          <a:xfrm>
            <a:off x="7884368" y="5967614"/>
            <a:ext cx="1259632" cy="8903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39552" y="1844824"/>
            <a:ext cx="8229600" cy="4104456"/>
          </a:xfrm>
        </p:spPr>
        <p:txBody>
          <a:bodyPr>
            <a:normAutofit lnSpcReduction="10000"/>
          </a:bodyPr>
          <a:lstStyle/>
          <a:p>
            <a:pPr algn="just"/>
            <a:r>
              <a:rPr lang="ru-RU" sz="1800" dirty="0" smtClean="0">
                <a:latin typeface="Times New Roman" pitchFamily="18" charset="0"/>
                <a:cs typeface="Times New Roman" pitchFamily="18" charset="0"/>
              </a:rPr>
              <a:t>документы, регламентирующие осуществление образовательной деятельности, в том числе локальные нормативные и распорядительные акты по вопросам организации и осуществления образовательной деятельности;</a:t>
            </a:r>
          </a:p>
          <a:p>
            <a:pPr algn="just"/>
            <a:r>
              <a:rPr lang="ru-RU" sz="1800" dirty="0" smtClean="0">
                <a:latin typeface="Times New Roman" pitchFamily="18" charset="0"/>
                <a:cs typeface="Times New Roman" pitchFamily="18" charset="0"/>
              </a:rPr>
              <a:t>документы по формированию и движению контингента обучающихся (приему, переводу, отчислению);</a:t>
            </a:r>
          </a:p>
          <a:p>
            <a:pPr algn="just"/>
            <a:r>
              <a:rPr lang="ru-RU" sz="1800" dirty="0" smtClean="0">
                <a:latin typeface="Times New Roman" pitchFamily="18" charset="0"/>
                <a:cs typeface="Times New Roman" pitchFamily="18" charset="0"/>
              </a:rPr>
              <a:t>программа развития организации;</a:t>
            </a:r>
          </a:p>
          <a:p>
            <a:pPr algn="just"/>
            <a:r>
              <a:rPr lang="ru-RU" sz="1800" dirty="0" smtClean="0">
                <a:latin typeface="Times New Roman" pitchFamily="18" charset="0"/>
                <a:cs typeface="Times New Roman" pitchFamily="18" charset="0"/>
              </a:rPr>
              <a:t>документы, отражающие реализацию прав участников образовательных отношений, в том числе по оказанию обучающимся социально-педагогической и психологической помощи, бесплатной </a:t>
            </a:r>
            <a:r>
              <a:rPr lang="ru-RU" sz="1800" dirty="0" err="1" smtClean="0">
                <a:latin typeface="Times New Roman" pitchFamily="18" charset="0"/>
                <a:cs typeface="Times New Roman" pitchFamily="18" charset="0"/>
              </a:rPr>
              <a:t>психолого-медико-педагогической</a:t>
            </a:r>
            <a:r>
              <a:rPr lang="ru-RU" sz="1800" dirty="0" smtClean="0">
                <a:latin typeface="Times New Roman" pitchFamily="18" charset="0"/>
                <a:cs typeface="Times New Roman" pitchFamily="18" charset="0"/>
              </a:rPr>
              <a:t> коррекции;</a:t>
            </a:r>
          </a:p>
          <a:p>
            <a:pPr algn="just"/>
            <a:r>
              <a:rPr lang="ru-RU" sz="1800" dirty="0" smtClean="0">
                <a:latin typeface="Times New Roman" pitchFamily="18" charset="0"/>
                <a:cs typeface="Times New Roman" pitchFamily="18" charset="0"/>
              </a:rPr>
              <a:t>материалы и документы о деятельности коллегиальных органов управления организацией;</a:t>
            </a:r>
          </a:p>
          <a:p>
            <a:pPr algn="just"/>
            <a:r>
              <a:rPr lang="ru-RU" sz="1800" dirty="0" smtClean="0">
                <a:latin typeface="Times New Roman" pitchFamily="18" charset="0"/>
                <a:cs typeface="Times New Roman" pitchFamily="18" charset="0"/>
              </a:rPr>
              <a:t>материалы и документы об обеспечении условий охраны обучающихся;</a:t>
            </a:r>
          </a:p>
          <a:p>
            <a:pPr algn="just"/>
            <a:r>
              <a:rPr lang="ru-RU" sz="1800" dirty="0" smtClean="0">
                <a:latin typeface="Times New Roman" pitchFamily="18" charset="0"/>
                <a:cs typeface="Times New Roman" pitchFamily="18" charset="0"/>
              </a:rPr>
              <a:t>документы по оказанию платных образовательных услуг (при наличии).</a:t>
            </a:r>
            <a:endParaRPr lang="ru-RU" sz="1800" dirty="0">
              <a:latin typeface="Times New Roman" pitchFamily="18" charset="0"/>
              <a:cs typeface="Times New Roman" pitchFamily="18" charset="0"/>
            </a:endParaRPr>
          </a:p>
        </p:txBody>
      </p:sp>
      <p:pic>
        <p:nvPicPr>
          <p:cNvPr id="5" name="Picture 2" descr="C:\Users\Тимур\Desktop\logo (1).png"/>
          <p:cNvPicPr>
            <a:picLocks noChangeAspect="1" noChangeArrowheads="1"/>
          </p:cNvPicPr>
          <p:nvPr/>
        </p:nvPicPr>
        <p:blipFill>
          <a:blip r:embed="rId2" cstate="print"/>
          <a:srcRect/>
          <a:stretch>
            <a:fillRect/>
          </a:stretch>
        </p:blipFill>
        <p:spPr bwMode="auto">
          <a:xfrm>
            <a:off x="7884368" y="5967614"/>
            <a:ext cx="1259632" cy="890386"/>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8">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56">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578</Template>
  <TotalTime>4495</TotalTime>
  <Words>3962</Words>
  <Application>Microsoft Office PowerPoint</Application>
  <PresentationFormat>Экран (4:3)</PresentationFormat>
  <Paragraphs>261</Paragraphs>
  <Slides>56</Slides>
  <Notes>1</Notes>
  <HiddenSlides>0</HiddenSlides>
  <MMClips>0</MMClips>
  <ScaleCrop>false</ScaleCrop>
  <HeadingPairs>
    <vt:vector size="4" baseType="variant">
      <vt:variant>
        <vt:lpstr>Тема</vt:lpstr>
      </vt:variant>
      <vt:variant>
        <vt:i4>6</vt:i4>
      </vt:variant>
      <vt:variant>
        <vt:lpstr>Заголовки слайдов</vt:lpstr>
      </vt:variant>
      <vt:variant>
        <vt:i4>56</vt:i4>
      </vt:variant>
    </vt:vector>
  </HeadingPairs>
  <TitlesOfParts>
    <vt:vector size="62" baseType="lpstr">
      <vt:lpstr>Тема Office</vt:lpstr>
      <vt:lpstr>Custom Design</vt:lpstr>
      <vt:lpstr>378</vt:lpstr>
      <vt:lpstr>Специальное оформление</vt:lpstr>
      <vt:lpstr>1_Custom Design</vt:lpstr>
      <vt:lpstr>756</vt:lpstr>
      <vt:lpstr>Слайд 1</vt:lpstr>
      <vt:lpstr>Полномочия Министерства образования и науки Чеченской Республики</vt:lpstr>
      <vt:lpstr>Полномочия Министерства образования и науки Чеченской Республики</vt:lpstr>
      <vt:lpstr>Отдел по надзору в сфере образования</vt:lpstr>
      <vt:lpstr>Нормативные документы, регламентирующие осуществление государственного надзора в сфере образования</vt:lpstr>
      <vt:lpstr>При осуществлении федерального государственного надзора в сфере образования проводится проверка:</vt:lpstr>
      <vt:lpstr>Мероприятия, проводимые при осуществлении федерального государственного надзора в сфере образования, необходимые для достижения целей и задач проверки</vt:lpstr>
      <vt:lpstr>Перечень документов, предоставление которых необходимо для достижения целей и задач проведения проверки организации при осуществлении федерального государственного надзора в сфере образования:</vt:lpstr>
      <vt:lpstr>Слайд 9</vt:lpstr>
      <vt:lpstr>П Р О В Е Р К И</vt:lpstr>
      <vt:lpstr>Слайд 11</vt:lpstr>
      <vt:lpstr>Предмет плановой проверки</vt:lpstr>
      <vt:lpstr>В соответствии со статьей 9 294-ФЗ основанием для включения плановой проверки в ежегодный план проведения плановых проверок  является истечение трех лет со дня:</vt:lpstr>
      <vt:lpstr>Сроки уведомления о проведении плановой проверки</vt:lpstr>
      <vt:lpstr>Организация и проведение  внеплановой проверки</vt:lpstr>
      <vt:lpstr>Слайд 16</vt:lpstr>
      <vt:lpstr>Слайд 17</vt:lpstr>
      <vt:lpstr>Слайд 18</vt:lpstr>
      <vt:lpstr>Слайд 19</vt:lpstr>
      <vt:lpstr>Перечень актов, содержащих обязательные требования, соблюдение которых оценивается при проведении мероприятий по федеральному государственному надзору в сфере образования</vt:lpstr>
      <vt:lpstr>  Раздел II. Указы Президента Российской Федерации, постановления  и распоряжения Правительства Российской Федерации </vt:lpstr>
      <vt:lpstr>   Раздел III. Нормативные правовые акты федеральных органов исполнительной власти и нормативные документы федеральных органов исполнительной власти </vt:lpstr>
      <vt:lpstr>   Раздел III. Нормативные правовые акты федеральных органов исполнительной власти и нормативные документы федеральных органов исполнительной власти </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Примерный перечень локальных нормативных актов организации дополнительного образования, которые необходимо утвердить после 1 сентября 2013 года:</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Типичные нарушения законодательства Российской Федерации в сфере дополнительного образования за 2016 г. и три квартала 2017 г.</vt:lpstr>
      <vt:lpstr>Статья 14. Язык образования </vt:lpstr>
      <vt:lpstr> Статья 28. Компетенция, права, обязанности и ответственность образовательной организации </vt:lpstr>
      <vt:lpstr>Статья 29.  Информационная открытость образовательной организации</vt:lpstr>
      <vt:lpstr>Статья 29.  Информационная открытость образовательной организации</vt:lpstr>
      <vt:lpstr>Статья 29.  Информационная открытость образовательной организации</vt:lpstr>
      <vt:lpstr>Статья 30. Локальные нормативные акты, содержащие нормы, регулирующие образовательные отношения</vt:lpstr>
      <vt:lpstr>Статья 34. Основные права обучающихся и меры их социальной поддержки и стимулирования </vt:lpstr>
      <vt:lpstr>Статья 47. Правовой статус педагогических работников. Права и свободы педагогических работников, гарантии их реализации</vt:lpstr>
      <vt:lpstr>Статья 110.  Признание утратившими силу отдельных законодательных актов (положений законодательных актов) РСФСР и Российской Федерации</vt:lpstr>
      <vt:lpstr>Нарушения, выявленные в результате проведенных проверок  (72 учреждения дополнительного образования в 2016 и 2017 гг.)</vt:lpstr>
      <vt:lpstr>Слайд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о работе отдела по надзору в сфере образования  Министерства образования и науки Чеченской Республики за I полугодие 2016 года  Начальник – Бетрахмадов Р.В.</dc:title>
  <dc:creator>Руслан</dc:creator>
  <cp:lastModifiedBy>Руслан</cp:lastModifiedBy>
  <cp:revision>337</cp:revision>
  <dcterms:created xsi:type="dcterms:W3CDTF">2016-07-15T07:37:17Z</dcterms:created>
  <dcterms:modified xsi:type="dcterms:W3CDTF">2017-11-20T07:17:25Z</dcterms:modified>
</cp:coreProperties>
</file>