
<file path=[Content_Types].xml><?xml version="1.0" encoding="utf-8"?>
<Types xmlns="http://schemas.openxmlformats.org/package/2006/content-types">
  <Override PartName="/ppt/notesSlides/notesSlide2.xml" ContentType="application/vnd.openxmlformats-officedocument.presentationml.notesSlide+xml"/>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diagrams/quickStyle20.xml" ContentType="application/vnd.openxmlformats-officedocument.drawingml.diagramStyle+xml"/>
  <Override PartName="/ppt/diagrams/drawing21.xml" ContentType="application/vnd.ms-office.drawingml.diagramDrawing+xml"/>
  <Override PartName="/ppt/diagrams/layout24.xml" ContentType="application/vnd.openxmlformats-officedocument.drawingml.diagramLayout+xml"/>
  <Default Extension="xlsx" ContentType="application/vnd.openxmlformats-officedocument.spreadsheetml.sheet"/>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diagrams/colors12.xml" ContentType="application/vnd.openxmlformats-officedocument.drawingml.diagramColors+xml"/>
  <Override PartName="/ppt/diagrams/layout20.xml" ContentType="application/vnd.openxmlformats-officedocument.drawingml.diagramLayout+xml"/>
  <Override PartName="/ppt/notesSlides/notesSlide3.xml" ContentType="application/vnd.openxmlformats-officedocument.presentationml.notesSlide+xml"/>
  <Override PartName="/ppt/diagrams/colors23.xml" ContentType="application/vnd.openxmlformats-officedocument.drawingml.diagramColors+xml"/>
  <Override PartName="/ppt/diagrams/data25.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diagrams/quickStyle25.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layout25.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drawing4.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ppt/notesSlides/notesSlide4.xml" ContentType="application/vnd.openxmlformats-officedocument.presentationml.notesSlide+xml"/>
  <Override PartName="/ppt/diagrams/colors24.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notesSlides/notesSlide5.xml" ContentType="application/vnd.openxmlformats-officedocument.presentationml.notesSlide+xml"/>
  <Override PartName="/ppt/charts/chart1.xml" ContentType="application/vnd.openxmlformats-officedocument.drawingml.chart+xml"/>
  <Override PartName="/ppt/slides/slide28.xml" ContentType="application/vnd.openxmlformats-officedocument.presentationml.slide+xml"/>
  <Override PartName="/ppt/slides/slide39.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drawing6.xml" ContentType="application/vnd.ms-office.drawingml.diagramDrawing+xml"/>
  <Override PartName="/ppt/diagrams/drawing20.xml" ContentType="application/vnd.ms-office.drawingml.diagramDrawing+xml"/>
  <Override PartName="/ppt/diagrams/layout23.xml" ContentType="application/vnd.openxmlformats-officedocument.drawingml.diagramLayout+xml"/>
  <Override PartName="/ppt/notesSlides/notesSlide6.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charts/chart2.xml" ContentType="application/vnd.openxmlformats-officedocument.drawingml.chart+xml"/>
  <Override PartName="/ppt/slides/slide29.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7"/>
  </p:notesMasterIdLst>
  <p:sldIdLst>
    <p:sldId id="280" r:id="rId2"/>
    <p:sldId id="328" r:id="rId3"/>
    <p:sldId id="281" r:id="rId4"/>
    <p:sldId id="282" r:id="rId5"/>
    <p:sldId id="307" r:id="rId6"/>
    <p:sldId id="283" r:id="rId7"/>
    <p:sldId id="284" r:id="rId8"/>
    <p:sldId id="288" r:id="rId9"/>
    <p:sldId id="285" r:id="rId10"/>
    <p:sldId id="286" r:id="rId11"/>
    <p:sldId id="287" r:id="rId12"/>
    <p:sldId id="290" r:id="rId13"/>
    <p:sldId id="289" r:id="rId14"/>
    <p:sldId id="291" r:id="rId15"/>
    <p:sldId id="293" r:id="rId16"/>
    <p:sldId id="295" r:id="rId17"/>
    <p:sldId id="296" r:id="rId18"/>
    <p:sldId id="297" r:id="rId19"/>
    <p:sldId id="335" r:id="rId20"/>
    <p:sldId id="336" r:id="rId21"/>
    <p:sldId id="337" r:id="rId22"/>
    <p:sldId id="338" r:id="rId23"/>
    <p:sldId id="339" r:id="rId24"/>
    <p:sldId id="310" r:id="rId25"/>
    <p:sldId id="311" r:id="rId26"/>
    <p:sldId id="312" r:id="rId27"/>
    <p:sldId id="318" r:id="rId28"/>
    <p:sldId id="319" r:id="rId29"/>
    <p:sldId id="320" r:id="rId30"/>
    <p:sldId id="321" r:id="rId31"/>
    <p:sldId id="322" r:id="rId32"/>
    <p:sldId id="330" r:id="rId33"/>
    <p:sldId id="340" r:id="rId34"/>
    <p:sldId id="341" r:id="rId35"/>
    <p:sldId id="342" r:id="rId36"/>
    <p:sldId id="343" r:id="rId37"/>
    <p:sldId id="344" r:id="rId38"/>
    <p:sldId id="345" r:id="rId39"/>
    <p:sldId id="346" r:id="rId40"/>
    <p:sldId id="348" r:id="rId41"/>
    <p:sldId id="349" r:id="rId42"/>
    <p:sldId id="350" r:id="rId43"/>
    <p:sldId id="333" r:id="rId44"/>
    <p:sldId id="332" r:id="rId45"/>
    <p:sldId id="270" r:id="rId4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59" autoAdjust="0"/>
  </p:normalViewPr>
  <p:slideViewPr>
    <p:cSldViewPr>
      <p:cViewPr varScale="1">
        <p:scale>
          <a:sx n="104" d="100"/>
          <a:sy n="104" d="100"/>
        </p:scale>
        <p:origin x="-1704" y="-84"/>
      </p:cViewPr>
      <p:guideLst>
        <p:guide orient="horz" pos="2160"/>
        <p:guide pos="2880"/>
      </p:guideLst>
    </p:cSldViewPr>
  </p:slideViewPr>
  <p:notesTextViewPr>
    <p:cViewPr>
      <p:scale>
        <a:sx n="100" d="100"/>
        <a:sy n="100" d="100"/>
      </p:scale>
      <p:origin x="0" y="0"/>
    </p:cViewPr>
  </p:notesTextViewPr>
  <p:notesViewPr>
    <p:cSldViewPr>
      <p:cViewPr>
        <p:scale>
          <a:sx n="150" d="100"/>
          <a:sy n="150" d="100"/>
        </p:scale>
        <p:origin x="-2352"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stacked"/>
        <c:ser>
          <c:idx val="0"/>
          <c:order val="0"/>
          <c:tx>
            <c:strRef>
              <c:f>Лист1!$B$1</c:f>
              <c:strCache>
                <c:ptCount val="1"/>
                <c:pt idx="0">
                  <c:v>Ряд 1</c:v>
                </c:pt>
              </c:strCache>
            </c:strRef>
          </c:tx>
          <c:dLbls>
            <c:txPr>
              <a:bodyPr/>
              <a:lstStyle/>
              <a:p>
                <a:pPr>
                  <a:defRPr sz="1600"/>
                </a:pPr>
                <a:endParaRPr lang="ru-RU"/>
              </a:p>
            </c:txPr>
            <c:showVal val="1"/>
          </c:dLbls>
          <c:cat>
            <c:strRef>
              <c:f>Лист1!$A$2:$A$5</c:f>
              <c:strCache>
                <c:ptCount val="4"/>
                <c:pt idx="0">
                  <c:v>Ст. 14</c:v>
                </c:pt>
                <c:pt idx="1">
                  <c:v>Ст. 28</c:v>
                </c:pt>
                <c:pt idx="2">
                  <c:v>Ст. 29</c:v>
                </c:pt>
                <c:pt idx="3">
                  <c:v>Ст. 30</c:v>
                </c:pt>
              </c:strCache>
            </c:strRef>
          </c:cat>
          <c:val>
            <c:numRef>
              <c:f>Лист1!$B$2:$B$5</c:f>
              <c:numCache>
                <c:formatCode>0%</c:formatCode>
                <c:ptCount val="4"/>
                <c:pt idx="0">
                  <c:v>0.58000000000000007</c:v>
                </c:pt>
                <c:pt idx="1">
                  <c:v>0.78</c:v>
                </c:pt>
                <c:pt idx="2">
                  <c:v>0.94000000000000006</c:v>
                </c:pt>
                <c:pt idx="3">
                  <c:v>0.91</c:v>
                </c:pt>
              </c:numCache>
            </c:numRef>
          </c:val>
        </c:ser>
        <c:overlap val="100"/>
        <c:axId val="161593984"/>
        <c:axId val="161599872"/>
      </c:barChart>
      <c:catAx>
        <c:axId val="161593984"/>
        <c:scaling>
          <c:orientation val="minMax"/>
        </c:scaling>
        <c:axPos val="b"/>
        <c:tickLblPos val="nextTo"/>
        <c:crossAx val="161599872"/>
        <c:crosses val="autoZero"/>
        <c:auto val="1"/>
        <c:lblAlgn val="ctr"/>
        <c:lblOffset val="100"/>
      </c:catAx>
      <c:valAx>
        <c:axId val="161599872"/>
        <c:scaling>
          <c:orientation val="minMax"/>
        </c:scaling>
        <c:axPos val="l"/>
        <c:majorGridlines/>
        <c:numFmt formatCode="0%" sourceLinked="1"/>
        <c:tickLblPos val="nextTo"/>
        <c:crossAx val="161593984"/>
        <c:crosses val="autoZero"/>
        <c:crossBetween val="between"/>
      </c:valAx>
    </c:plotArea>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stacked"/>
        <c:ser>
          <c:idx val="0"/>
          <c:order val="0"/>
          <c:tx>
            <c:strRef>
              <c:f>Лист1!$B$1</c:f>
              <c:strCache>
                <c:ptCount val="1"/>
                <c:pt idx="0">
                  <c:v>Ряд 1</c:v>
                </c:pt>
              </c:strCache>
            </c:strRef>
          </c:tx>
          <c:dLbls>
            <c:txPr>
              <a:bodyPr/>
              <a:lstStyle/>
              <a:p>
                <a:pPr>
                  <a:defRPr sz="1600"/>
                </a:pPr>
                <a:endParaRPr lang="ru-RU"/>
              </a:p>
            </c:txPr>
            <c:showVal val="1"/>
          </c:dLbls>
          <c:cat>
            <c:strRef>
              <c:f>Лист1!$A$2:$A$5</c:f>
              <c:strCache>
                <c:ptCount val="4"/>
                <c:pt idx="0">
                  <c:v>Ст. 46</c:v>
                </c:pt>
                <c:pt idx="1">
                  <c:v>Ст. 47</c:v>
                </c:pt>
                <c:pt idx="2">
                  <c:v>Ст. 55</c:v>
                </c:pt>
                <c:pt idx="3">
                  <c:v>Ст. 110</c:v>
                </c:pt>
              </c:strCache>
            </c:strRef>
          </c:cat>
          <c:val>
            <c:numRef>
              <c:f>Лист1!$B$2:$B$5</c:f>
              <c:numCache>
                <c:formatCode>0%</c:formatCode>
                <c:ptCount val="4"/>
                <c:pt idx="0">
                  <c:v>0.9</c:v>
                </c:pt>
                <c:pt idx="1">
                  <c:v>0.54</c:v>
                </c:pt>
                <c:pt idx="2">
                  <c:v>0.65000000000000013</c:v>
                </c:pt>
                <c:pt idx="3">
                  <c:v>0.41000000000000003</c:v>
                </c:pt>
              </c:numCache>
            </c:numRef>
          </c:val>
        </c:ser>
        <c:overlap val="100"/>
        <c:axId val="161640832"/>
        <c:axId val="161642368"/>
      </c:barChart>
      <c:catAx>
        <c:axId val="161640832"/>
        <c:scaling>
          <c:orientation val="minMax"/>
        </c:scaling>
        <c:axPos val="b"/>
        <c:tickLblPos val="nextTo"/>
        <c:crossAx val="161642368"/>
        <c:crosses val="autoZero"/>
        <c:auto val="1"/>
        <c:lblAlgn val="ctr"/>
        <c:lblOffset val="100"/>
      </c:catAx>
      <c:valAx>
        <c:axId val="161642368"/>
        <c:scaling>
          <c:orientation val="minMax"/>
        </c:scaling>
        <c:axPos val="l"/>
        <c:majorGridlines/>
        <c:numFmt formatCode="0%" sourceLinked="0"/>
        <c:tickLblPos val="nextTo"/>
        <c:crossAx val="161640832"/>
        <c:crosses val="autoZero"/>
        <c:crossBetween val="between"/>
      </c:valAx>
    </c:plotArea>
    <c:plotVisOnly val="1"/>
  </c:chart>
  <c:txPr>
    <a:bodyPr/>
    <a:lstStyle/>
    <a:p>
      <a:pPr>
        <a:defRPr sz="1800"/>
      </a:pPr>
      <a:endParaRPr lang="ru-RU"/>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94894C-4EFB-496D-9A6C-1F29ECC6A65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92A28C5D-A04B-4EA6-A2BE-7DF9EF29BF46}">
      <dgm:prSet custT="1"/>
      <dgm:spPr/>
      <dgm:t>
        <a:bodyPr/>
        <a:lstStyle/>
        <a:p>
          <a:pPr algn="just" rtl="0"/>
          <a:r>
            <a:rPr lang="ru-RU" sz="2400" dirty="0" smtClean="0">
              <a:solidFill>
                <a:schemeClr val="tx1"/>
              </a:solidFill>
              <a:latin typeface="Times New Roman" pitchFamily="18" charset="0"/>
              <a:cs typeface="Times New Roman" pitchFamily="18" charset="0"/>
            </a:rPr>
            <a:t>- рассмотрение и экспертиза документов и иной информации, характеризующих деятельность организации, на соответствие требованиям законодательства об образовании;</a:t>
          </a:r>
          <a:endParaRPr lang="ru-RU" sz="2400" dirty="0">
            <a:solidFill>
              <a:schemeClr val="tx1"/>
            </a:solidFill>
            <a:latin typeface="Times New Roman" pitchFamily="18" charset="0"/>
            <a:cs typeface="Times New Roman" pitchFamily="18" charset="0"/>
          </a:endParaRPr>
        </a:p>
      </dgm:t>
    </dgm:pt>
    <dgm:pt modelId="{E4C141D5-65E6-456A-96A1-91AE42EDCF19}" type="parTrans" cxnId="{D7E6E2DF-71C7-4B1C-BAA9-2B40A57DE7D4}">
      <dgm:prSet/>
      <dgm:spPr/>
      <dgm:t>
        <a:bodyPr/>
        <a:lstStyle/>
        <a:p>
          <a:endParaRPr lang="ru-RU"/>
        </a:p>
      </dgm:t>
    </dgm:pt>
    <dgm:pt modelId="{093155EA-97E2-4D33-B9A8-3A8A16C7B7FF}" type="sibTrans" cxnId="{D7E6E2DF-71C7-4B1C-BAA9-2B40A57DE7D4}">
      <dgm:prSet/>
      <dgm:spPr/>
      <dgm:t>
        <a:bodyPr/>
        <a:lstStyle/>
        <a:p>
          <a:endParaRPr lang="ru-RU"/>
        </a:p>
      </dgm:t>
    </dgm:pt>
    <dgm:pt modelId="{55710CA7-CFD3-409F-BFE1-E90054909800}">
      <dgm:prSet custT="1"/>
      <dgm:spPr/>
      <dgm:t>
        <a:bodyPr/>
        <a:lstStyle/>
        <a:p>
          <a:pPr algn="just" rtl="0"/>
          <a:r>
            <a:rPr lang="ru-RU" sz="2400" dirty="0" smtClean="0">
              <a:solidFill>
                <a:schemeClr val="tx1"/>
              </a:solidFill>
              <a:latin typeface="Times New Roman" pitchFamily="18" charset="0"/>
              <a:cs typeface="Times New Roman" pitchFamily="18" charset="0"/>
            </a:rPr>
            <a:t>- анализ наличия и достоверности информации, размещенной на официальном сайте организации в информационно-телекоммуникационной сети «Интернет», а также иными способами в соответствии с требованиями законодательства Российской Федерации.</a:t>
          </a:r>
          <a:endParaRPr lang="ru-RU" sz="2400" dirty="0">
            <a:solidFill>
              <a:schemeClr val="tx1"/>
            </a:solidFill>
            <a:latin typeface="Times New Roman" pitchFamily="18" charset="0"/>
            <a:cs typeface="Times New Roman" pitchFamily="18" charset="0"/>
          </a:endParaRPr>
        </a:p>
      </dgm:t>
    </dgm:pt>
    <dgm:pt modelId="{498A32AB-2071-43C9-B79E-A220B14904D6}" type="parTrans" cxnId="{F34BB1F7-9912-4039-B9BD-F29AED8A75C5}">
      <dgm:prSet/>
      <dgm:spPr/>
      <dgm:t>
        <a:bodyPr/>
        <a:lstStyle/>
        <a:p>
          <a:endParaRPr lang="ru-RU"/>
        </a:p>
      </dgm:t>
    </dgm:pt>
    <dgm:pt modelId="{04FB900A-9EAF-4E9F-8FC5-6FE259E8660E}" type="sibTrans" cxnId="{F34BB1F7-9912-4039-B9BD-F29AED8A75C5}">
      <dgm:prSet/>
      <dgm:spPr/>
      <dgm:t>
        <a:bodyPr/>
        <a:lstStyle/>
        <a:p>
          <a:endParaRPr lang="ru-RU"/>
        </a:p>
      </dgm:t>
    </dgm:pt>
    <dgm:pt modelId="{96B7C2CA-7C93-44EB-B779-54586618179F}" type="pres">
      <dgm:prSet presAssocID="{5E94894C-4EFB-496D-9A6C-1F29ECC6A651}" presName="linear" presStyleCnt="0">
        <dgm:presLayoutVars>
          <dgm:animLvl val="lvl"/>
          <dgm:resizeHandles val="exact"/>
        </dgm:presLayoutVars>
      </dgm:prSet>
      <dgm:spPr/>
      <dgm:t>
        <a:bodyPr/>
        <a:lstStyle/>
        <a:p>
          <a:endParaRPr lang="ru-RU"/>
        </a:p>
      </dgm:t>
    </dgm:pt>
    <dgm:pt modelId="{6290D168-7336-4E1F-B9F8-50B44A7AEE39}" type="pres">
      <dgm:prSet presAssocID="{92A28C5D-A04B-4EA6-A2BE-7DF9EF29BF46}" presName="parentText" presStyleLbl="node1" presStyleIdx="0" presStyleCnt="2" custLinFactY="-18787" custLinFactNeighborX="1001" custLinFactNeighborY="-100000">
        <dgm:presLayoutVars>
          <dgm:chMax val="0"/>
          <dgm:bulletEnabled val="1"/>
        </dgm:presLayoutVars>
      </dgm:prSet>
      <dgm:spPr/>
      <dgm:t>
        <a:bodyPr/>
        <a:lstStyle/>
        <a:p>
          <a:endParaRPr lang="ru-RU"/>
        </a:p>
      </dgm:t>
    </dgm:pt>
    <dgm:pt modelId="{DEC60DCD-9017-4D68-B206-83E22B8B781C}" type="pres">
      <dgm:prSet presAssocID="{093155EA-97E2-4D33-B9A8-3A8A16C7B7FF}" presName="spacer" presStyleCnt="0"/>
      <dgm:spPr/>
    </dgm:pt>
    <dgm:pt modelId="{05A1C9D9-56FA-4C4B-BBDB-B0EFB2E4E942}" type="pres">
      <dgm:prSet presAssocID="{55710CA7-CFD3-409F-BFE1-E90054909800}" presName="parentText" presStyleLbl="node1" presStyleIdx="1" presStyleCnt="2" custLinFactY="-10050" custLinFactNeighborX="126" custLinFactNeighborY="-100000">
        <dgm:presLayoutVars>
          <dgm:chMax val="0"/>
          <dgm:bulletEnabled val="1"/>
        </dgm:presLayoutVars>
      </dgm:prSet>
      <dgm:spPr/>
      <dgm:t>
        <a:bodyPr/>
        <a:lstStyle/>
        <a:p>
          <a:endParaRPr lang="ru-RU"/>
        </a:p>
      </dgm:t>
    </dgm:pt>
  </dgm:ptLst>
  <dgm:cxnLst>
    <dgm:cxn modelId="{67B4F654-8475-4CC4-BFB0-862FA6B85F84}" type="presOf" srcId="{92A28C5D-A04B-4EA6-A2BE-7DF9EF29BF46}" destId="{6290D168-7336-4E1F-B9F8-50B44A7AEE39}" srcOrd="0" destOrd="0" presId="urn:microsoft.com/office/officeart/2005/8/layout/vList2"/>
    <dgm:cxn modelId="{F34BB1F7-9912-4039-B9BD-F29AED8A75C5}" srcId="{5E94894C-4EFB-496D-9A6C-1F29ECC6A651}" destId="{55710CA7-CFD3-409F-BFE1-E90054909800}" srcOrd="1" destOrd="0" parTransId="{498A32AB-2071-43C9-B79E-A220B14904D6}" sibTransId="{04FB900A-9EAF-4E9F-8FC5-6FE259E8660E}"/>
    <dgm:cxn modelId="{D7E6E2DF-71C7-4B1C-BAA9-2B40A57DE7D4}" srcId="{5E94894C-4EFB-496D-9A6C-1F29ECC6A651}" destId="{92A28C5D-A04B-4EA6-A2BE-7DF9EF29BF46}" srcOrd="0" destOrd="0" parTransId="{E4C141D5-65E6-456A-96A1-91AE42EDCF19}" sibTransId="{093155EA-97E2-4D33-B9A8-3A8A16C7B7FF}"/>
    <dgm:cxn modelId="{AD01198A-3AA6-4FB9-9F42-A9476B611761}" type="presOf" srcId="{55710CA7-CFD3-409F-BFE1-E90054909800}" destId="{05A1C9D9-56FA-4C4B-BBDB-B0EFB2E4E942}" srcOrd="0" destOrd="0" presId="urn:microsoft.com/office/officeart/2005/8/layout/vList2"/>
    <dgm:cxn modelId="{41C1A5F3-B2E4-4AC4-AF55-36612150DA7C}" type="presOf" srcId="{5E94894C-4EFB-496D-9A6C-1F29ECC6A651}" destId="{96B7C2CA-7C93-44EB-B779-54586618179F}" srcOrd="0" destOrd="0" presId="urn:microsoft.com/office/officeart/2005/8/layout/vList2"/>
    <dgm:cxn modelId="{867AC5CA-19B6-4962-B548-68B5AFCCC778}" type="presParOf" srcId="{96B7C2CA-7C93-44EB-B779-54586618179F}" destId="{6290D168-7336-4E1F-B9F8-50B44A7AEE39}" srcOrd="0" destOrd="0" presId="urn:microsoft.com/office/officeart/2005/8/layout/vList2"/>
    <dgm:cxn modelId="{C50AB956-422E-4A55-AD3C-8AF09E55744A}" type="presParOf" srcId="{96B7C2CA-7C93-44EB-B779-54586618179F}" destId="{DEC60DCD-9017-4D68-B206-83E22B8B781C}" srcOrd="1" destOrd="0" presId="urn:microsoft.com/office/officeart/2005/8/layout/vList2"/>
    <dgm:cxn modelId="{BF6E47DC-B8D2-4476-B252-9FFA2E6FBCF7}" type="presParOf" srcId="{96B7C2CA-7C93-44EB-B779-54586618179F}" destId="{05A1C9D9-56FA-4C4B-BBDB-B0EFB2E4E942}"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719076B-9E8F-4A22-BA48-5558A8250828}" type="doc">
      <dgm:prSet loTypeId="urn:microsoft.com/office/officeart/2005/8/layout/arrow2" loCatId="process" qsTypeId="urn:microsoft.com/office/officeart/2005/8/quickstyle/3d2" qsCatId="3D" csTypeId="urn:microsoft.com/office/officeart/2005/8/colors/accent1_2" csCatId="accent1" phldr="1"/>
      <dgm:spPr/>
      <dgm:t>
        <a:bodyPr/>
        <a:lstStyle/>
        <a:p>
          <a:endParaRPr lang="ru-RU"/>
        </a:p>
      </dgm:t>
    </dgm:pt>
    <dgm:pt modelId="{A9D96E8F-CC70-4BAD-88CA-1C0D43B940BA}">
      <dgm:prSet custT="1"/>
      <dgm:spPr/>
      <dgm:t>
        <a:bodyPr/>
        <a:lstStyle/>
        <a:p>
          <a:pPr rtl="0"/>
          <a:r>
            <a:rPr lang="ru-RU" sz="1200" b="1" dirty="0" smtClean="0"/>
            <a:t>Нарушение порядка приема  в образовательную организацию и отсутствие распорядительного акта о приеме</a:t>
          </a:r>
          <a:endParaRPr lang="ru-RU" sz="1200" dirty="0"/>
        </a:p>
      </dgm:t>
    </dgm:pt>
    <dgm:pt modelId="{BFD7A919-7DFE-4E31-AFFC-2D223411DAE1}" type="parTrans" cxnId="{E69ABD34-F710-44C4-981A-DF26C7EDBDCB}">
      <dgm:prSet/>
      <dgm:spPr/>
      <dgm:t>
        <a:bodyPr/>
        <a:lstStyle/>
        <a:p>
          <a:endParaRPr lang="ru-RU"/>
        </a:p>
      </dgm:t>
    </dgm:pt>
    <dgm:pt modelId="{9622FF9A-9ED3-4633-B1F8-B316CD96CC1C}" type="sibTrans" cxnId="{E69ABD34-F710-44C4-981A-DF26C7EDBDCB}">
      <dgm:prSet/>
      <dgm:spPr/>
      <dgm:t>
        <a:bodyPr/>
        <a:lstStyle/>
        <a:p>
          <a:endParaRPr lang="ru-RU"/>
        </a:p>
      </dgm:t>
    </dgm:pt>
    <dgm:pt modelId="{0341E6E1-AE6A-414E-8610-8F9D0FA535EA}">
      <dgm:prSet custT="1"/>
      <dgm:spPr/>
      <dgm:t>
        <a:bodyPr/>
        <a:lstStyle/>
        <a:p>
          <a:pPr rtl="0"/>
          <a:r>
            <a:rPr lang="ru-RU" sz="1200" b="1" dirty="0" smtClean="0"/>
            <a:t>ч. 2 ст. 30 и ч. 1 ст. 53 Федерального закона «Об образовании в РФ» от 29 декабря 2012 г. № 273-ФЗ</a:t>
          </a:r>
          <a:endParaRPr lang="ru-RU" sz="1200" dirty="0"/>
        </a:p>
      </dgm:t>
    </dgm:pt>
    <dgm:pt modelId="{11B194F3-9D15-4941-AD73-F13AE94873E9}" type="parTrans" cxnId="{0BC5AE02-EDC1-4C25-BF6F-DAA6133DD4D7}">
      <dgm:prSet/>
      <dgm:spPr/>
      <dgm:t>
        <a:bodyPr/>
        <a:lstStyle/>
        <a:p>
          <a:endParaRPr lang="ru-RU"/>
        </a:p>
      </dgm:t>
    </dgm:pt>
    <dgm:pt modelId="{F3DBD0FE-E44F-486C-8F5E-D29852754F41}" type="sibTrans" cxnId="{0BC5AE02-EDC1-4C25-BF6F-DAA6133DD4D7}">
      <dgm:prSet/>
      <dgm:spPr/>
      <dgm:t>
        <a:bodyPr/>
        <a:lstStyle/>
        <a:p>
          <a:endParaRPr lang="ru-RU"/>
        </a:p>
      </dgm:t>
    </dgm:pt>
    <dgm:pt modelId="{4AAACBCE-8A14-47F4-858F-88F84F9B3E8D}">
      <dgm:prSet custT="1"/>
      <dgm:spPr/>
      <dgm:t>
        <a:bodyPr/>
        <a:lstStyle/>
        <a:p>
          <a:pPr rtl="0"/>
          <a:r>
            <a:rPr lang="ru-RU" sz="1200" b="1" dirty="0" smtClean="0"/>
            <a:t>Ответственность по ч. 5 ст. 19.30 КоАП РФ</a:t>
          </a:r>
          <a:endParaRPr lang="ru-RU" sz="1200" dirty="0"/>
        </a:p>
      </dgm:t>
    </dgm:pt>
    <dgm:pt modelId="{9A037F66-6CB3-4C3B-AEB5-8030E8599D08}" type="parTrans" cxnId="{00758647-B47F-4322-8CD5-B5261BB087E5}">
      <dgm:prSet/>
      <dgm:spPr/>
      <dgm:t>
        <a:bodyPr/>
        <a:lstStyle/>
        <a:p>
          <a:endParaRPr lang="ru-RU"/>
        </a:p>
      </dgm:t>
    </dgm:pt>
    <dgm:pt modelId="{97DFECAA-6C99-490B-BD55-9FE89E183C98}" type="sibTrans" cxnId="{00758647-B47F-4322-8CD5-B5261BB087E5}">
      <dgm:prSet/>
      <dgm:spPr/>
      <dgm:t>
        <a:bodyPr/>
        <a:lstStyle/>
        <a:p>
          <a:endParaRPr lang="ru-RU"/>
        </a:p>
      </dgm:t>
    </dgm:pt>
    <dgm:pt modelId="{C8A02318-A440-465E-9F40-316809CB9BED}">
      <dgm:prSet custT="1"/>
      <dgm:spPr/>
      <dgm:t>
        <a:bodyPr/>
        <a:lstStyle/>
        <a:p>
          <a:pPr rtl="0"/>
          <a:r>
            <a:rPr lang="ru-RU" sz="1200" b="1" dirty="0" smtClean="0"/>
            <a:t>влечет наложение административного штрафа на должностных лиц в размере от 10 тыс. до 30 тыс. рублей; на юридических лиц от 50 тыс. до 100 тыс. рублей.</a:t>
          </a:r>
          <a:endParaRPr lang="ru-RU" sz="1200" dirty="0"/>
        </a:p>
      </dgm:t>
    </dgm:pt>
    <dgm:pt modelId="{C8D3EA31-BB14-4FDD-B0F3-71557AC44F72}" type="parTrans" cxnId="{8CFE401E-3B3A-4C04-BCAA-CCDFD58482B6}">
      <dgm:prSet/>
      <dgm:spPr/>
      <dgm:t>
        <a:bodyPr/>
        <a:lstStyle/>
        <a:p>
          <a:endParaRPr lang="ru-RU"/>
        </a:p>
      </dgm:t>
    </dgm:pt>
    <dgm:pt modelId="{632991A0-4CC7-4CE0-846F-4ADC27416A87}" type="sibTrans" cxnId="{8CFE401E-3B3A-4C04-BCAA-CCDFD58482B6}">
      <dgm:prSet/>
      <dgm:spPr/>
      <dgm:t>
        <a:bodyPr/>
        <a:lstStyle/>
        <a:p>
          <a:endParaRPr lang="ru-RU"/>
        </a:p>
      </dgm:t>
    </dgm:pt>
    <dgm:pt modelId="{313D30FB-833B-4CF8-8E10-7CD9CDB245A5}" type="pres">
      <dgm:prSet presAssocID="{9719076B-9E8F-4A22-BA48-5558A8250828}" presName="arrowDiagram" presStyleCnt="0">
        <dgm:presLayoutVars>
          <dgm:chMax val="5"/>
          <dgm:dir/>
          <dgm:resizeHandles val="exact"/>
        </dgm:presLayoutVars>
      </dgm:prSet>
      <dgm:spPr/>
      <dgm:t>
        <a:bodyPr/>
        <a:lstStyle/>
        <a:p>
          <a:endParaRPr lang="ru-RU"/>
        </a:p>
      </dgm:t>
    </dgm:pt>
    <dgm:pt modelId="{F44E0609-4DDF-4BEC-9A6C-115112122853}" type="pres">
      <dgm:prSet presAssocID="{9719076B-9E8F-4A22-BA48-5558A8250828}" presName="arrow" presStyleLbl="bgShp" presStyleIdx="0" presStyleCnt="1" custLinFactNeighborX="281" custLinFactNeighborY="76"/>
      <dgm:spPr/>
    </dgm:pt>
    <dgm:pt modelId="{2F9D0682-C4C2-457C-BF2A-9DC3085EB4B7}" type="pres">
      <dgm:prSet presAssocID="{9719076B-9E8F-4A22-BA48-5558A8250828}" presName="arrowDiagram4" presStyleCnt="0"/>
      <dgm:spPr/>
    </dgm:pt>
    <dgm:pt modelId="{E791D97D-C8D4-4FAA-B01F-997ED7F24A8C}" type="pres">
      <dgm:prSet presAssocID="{A9D96E8F-CC70-4BAD-88CA-1C0D43B940BA}" presName="bullet4a" presStyleLbl="node1" presStyleIdx="0" presStyleCnt="4"/>
      <dgm:spPr/>
    </dgm:pt>
    <dgm:pt modelId="{D54BD544-3D33-47BE-AC47-5F6490C3DE78}" type="pres">
      <dgm:prSet presAssocID="{A9D96E8F-CC70-4BAD-88CA-1C0D43B940BA}" presName="textBox4a" presStyleLbl="revTx" presStyleIdx="0" presStyleCnt="4" custScaleX="213735" custScaleY="100546" custLinFactNeighborX="-44569" custLinFactNeighborY="8121">
        <dgm:presLayoutVars>
          <dgm:bulletEnabled val="1"/>
        </dgm:presLayoutVars>
      </dgm:prSet>
      <dgm:spPr/>
      <dgm:t>
        <a:bodyPr/>
        <a:lstStyle/>
        <a:p>
          <a:endParaRPr lang="ru-RU"/>
        </a:p>
      </dgm:t>
    </dgm:pt>
    <dgm:pt modelId="{2020B163-4356-4A16-A969-3076CDDBBAA6}" type="pres">
      <dgm:prSet presAssocID="{0341E6E1-AE6A-414E-8610-8F9D0FA535EA}" presName="bullet4b" presStyleLbl="node1" presStyleIdx="1" presStyleCnt="4"/>
      <dgm:spPr/>
    </dgm:pt>
    <dgm:pt modelId="{2B04F7C4-AD81-458A-B285-804AE32D1595}" type="pres">
      <dgm:prSet presAssocID="{0341E6E1-AE6A-414E-8610-8F9D0FA535EA}" presName="textBox4b" presStyleLbl="revTx" presStyleIdx="1" presStyleCnt="4" custScaleX="118042" custLinFactNeighborX="9134" custLinFactNeighborY="-284">
        <dgm:presLayoutVars>
          <dgm:bulletEnabled val="1"/>
        </dgm:presLayoutVars>
      </dgm:prSet>
      <dgm:spPr/>
      <dgm:t>
        <a:bodyPr/>
        <a:lstStyle/>
        <a:p>
          <a:endParaRPr lang="ru-RU"/>
        </a:p>
      </dgm:t>
    </dgm:pt>
    <dgm:pt modelId="{F0DCC234-322F-4461-8C31-89646B94ED7D}" type="pres">
      <dgm:prSet presAssocID="{4AAACBCE-8A14-47F4-858F-88F84F9B3E8D}" presName="bullet4c" presStyleLbl="node1" presStyleIdx="2" presStyleCnt="4"/>
      <dgm:spPr/>
    </dgm:pt>
    <dgm:pt modelId="{5AEEED3E-194B-4611-A29F-2F2D9614EFFC}" type="pres">
      <dgm:prSet presAssocID="{4AAACBCE-8A14-47F4-858F-88F84F9B3E8D}" presName="textBox4c" presStyleLbl="revTx" presStyleIdx="2" presStyleCnt="4">
        <dgm:presLayoutVars>
          <dgm:bulletEnabled val="1"/>
        </dgm:presLayoutVars>
      </dgm:prSet>
      <dgm:spPr/>
      <dgm:t>
        <a:bodyPr/>
        <a:lstStyle/>
        <a:p>
          <a:endParaRPr lang="ru-RU"/>
        </a:p>
      </dgm:t>
    </dgm:pt>
    <dgm:pt modelId="{53450FEC-CFBD-4F96-956B-9972550E0711}" type="pres">
      <dgm:prSet presAssocID="{C8A02318-A440-465E-9F40-316809CB9BED}" presName="bullet4d" presStyleLbl="node1" presStyleIdx="3" presStyleCnt="4"/>
      <dgm:spPr/>
    </dgm:pt>
    <dgm:pt modelId="{CBF2070F-CC44-46D8-AC5E-1E5D264B6C1A}" type="pres">
      <dgm:prSet presAssocID="{C8A02318-A440-465E-9F40-316809CB9BED}" presName="textBox4d" presStyleLbl="revTx" presStyleIdx="3" presStyleCnt="4" custScaleX="116583" custLinFactNeighborX="7675" custLinFactNeighborY="623">
        <dgm:presLayoutVars>
          <dgm:bulletEnabled val="1"/>
        </dgm:presLayoutVars>
      </dgm:prSet>
      <dgm:spPr/>
      <dgm:t>
        <a:bodyPr/>
        <a:lstStyle/>
        <a:p>
          <a:endParaRPr lang="ru-RU"/>
        </a:p>
      </dgm:t>
    </dgm:pt>
  </dgm:ptLst>
  <dgm:cxnLst>
    <dgm:cxn modelId="{9E75DA35-EC2F-4ABC-BADB-E5EA13AEFF60}" type="presOf" srcId="{0341E6E1-AE6A-414E-8610-8F9D0FA535EA}" destId="{2B04F7C4-AD81-458A-B285-804AE32D1595}" srcOrd="0" destOrd="0" presId="urn:microsoft.com/office/officeart/2005/8/layout/arrow2"/>
    <dgm:cxn modelId="{AE302ED0-40EC-418B-B78F-84932B9620A8}" type="presOf" srcId="{C8A02318-A440-465E-9F40-316809CB9BED}" destId="{CBF2070F-CC44-46D8-AC5E-1E5D264B6C1A}" srcOrd="0" destOrd="0" presId="urn:microsoft.com/office/officeart/2005/8/layout/arrow2"/>
    <dgm:cxn modelId="{742C67EC-FE34-4056-B199-7F94074235E5}" type="presOf" srcId="{9719076B-9E8F-4A22-BA48-5558A8250828}" destId="{313D30FB-833B-4CF8-8E10-7CD9CDB245A5}" srcOrd="0" destOrd="0" presId="urn:microsoft.com/office/officeart/2005/8/layout/arrow2"/>
    <dgm:cxn modelId="{E69ABD34-F710-44C4-981A-DF26C7EDBDCB}" srcId="{9719076B-9E8F-4A22-BA48-5558A8250828}" destId="{A9D96E8F-CC70-4BAD-88CA-1C0D43B940BA}" srcOrd="0" destOrd="0" parTransId="{BFD7A919-7DFE-4E31-AFFC-2D223411DAE1}" sibTransId="{9622FF9A-9ED3-4633-B1F8-B316CD96CC1C}"/>
    <dgm:cxn modelId="{00758647-B47F-4322-8CD5-B5261BB087E5}" srcId="{9719076B-9E8F-4A22-BA48-5558A8250828}" destId="{4AAACBCE-8A14-47F4-858F-88F84F9B3E8D}" srcOrd="2" destOrd="0" parTransId="{9A037F66-6CB3-4C3B-AEB5-8030E8599D08}" sibTransId="{97DFECAA-6C99-490B-BD55-9FE89E183C98}"/>
    <dgm:cxn modelId="{8CFE401E-3B3A-4C04-BCAA-CCDFD58482B6}" srcId="{9719076B-9E8F-4A22-BA48-5558A8250828}" destId="{C8A02318-A440-465E-9F40-316809CB9BED}" srcOrd="3" destOrd="0" parTransId="{C8D3EA31-BB14-4FDD-B0F3-71557AC44F72}" sibTransId="{632991A0-4CC7-4CE0-846F-4ADC27416A87}"/>
    <dgm:cxn modelId="{3CA42406-E3C7-448B-8983-AA00DDB46FF7}" type="presOf" srcId="{4AAACBCE-8A14-47F4-858F-88F84F9B3E8D}" destId="{5AEEED3E-194B-4611-A29F-2F2D9614EFFC}" srcOrd="0" destOrd="0" presId="urn:microsoft.com/office/officeart/2005/8/layout/arrow2"/>
    <dgm:cxn modelId="{0BC5AE02-EDC1-4C25-BF6F-DAA6133DD4D7}" srcId="{9719076B-9E8F-4A22-BA48-5558A8250828}" destId="{0341E6E1-AE6A-414E-8610-8F9D0FA535EA}" srcOrd="1" destOrd="0" parTransId="{11B194F3-9D15-4941-AD73-F13AE94873E9}" sibTransId="{F3DBD0FE-E44F-486C-8F5E-D29852754F41}"/>
    <dgm:cxn modelId="{55111A8A-DFC6-463B-AB00-1C5C2C2E163A}" type="presOf" srcId="{A9D96E8F-CC70-4BAD-88CA-1C0D43B940BA}" destId="{D54BD544-3D33-47BE-AC47-5F6490C3DE78}" srcOrd="0" destOrd="0" presId="urn:microsoft.com/office/officeart/2005/8/layout/arrow2"/>
    <dgm:cxn modelId="{80BF21E5-6233-430D-95A2-4C665782D986}" type="presParOf" srcId="{313D30FB-833B-4CF8-8E10-7CD9CDB245A5}" destId="{F44E0609-4DDF-4BEC-9A6C-115112122853}" srcOrd="0" destOrd="0" presId="urn:microsoft.com/office/officeart/2005/8/layout/arrow2"/>
    <dgm:cxn modelId="{F4B0402E-395D-4944-8A32-AC59CCBA8409}" type="presParOf" srcId="{313D30FB-833B-4CF8-8E10-7CD9CDB245A5}" destId="{2F9D0682-C4C2-457C-BF2A-9DC3085EB4B7}" srcOrd="1" destOrd="0" presId="urn:microsoft.com/office/officeart/2005/8/layout/arrow2"/>
    <dgm:cxn modelId="{59E37CFA-A1DF-42B1-82F0-1CB3943D9582}" type="presParOf" srcId="{2F9D0682-C4C2-457C-BF2A-9DC3085EB4B7}" destId="{E791D97D-C8D4-4FAA-B01F-997ED7F24A8C}" srcOrd="0" destOrd="0" presId="urn:microsoft.com/office/officeart/2005/8/layout/arrow2"/>
    <dgm:cxn modelId="{7479D026-CF27-4FF3-9ABF-7193F04C3F9C}" type="presParOf" srcId="{2F9D0682-C4C2-457C-BF2A-9DC3085EB4B7}" destId="{D54BD544-3D33-47BE-AC47-5F6490C3DE78}" srcOrd="1" destOrd="0" presId="urn:microsoft.com/office/officeart/2005/8/layout/arrow2"/>
    <dgm:cxn modelId="{01853E2E-D294-41A6-9E43-CA30431F665A}" type="presParOf" srcId="{2F9D0682-C4C2-457C-BF2A-9DC3085EB4B7}" destId="{2020B163-4356-4A16-A969-3076CDDBBAA6}" srcOrd="2" destOrd="0" presId="urn:microsoft.com/office/officeart/2005/8/layout/arrow2"/>
    <dgm:cxn modelId="{3AA7F1E3-29BF-4F0B-9F27-AD9CD2B34A34}" type="presParOf" srcId="{2F9D0682-C4C2-457C-BF2A-9DC3085EB4B7}" destId="{2B04F7C4-AD81-458A-B285-804AE32D1595}" srcOrd="3" destOrd="0" presId="urn:microsoft.com/office/officeart/2005/8/layout/arrow2"/>
    <dgm:cxn modelId="{C1407438-96DD-4683-BCE5-D7A828D1F746}" type="presParOf" srcId="{2F9D0682-C4C2-457C-BF2A-9DC3085EB4B7}" destId="{F0DCC234-322F-4461-8C31-89646B94ED7D}" srcOrd="4" destOrd="0" presId="urn:microsoft.com/office/officeart/2005/8/layout/arrow2"/>
    <dgm:cxn modelId="{4CA2A16E-899A-45B7-866B-182A973129C4}" type="presParOf" srcId="{2F9D0682-C4C2-457C-BF2A-9DC3085EB4B7}" destId="{5AEEED3E-194B-4611-A29F-2F2D9614EFFC}" srcOrd="5" destOrd="0" presId="urn:microsoft.com/office/officeart/2005/8/layout/arrow2"/>
    <dgm:cxn modelId="{687DE10C-EE07-42FE-8FB2-2A3E19A7F0E3}" type="presParOf" srcId="{2F9D0682-C4C2-457C-BF2A-9DC3085EB4B7}" destId="{53450FEC-CFBD-4F96-956B-9972550E0711}" srcOrd="6" destOrd="0" presId="urn:microsoft.com/office/officeart/2005/8/layout/arrow2"/>
    <dgm:cxn modelId="{B0D9970D-DB79-41A6-9A1E-FF1CC3DBAE69}" type="presParOf" srcId="{2F9D0682-C4C2-457C-BF2A-9DC3085EB4B7}" destId="{CBF2070F-CC44-46D8-AC5E-1E5D264B6C1A}" srcOrd="7"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08A066F-F7DA-4621-A323-437B3392EB2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6B5F49FC-1F5F-45E6-8036-DBC3188D4A96}">
      <dgm:prSet/>
      <dgm:spPr/>
      <dgm:t>
        <a:bodyPr/>
        <a:lstStyle/>
        <a:p>
          <a:pPr algn="ctr" rtl="0"/>
          <a:r>
            <a:rPr lang="ru-RU" b="1" dirty="0" smtClean="0"/>
            <a:t>Нарушения, влекущие административную ответственность</a:t>
          </a:r>
          <a:endParaRPr lang="ru-RU" b="1" dirty="0"/>
        </a:p>
      </dgm:t>
    </dgm:pt>
    <dgm:pt modelId="{8BC0DE6C-B578-4700-AFC5-ABF595BD38FF}" type="parTrans" cxnId="{EC7D12B4-1BB8-4C72-B658-89E8C7C450D3}">
      <dgm:prSet/>
      <dgm:spPr/>
      <dgm:t>
        <a:bodyPr/>
        <a:lstStyle/>
        <a:p>
          <a:endParaRPr lang="ru-RU"/>
        </a:p>
      </dgm:t>
    </dgm:pt>
    <dgm:pt modelId="{5A2C3512-2D76-47B3-9174-A19473018A2E}" type="sibTrans" cxnId="{EC7D12B4-1BB8-4C72-B658-89E8C7C450D3}">
      <dgm:prSet/>
      <dgm:spPr/>
      <dgm:t>
        <a:bodyPr/>
        <a:lstStyle/>
        <a:p>
          <a:endParaRPr lang="ru-RU"/>
        </a:p>
      </dgm:t>
    </dgm:pt>
    <dgm:pt modelId="{C9D923F3-A5E3-4714-8115-FC3E80A4FD30}" type="pres">
      <dgm:prSet presAssocID="{E08A066F-F7DA-4621-A323-437B3392EB22}" presName="linear" presStyleCnt="0">
        <dgm:presLayoutVars>
          <dgm:animLvl val="lvl"/>
          <dgm:resizeHandles val="exact"/>
        </dgm:presLayoutVars>
      </dgm:prSet>
      <dgm:spPr/>
      <dgm:t>
        <a:bodyPr/>
        <a:lstStyle/>
        <a:p>
          <a:endParaRPr lang="ru-RU"/>
        </a:p>
      </dgm:t>
    </dgm:pt>
    <dgm:pt modelId="{14B5E37D-D69A-451C-A6DB-E92555D05EE6}" type="pres">
      <dgm:prSet presAssocID="{6B5F49FC-1F5F-45E6-8036-DBC3188D4A96}" presName="parentText" presStyleLbl="node1" presStyleIdx="0" presStyleCnt="1">
        <dgm:presLayoutVars>
          <dgm:chMax val="0"/>
          <dgm:bulletEnabled val="1"/>
        </dgm:presLayoutVars>
      </dgm:prSet>
      <dgm:spPr/>
      <dgm:t>
        <a:bodyPr/>
        <a:lstStyle/>
        <a:p>
          <a:endParaRPr lang="ru-RU"/>
        </a:p>
      </dgm:t>
    </dgm:pt>
  </dgm:ptLst>
  <dgm:cxnLst>
    <dgm:cxn modelId="{61DFA524-8FB0-449F-BB29-BA38CBA1BEB7}" type="presOf" srcId="{E08A066F-F7DA-4621-A323-437B3392EB22}" destId="{C9D923F3-A5E3-4714-8115-FC3E80A4FD30}" srcOrd="0" destOrd="0" presId="urn:microsoft.com/office/officeart/2005/8/layout/vList2"/>
    <dgm:cxn modelId="{EC7D12B4-1BB8-4C72-B658-89E8C7C450D3}" srcId="{E08A066F-F7DA-4621-A323-437B3392EB22}" destId="{6B5F49FC-1F5F-45E6-8036-DBC3188D4A96}" srcOrd="0" destOrd="0" parTransId="{8BC0DE6C-B578-4700-AFC5-ABF595BD38FF}" sibTransId="{5A2C3512-2D76-47B3-9174-A19473018A2E}"/>
    <dgm:cxn modelId="{71211761-DE2A-439B-9657-A69256A4484F}" type="presOf" srcId="{6B5F49FC-1F5F-45E6-8036-DBC3188D4A96}" destId="{14B5E37D-D69A-451C-A6DB-E92555D05EE6}" srcOrd="0" destOrd="0" presId="urn:microsoft.com/office/officeart/2005/8/layout/vList2"/>
    <dgm:cxn modelId="{2EA0D6D2-2372-4F94-BA70-71ED5D61235F}" type="presParOf" srcId="{C9D923F3-A5E3-4714-8115-FC3E80A4FD30}" destId="{14B5E37D-D69A-451C-A6DB-E92555D05EE6}"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019BBBE-237B-4351-85B4-FFEA2D8EDD58}" type="doc">
      <dgm:prSet loTypeId="urn:microsoft.com/office/officeart/2005/8/layout/cycle3" loCatId="cycle" qsTypeId="urn:microsoft.com/office/officeart/2005/8/quickstyle/simple3" qsCatId="simple" csTypeId="urn:microsoft.com/office/officeart/2005/8/colors/accent1_2" csCatId="accent1" phldr="1"/>
      <dgm:spPr/>
      <dgm:t>
        <a:bodyPr/>
        <a:lstStyle/>
        <a:p>
          <a:endParaRPr lang="ru-RU"/>
        </a:p>
      </dgm:t>
    </dgm:pt>
    <dgm:pt modelId="{2F4DC9A6-3FB0-44FB-A743-719CDB4B7F8A}">
      <dgm:prSet custT="1"/>
      <dgm:spPr/>
      <dgm:t>
        <a:bodyPr/>
        <a:lstStyle/>
        <a:p>
          <a:pPr rtl="0"/>
          <a:r>
            <a:rPr lang="ru-RU" sz="1400" b="1" dirty="0" smtClean="0"/>
            <a:t>Необоснованный отказ в приеме в образовательную организацию</a:t>
          </a:r>
          <a:endParaRPr lang="ru-RU" sz="1400" dirty="0"/>
        </a:p>
      </dgm:t>
    </dgm:pt>
    <dgm:pt modelId="{480B7D29-3F20-41B0-B76A-1CC1B767826C}" type="parTrans" cxnId="{4B846AEB-2DF3-4CD6-89E4-C5D7578F3783}">
      <dgm:prSet/>
      <dgm:spPr/>
      <dgm:t>
        <a:bodyPr/>
        <a:lstStyle/>
        <a:p>
          <a:endParaRPr lang="ru-RU"/>
        </a:p>
      </dgm:t>
    </dgm:pt>
    <dgm:pt modelId="{B00EEDC0-8D98-4823-A66F-A238BAA44BBD}" type="sibTrans" cxnId="{4B846AEB-2DF3-4CD6-89E4-C5D7578F3783}">
      <dgm:prSet/>
      <dgm:spPr/>
      <dgm:t>
        <a:bodyPr/>
        <a:lstStyle/>
        <a:p>
          <a:endParaRPr lang="ru-RU"/>
        </a:p>
      </dgm:t>
    </dgm:pt>
    <dgm:pt modelId="{A7EA5A82-8813-41E1-BD2C-A9621CD405E0}">
      <dgm:prSet custT="1"/>
      <dgm:spPr/>
      <dgm:t>
        <a:bodyPr/>
        <a:lstStyle/>
        <a:p>
          <a:pPr rtl="0"/>
          <a:r>
            <a:rPr lang="ru-RU" sz="1400" b="1" dirty="0" smtClean="0"/>
            <a:t>ст. 5, ч. 4 ст. 67 Федерального закона «Об образовании в РФ» от 29 декабря 2012 г. № 273-ФЗ</a:t>
          </a:r>
          <a:endParaRPr lang="ru-RU" sz="1400" dirty="0"/>
        </a:p>
      </dgm:t>
    </dgm:pt>
    <dgm:pt modelId="{B2DF1EE5-C76D-4A5F-9335-5F339E566772}" type="parTrans" cxnId="{562D5C6B-3386-45ED-B8C3-AD3A54109871}">
      <dgm:prSet/>
      <dgm:spPr/>
      <dgm:t>
        <a:bodyPr/>
        <a:lstStyle/>
        <a:p>
          <a:endParaRPr lang="ru-RU"/>
        </a:p>
      </dgm:t>
    </dgm:pt>
    <dgm:pt modelId="{73AA2FCD-7D81-49F1-83BF-1002D5895394}" type="sibTrans" cxnId="{562D5C6B-3386-45ED-B8C3-AD3A54109871}">
      <dgm:prSet/>
      <dgm:spPr/>
      <dgm:t>
        <a:bodyPr/>
        <a:lstStyle/>
        <a:p>
          <a:endParaRPr lang="ru-RU"/>
        </a:p>
      </dgm:t>
    </dgm:pt>
    <dgm:pt modelId="{F03A9818-03F9-4101-8256-85FE63A0BD48}">
      <dgm:prSet custT="1"/>
      <dgm:spPr/>
      <dgm:t>
        <a:bodyPr/>
        <a:lstStyle/>
        <a:p>
          <a:pPr rtl="0"/>
          <a:r>
            <a:rPr lang="ru-RU" sz="1400" b="1" dirty="0" smtClean="0"/>
            <a:t>Ответственность по ч. 1 ст. 5.57 КоАП РФ</a:t>
          </a:r>
          <a:endParaRPr lang="ru-RU" sz="1400" dirty="0"/>
        </a:p>
      </dgm:t>
    </dgm:pt>
    <dgm:pt modelId="{57A67973-9119-46E5-8680-CE2A339CF58B}" type="parTrans" cxnId="{A6B0EA62-68C4-4C8B-A14C-F1A428944DFF}">
      <dgm:prSet/>
      <dgm:spPr/>
      <dgm:t>
        <a:bodyPr/>
        <a:lstStyle/>
        <a:p>
          <a:endParaRPr lang="ru-RU"/>
        </a:p>
      </dgm:t>
    </dgm:pt>
    <dgm:pt modelId="{7E0A398D-38DB-4746-993D-4346C021104E}" type="sibTrans" cxnId="{A6B0EA62-68C4-4C8B-A14C-F1A428944DFF}">
      <dgm:prSet/>
      <dgm:spPr/>
      <dgm:t>
        <a:bodyPr/>
        <a:lstStyle/>
        <a:p>
          <a:endParaRPr lang="ru-RU"/>
        </a:p>
      </dgm:t>
    </dgm:pt>
    <dgm:pt modelId="{81E0D7B9-15FE-4D1A-9AA7-37CBC96A62BE}">
      <dgm:prSet/>
      <dgm:spPr/>
      <dgm:t>
        <a:bodyPr/>
        <a:lstStyle/>
        <a:p>
          <a:pPr rtl="0"/>
          <a:r>
            <a:rPr lang="ru-RU" b="1" dirty="0" smtClean="0"/>
            <a:t>Административный штраф на должностных лиц в размере от 30 тыс. до 50 тыс. рублей; на юридических лиц - от 100 тыс. до 200 тыс. рублей.</a:t>
          </a:r>
          <a:endParaRPr lang="ru-RU" dirty="0"/>
        </a:p>
      </dgm:t>
    </dgm:pt>
    <dgm:pt modelId="{6B6B09FE-7A9F-46E8-89E5-792F84F43882}" type="parTrans" cxnId="{9470B1E9-E8C3-4517-8B90-5298290433D7}">
      <dgm:prSet/>
      <dgm:spPr/>
      <dgm:t>
        <a:bodyPr/>
        <a:lstStyle/>
        <a:p>
          <a:endParaRPr lang="ru-RU"/>
        </a:p>
      </dgm:t>
    </dgm:pt>
    <dgm:pt modelId="{7804F300-2A04-4C7C-8ED4-AE0A9C019592}" type="sibTrans" cxnId="{9470B1E9-E8C3-4517-8B90-5298290433D7}">
      <dgm:prSet/>
      <dgm:spPr/>
      <dgm:t>
        <a:bodyPr/>
        <a:lstStyle/>
        <a:p>
          <a:endParaRPr lang="ru-RU"/>
        </a:p>
      </dgm:t>
    </dgm:pt>
    <dgm:pt modelId="{59208DB0-E35B-4AD3-BA6E-31F97DDA100F}" type="pres">
      <dgm:prSet presAssocID="{2019BBBE-237B-4351-85B4-FFEA2D8EDD58}" presName="Name0" presStyleCnt="0">
        <dgm:presLayoutVars>
          <dgm:dir/>
          <dgm:resizeHandles val="exact"/>
        </dgm:presLayoutVars>
      </dgm:prSet>
      <dgm:spPr/>
      <dgm:t>
        <a:bodyPr/>
        <a:lstStyle/>
        <a:p>
          <a:endParaRPr lang="ru-RU"/>
        </a:p>
      </dgm:t>
    </dgm:pt>
    <dgm:pt modelId="{77044AC7-ABFC-43B4-A297-DB1F36AA766A}" type="pres">
      <dgm:prSet presAssocID="{2019BBBE-237B-4351-85B4-FFEA2D8EDD58}" presName="cycle" presStyleCnt="0"/>
      <dgm:spPr/>
    </dgm:pt>
    <dgm:pt modelId="{1617683D-E257-480C-8756-ECF04A7F7329}" type="pres">
      <dgm:prSet presAssocID="{2F4DC9A6-3FB0-44FB-A743-719CDB4B7F8A}" presName="nodeFirstNode" presStyleLbl="node1" presStyleIdx="0" presStyleCnt="4">
        <dgm:presLayoutVars>
          <dgm:bulletEnabled val="1"/>
        </dgm:presLayoutVars>
      </dgm:prSet>
      <dgm:spPr/>
      <dgm:t>
        <a:bodyPr/>
        <a:lstStyle/>
        <a:p>
          <a:endParaRPr lang="ru-RU"/>
        </a:p>
      </dgm:t>
    </dgm:pt>
    <dgm:pt modelId="{93CE7C58-A294-4027-940B-0C41A276D059}" type="pres">
      <dgm:prSet presAssocID="{B00EEDC0-8D98-4823-A66F-A238BAA44BBD}" presName="sibTransFirstNode" presStyleLbl="bgShp" presStyleIdx="0" presStyleCnt="1"/>
      <dgm:spPr/>
      <dgm:t>
        <a:bodyPr/>
        <a:lstStyle/>
        <a:p>
          <a:endParaRPr lang="ru-RU"/>
        </a:p>
      </dgm:t>
    </dgm:pt>
    <dgm:pt modelId="{C9F9E640-9809-4ECA-9D87-1A826F438023}" type="pres">
      <dgm:prSet presAssocID="{A7EA5A82-8813-41E1-BD2C-A9621CD405E0}" presName="nodeFollowingNodes" presStyleLbl="node1" presStyleIdx="1" presStyleCnt="4">
        <dgm:presLayoutVars>
          <dgm:bulletEnabled val="1"/>
        </dgm:presLayoutVars>
      </dgm:prSet>
      <dgm:spPr/>
      <dgm:t>
        <a:bodyPr/>
        <a:lstStyle/>
        <a:p>
          <a:endParaRPr lang="ru-RU"/>
        </a:p>
      </dgm:t>
    </dgm:pt>
    <dgm:pt modelId="{86D433FD-7AE6-4128-90F1-FAE17AC3509E}" type="pres">
      <dgm:prSet presAssocID="{F03A9818-03F9-4101-8256-85FE63A0BD48}" presName="nodeFollowingNodes" presStyleLbl="node1" presStyleIdx="2" presStyleCnt="4">
        <dgm:presLayoutVars>
          <dgm:bulletEnabled val="1"/>
        </dgm:presLayoutVars>
      </dgm:prSet>
      <dgm:spPr/>
      <dgm:t>
        <a:bodyPr/>
        <a:lstStyle/>
        <a:p>
          <a:endParaRPr lang="ru-RU"/>
        </a:p>
      </dgm:t>
    </dgm:pt>
    <dgm:pt modelId="{30DB1512-8B78-4089-8455-42D108926C69}" type="pres">
      <dgm:prSet presAssocID="{81E0D7B9-15FE-4D1A-9AA7-37CBC96A62BE}" presName="nodeFollowingNodes" presStyleLbl="node1" presStyleIdx="3" presStyleCnt="4">
        <dgm:presLayoutVars>
          <dgm:bulletEnabled val="1"/>
        </dgm:presLayoutVars>
      </dgm:prSet>
      <dgm:spPr/>
      <dgm:t>
        <a:bodyPr/>
        <a:lstStyle/>
        <a:p>
          <a:endParaRPr lang="ru-RU"/>
        </a:p>
      </dgm:t>
    </dgm:pt>
  </dgm:ptLst>
  <dgm:cxnLst>
    <dgm:cxn modelId="{562D5C6B-3386-45ED-B8C3-AD3A54109871}" srcId="{2019BBBE-237B-4351-85B4-FFEA2D8EDD58}" destId="{A7EA5A82-8813-41E1-BD2C-A9621CD405E0}" srcOrd="1" destOrd="0" parTransId="{B2DF1EE5-C76D-4A5F-9335-5F339E566772}" sibTransId="{73AA2FCD-7D81-49F1-83BF-1002D5895394}"/>
    <dgm:cxn modelId="{0ED39F55-EFD6-4307-A55C-80B0A7BC93DD}" type="presOf" srcId="{2019BBBE-237B-4351-85B4-FFEA2D8EDD58}" destId="{59208DB0-E35B-4AD3-BA6E-31F97DDA100F}" srcOrd="0" destOrd="0" presId="urn:microsoft.com/office/officeart/2005/8/layout/cycle3"/>
    <dgm:cxn modelId="{A6B0EA62-68C4-4C8B-A14C-F1A428944DFF}" srcId="{2019BBBE-237B-4351-85B4-FFEA2D8EDD58}" destId="{F03A9818-03F9-4101-8256-85FE63A0BD48}" srcOrd="2" destOrd="0" parTransId="{57A67973-9119-46E5-8680-CE2A339CF58B}" sibTransId="{7E0A398D-38DB-4746-993D-4346C021104E}"/>
    <dgm:cxn modelId="{0B5688D5-9C1A-4832-AD71-F80122C653BE}" type="presOf" srcId="{F03A9818-03F9-4101-8256-85FE63A0BD48}" destId="{86D433FD-7AE6-4128-90F1-FAE17AC3509E}" srcOrd="0" destOrd="0" presId="urn:microsoft.com/office/officeart/2005/8/layout/cycle3"/>
    <dgm:cxn modelId="{711C8FF0-A534-4134-B091-89EA1A24830D}" type="presOf" srcId="{A7EA5A82-8813-41E1-BD2C-A9621CD405E0}" destId="{C9F9E640-9809-4ECA-9D87-1A826F438023}" srcOrd="0" destOrd="0" presId="urn:microsoft.com/office/officeart/2005/8/layout/cycle3"/>
    <dgm:cxn modelId="{4B846AEB-2DF3-4CD6-89E4-C5D7578F3783}" srcId="{2019BBBE-237B-4351-85B4-FFEA2D8EDD58}" destId="{2F4DC9A6-3FB0-44FB-A743-719CDB4B7F8A}" srcOrd="0" destOrd="0" parTransId="{480B7D29-3F20-41B0-B76A-1CC1B767826C}" sibTransId="{B00EEDC0-8D98-4823-A66F-A238BAA44BBD}"/>
    <dgm:cxn modelId="{9470B1E9-E8C3-4517-8B90-5298290433D7}" srcId="{2019BBBE-237B-4351-85B4-FFEA2D8EDD58}" destId="{81E0D7B9-15FE-4D1A-9AA7-37CBC96A62BE}" srcOrd="3" destOrd="0" parTransId="{6B6B09FE-7A9F-46E8-89E5-792F84F43882}" sibTransId="{7804F300-2A04-4C7C-8ED4-AE0A9C019592}"/>
    <dgm:cxn modelId="{2E62FB83-0D76-41D1-A36E-D22CB0234F4A}" type="presOf" srcId="{81E0D7B9-15FE-4D1A-9AA7-37CBC96A62BE}" destId="{30DB1512-8B78-4089-8455-42D108926C69}" srcOrd="0" destOrd="0" presId="urn:microsoft.com/office/officeart/2005/8/layout/cycle3"/>
    <dgm:cxn modelId="{B596E961-3C2F-44D8-90BB-C0C66E2743DB}" type="presOf" srcId="{B00EEDC0-8D98-4823-A66F-A238BAA44BBD}" destId="{93CE7C58-A294-4027-940B-0C41A276D059}" srcOrd="0" destOrd="0" presId="urn:microsoft.com/office/officeart/2005/8/layout/cycle3"/>
    <dgm:cxn modelId="{1D15D60F-CDD7-4C6E-9201-72AC768BC1B5}" type="presOf" srcId="{2F4DC9A6-3FB0-44FB-A743-719CDB4B7F8A}" destId="{1617683D-E257-480C-8756-ECF04A7F7329}" srcOrd="0" destOrd="0" presId="urn:microsoft.com/office/officeart/2005/8/layout/cycle3"/>
    <dgm:cxn modelId="{B870CCB1-20D7-4D5A-B764-DAC6BCFE760F}" type="presParOf" srcId="{59208DB0-E35B-4AD3-BA6E-31F97DDA100F}" destId="{77044AC7-ABFC-43B4-A297-DB1F36AA766A}" srcOrd="0" destOrd="0" presId="urn:microsoft.com/office/officeart/2005/8/layout/cycle3"/>
    <dgm:cxn modelId="{6E66BB04-2128-4767-A0E9-7F152921CFBF}" type="presParOf" srcId="{77044AC7-ABFC-43B4-A297-DB1F36AA766A}" destId="{1617683D-E257-480C-8756-ECF04A7F7329}" srcOrd="0" destOrd="0" presId="urn:microsoft.com/office/officeart/2005/8/layout/cycle3"/>
    <dgm:cxn modelId="{93969096-36FC-4D48-8933-5955888B4C4C}" type="presParOf" srcId="{77044AC7-ABFC-43B4-A297-DB1F36AA766A}" destId="{93CE7C58-A294-4027-940B-0C41A276D059}" srcOrd="1" destOrd="0" presId="urn:microsoft.com/office/officeart/2005/8/layout/cycle3"/>
    <dgm:cxn modelId="{91B5FF0A-A59D-4220-B847-803A279DDD88}" type="presParOf" srcId="{77044AC7-ABFC-43B4-A297-DB1F36AA766A}" destId="{C9F9E640-9809-4ECA-9D87-1A826F438023}" srcOrd="2" destOrd="0" presId="urn:microsoft.com/office/officeart/2005/8/layout/cycle3"/>
    <dgm:cxn modelId="{931D7AE1-FB94-4E29-9095-9C72E633953C}" type="presParOf" srcId="{77044AC7-ABFC-43B4-A297-DB1F36AA766A}" destId="{86D433FD-7AE6-4128-90F1-FAE17AC3509E}" srcOrd="3" destOrd="0" presId="urn:microsoft.com/office/officeart/2005/8/layout/cycle3"/>
    <dgm:cxn modelId="{DC82D0C5-E51D-4089-971B-8E49A950DED8}" type="presParOf" srcId="{77044AC7-ABFC-43B4-A297-DB1F36AA766A}" destId="{30DB1512-8B78-4089-8455-42D108926C69}" srcOrd="4"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45128C9-A0F7-4083-BFEB-C8B36F2D39E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0D2199CD-3816-4735-8593-374DF3A8BEB6}">
      <dgm:prSet/>
      <dgm:spPr/>
      <dgm:t>
        <a:bodyPr/>
        <a:lstStyle/>
        <a:p>
          <a:pPr algn="ctr" rtl="0"/>
          <a:r>
            <a:rPr lang="ru-RU" b="1" dirty="0" smtClean="0"/>
            <a:t>Нарушения, влекущие административную ответственность</a:t>
          </a:r>
          <a:endParaRPr lang="ru-RU" b="1" dirty="0"/>
        </a:p>
      </dgm:t>
    </dgm:pt>
    <dgm:pt modelId="{16A6BC41-96E2-41A8-B257-3C6E53606EAE}" type="parTrans" cxnId="{0A20E9E9-2D85-4D59-8B9F-9321C268AECC}">
      <dgm:prSet/>
      <dgm:spPr/>
      <dgm:t>
        <a:bodyPr/>
        <a:lstStyle/>
        <a:p>
          <a:endParaRPr lang="ru-RU"/>
        </a:p>
      </dgm:t>
    </dgm:pt>
    <dgm:pt modelId="{8858806C-53C4-4F17-829C-7017F78620B7}" type="sibTrans" cxnId="{0A20E9E9-2D85-4D59-8B9F-9321C268AECC}">
      <dgm:prSet/>
      <dgm:spPr/>
      <dgm:t>
        <a:bodyPr/>
        <a:lstStyle/>
        <a:p>
          <a:endParaRPr lang="ru-RU"/>
        </a:p>
      </dgm:t>
    </dgm:pt>
    <dgm:pt modelId="{9FE2691D-9CBB-4721-B34F-AA454DDAC90B}" type="pres">
      <dgm:prSet presAssocID="{345128C9-A0F7-4083-BFEB-C8B36F2D39E5}" presName="linear" presStyleCnt="0">
        <dgm:presLayoutVars>
          <dgm:animLvl val="lvl"/>
          <dgm:resizeHandles val="exact"/>
        </dgm:presLayoutVars>
      </dgm:prSet>
      <dgm:spPr/>
      <dgm:t>
        <a:bodyPr/>
        <a:lstStyle/>
        <a:p>
          <a:endParaRPr lang="ru-RU"/>
        </a:p>
      </dgm:t>
    </dgm:pt>
    <dgm:pt modelId="{8007CFA7-D5A5-46E6-A426-A66E9C887C53}" type="pres">
      <dgm:prSet presAssocID="{0D2199CD-3816-4735-8593-374DF3A8BEB6}" presName="parentText" presStyleLbl="node1" presStyleIdx="0" presStyleCnt="1">
        <dgm:presLayoutVars>
          <dgm:chMax val="0"/>
          <dgm:bulletEnabled val="1"/>
        </dgm:presLayoutVars>
      </dgm:prSet>
      <dgm:spPr/>
      <dgm:t>
        <a:bodyPr/>
        <a:lstStyle/>
        <a:p>
          <a:endParaRPr lang="ru-RU"/>
        </a:p>
      </dgm:t>
    </dgm:pt>
  </dgm:ptLst>
  <dgm:cxnLst>
    <dgm:cxn modelId="{0A20E9E9-2D85-4D59-8B9F-9321C268AECC}" srcId="{345128C9-A0F7-4083-BFEB-C8B36F2D39E5}" destId="{0D2199CD-3816-4735-8593-374DF3A8BEB6}" srcOrd="0" destOrd="0" parTransId="{16A6BC41-96E2-41A8-B257-3C6E53606EAE}" sibTransId="{8858806C-53C4-4F17-829C-7017F78620B7}"/>
    <dgm:cxn modelId="{6CEDD2F0-EB1E-4127-8A88-7BD06E7B61E5}" type="presOf" srcId="{345128C9-A0F7-4083-BFEB-C8B36F2D39E5}" destId="{9FE2691D-9CBB-4721-B34F-AA454DDAC90B}" srcOrd="0" destOrd="0" presId="urn:microsoft.com/office/officeart/2005/8/layout/vList2"/>
    <dgm:cxn modelId="{B3A00C1A-451A-475B-A192-84995F0A02DA}" type="presOf" srcId="{0D2199CD-3816-4735-8593-374DF3A8BEB6}" destId="{8007CFA7-D5A5-46E6-A426-A66E9C887C53}" srcOrd="0" destOrd="0" presId="urn:microsoft.com/office/officeart/2005/8/layout/vList2"/>
    <dgm:cxn modelId="{CC50042F-791E-4CBB-BA37-613664C4816B}" type="presParOf" srcId="{9FE2691D-9CBB-4721-B34F-AA454DDAC90B}" destId="{8007CFA7-D5A5-46E6-A426-A66E9C887C53}"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5F8E511-B674-40FB-969B-A739436FC7A1}" type="doc">
      <dgm:prSet loTypeId="urn:microsoft.com/office/officeart/2005/8/layout/hProcess9" loCatId="process" qsTypeId="urn:microsoft.com/office/officeart/2005/8/quickstyle/3d2" qsCatId="3D" csTypeId="urn:microsoft.com/office/officeart/2005/8/colors/accent1_2" csCatId="accent1" phldr="1"/>
      <dgm:spPr/>
      <dgm:t>
        <a:bodyPr/>
        <a:lstStyle/>
        <a:p>
          <a:endParaRPr lang="ru-RU"/>
        </a:p>
      </dgm:t>
    </dgm:pt>
    <dgm:pt modelId="{8FC3A5EE-F2A4-489C-84E8-2F6B4CF10CFF}">
      <dgm:prSet custT="1"/>
      <dgm:spPr/>
      <dgm:t>
        <a:bodyPr/>
        <a:lstStyle/>
        <a:p>
          <a:pPr rtl="0"/>
          <a:r>
            <a:rPr lang="ru-RU" sz="1200" b="1" dirty="0" smtClean="0"/>
            <a:t>Нет комиссии по урегулированию споров между участниками образовательных отношений</a:t>
          </a:r>
          <a:endParaRPr lang="ru-RU" sz="1200" dirty="0"/>
        </a:p>
      </dgm:t>
    </dgm:pt>
    <dgm:pt modelId="{107BDFB0-8253-4E3A-B933-0FFDE2AA87A9}" type="parTrans" cxnId="{2D523513-3E97-48B6-8398-4AB82FB1F6FB}">
      <dgm:prSet/>
      <dgm:spPr/>
      <dgm:t>
        <a:bodyPr/>
        <a:lstStyle/>
        <a:p>
          <a:endParaRPr lang="ru-RU"/>
        </a:p>
      </dgm:t>
    </dgm:pt>
    <dgm:pt modelId="{570A5F6C-F4D3-438F-A872-5ACA6D9AA44A}" type="sibTrans" cxnId="{2D523513-3E97-48B6-8398-4AB82FB1F6FB}">
      <dgm:prSet/>
      <dgm:spPr/>
      <dgm:t>
        <a:bodyPr/>
        <a:lstStyle/>
        <a:p>
          <a:endParaRPr lang="ru-RU"/>
        </a:p>
      </dgm:t>
    </dgm:pt>
    <dgm:pt modelId="{E635D05B-1E8C-45B3-9B46-095364353472}">
      <dgm:prSet custT="1"/>
      <dgm:spPr/>
      <dgm:t>
        <a:bodyPr/>
        <a:lstStyle/>
        <a:p>
          <a:pPr rtl="0"/>
          <a:r>
            <a:rPr lang="ru-RU" sz="1200" b="1" dirty="0" smtClean="0"/>
            <a:t>ч. 2 ст. 45 Федерального закона «Об образовании в РФ» от 29 декабря 2012 г. № 273-ФЗ</a:t>
          </a:r>
          <a:endParaRPr lang="ru-RU" sz="1200" dirty="0"/>
        </a:p>
      </dgm:t>
    </dgm:pt>
    <dgm:pt modelId="{D3A65948-3B19-40DF-8E9A-DB5B294CB7DD}" type="parTrans" cxnId="{36B33434-4AB4-49AA-BEF5-D2BAAD89F4C0}">
      <dgm:prSet/>
      <dgm:spPr/>
      <dgm:t>
        <a:bodyPr/>
        <a:lstStyle/>
        <a:p>
          <a:endParaRPr lang="ru-RU"/>
        </a:p>
      </dgm:t>
    </dgm:pt>
    <dgm:pt modelId="{2092C429-D09E-4C3F-B9E4-E539D3B6379F}" type="sibTrans" cxnId="{36B33434-4AB4-49AA-BEF5-D2BAAD89F4C0}">
      <dgm:prSet/>
      <dgm:spPr/>
      <dgm:t>
        <a:bodyPr/>
        <a:lstStyle/>
        <a:p>
          <a:endParaRPr lang="ru-RU"/>
        </a:p>
      </dgm:t>
    </dgm:pt>
    <dgm:pt modelId="{FF1A96A3-BA56-4D31-A246-516B9E2FA79D}">
      <dgm:prSet custT="1"/>
      <dgm:spPr/>
      <dgm:t>
        <a:bodyPr/>
        <a:lstStyle/>
        <a:p>
          <a:pPr rtl="0"/>
          <a:r>
            <a:rPr lang="ru-RU" sz="1200" b="1" dirty="0" smtClean="0"/>
            <a:t>Ответственность по ч. 2 ст. 5.57 КоАП РФ</a:t>
          </a:r>
          <a:endParaRPr lang="ru-RU" sz="1200" dirty="0"/>
        </a:p>
      </dgm:t>
    </dgm:pt>
    <dgm:pt modelId="{D75EEE22-AEC5-4229-A340-9D54849DAFA4}" type="parTrans" cxnId="{7552DA44-0841-4974-91B3-41C9E375AFB4}">
      <dgm:prSet/>
      <dgm:spPr/>
      <dgm:t>
        <a:bodyPr/>
        <a:lstStyle/>
        <a:p>
          <a:endParaRPr lang="ru-RU"/>
        </a:p>
      </dgm:t>
    </dgm:pt>
    <dgm:pt modelId="{ECE8F8D8-B2FF-4246-873D-1C2406190E18}" type="sibTrans" cxnId="{7552DA44-0841-4974-91B3-41C9E375AFB4}">
      <dgm:prSet/>
      <dgm:spPr/>
      <dgm:t>
        <a:bodyPr/>
        <a:lstStyle/>
        <a:p>
          <a:endParaRPr lang="ru-RU"/>
        </a:p>
      </dgm:t>
    </dgm:pt>
    <dgm:pt modelId="{F97574DF-44E6-44CD-B8E8-912928353C99}">
      <dgm:prSet custT="1"/>
      <dgm:spPr/>
      <dgm:t>
        <a:bodyPr/>
        <a:lstStyle/>
        <a:p>
          <a:pPr rtl="0"/>
          <a:r>
            <a:rPr lang="ru-RU" sz="1200" b="1" dirty="0" smtClean="0"/>
            <a:t>Административный штраф на должностных лиц в размере от 10 тыс. до 30 тыс. рублей; на юридических лиц от 50 тыс. до 100 тыс. рублей.</a:t>
          </a:r>
          <a:endParaRPr lang="ru-RU" sz="1200" dirty="0"/>
        </a:p>
      </dgm:t>
    </dgm:pt>
    <dgm:pt modelId="{C0247BBE-8440-4522-8766-5B5AF7C378C4}" type="parTrans" cxnId="{E6686B22-26C3-41B1-B291-C22C669C6484}">
      <dgm:prSet/>
      <dgm:spPr/>
      <dgm:t>
        <a:bodyPr/>
        <a:lstStyle/>
        <a:p>
          <a:endParaRPr lang="ru-RU"/>
        </a:p>
      </dgm:t>
    </dgm:pt>
    <dgm:pt modelId="{8970633E-BC58-4718-AFC0-A13EC650FA27}" type="sibTrans" cxnId="{E6686B22-26C3-41B1-B291-C22C669C6484}">
      <dgm:prSet/>
      <dgm:spPr/>
      <dgm:t>
        <a:bodyPr/>
        <a:lstStyle/>
        <a:p>
          <a:endParaRPr lang="ru-RU"/>
        </a:p>
      </dgm:t>
    </dgm:pt>
    <dgm:pt modelId="{993E5997-A162-4CFD-AC35-288DC11417E8}" type="pres">
      <dgm:prSet presAssocID="{35F8E511-B674-40FB-969B-A739436FC7A1}" presName="CompostProcess" presStyleCnt="0">
        <dgm:presLayoutVars>
          <dgm:dir/>
          <dgm:resizeHandles val="exact"/>
        </dgm:presLayoutVars>
      </dgm:prSet>
      <dgm:spPr/>
      <dgm:t>
        <a:bodyPr/>
        <a:lstStyle/>
        <a:p>
          <a:endParaRPr lang="ru-RU"/>
        </a:p>
      </dgm:t>
    </dgm:pt>
    <dgm:pt modelId="{C0E81EAD-BEE1-4F65-96E1-B9AA029884CB}" type="pres">
      <dgm:prSet presAssocID="{35F8E511-B674-40FB-969B-A739436FC7A1}" presName="arrow" presStyleLbl="bgShp" presStyleIdx="0" presStyleCnt="1"/>
      <dgm:spPr/>
    </dgm:pt>
    <dgm:pt modelId="{B1D4A579-6F9D-478F-AB04-1A6BE7ABBB92}" type="pres">
      <dgm:prSet presAssocID="{35F8E511-B674-40FB-969B-A739436FC7A1}" presName="linearProcess" presStyleCnt="0"/>
      <dgm:spPr/>
    </dgm:pt>
    <dgm:pt modelId="{E7B5B157-7B8D-4CED-8EF4-7102CDEAC034}" type="pres">
      <dgm:prSet presAssocID="{8FC3A5EE-F2A4-489C-84E8-2F6B4CF10CFF}" presName="textNode" presStyleLbl="node1" presStyleIdx="0" presStyleCnt="4">
        <dgm:presLayoutVars>
          <dgm:bulletEnabled val="1"/>
        </dgm:presLayoutVars>
      </dgm:prSet>
      <dgm:spPr/>
      <dgm:t>
        <a:bodyPr/>
        <a:lstStyle/>
        <a:p>
          <a:endParaRPr lang="ru-RU"/>
        </a:p>
      </dgm:t>
    </dgm:pt>
    <dgm:pt modelId="{941EDAF2-1D18-45C4-A45C-D0F334295EF9}" type="pres">
      <dgm:prSet presAssocID="{570A5F6C-F4D3-438F-A872-5ACA6D9AA44A}" presName="sibTrans" presStyleCnt="0"/>
      <dgm:spPr/>
    </dgm:pt>
    <dgm:pt modelId="{099C6DCE-0C2A-44DD-B860-A2180CC299ED}" type="pres">
      <dgm:prSet presAssocID="{E635D05B-1E8C-45B3-9B46-095364353472}" presName="textNode" presStyleLbl="node1" presStyleIdx="1" presStyleCnt="4">
        <dgm:presLayoutVars>
          <dgm:bulletEnabled val="1"/>
        </dgm:presLayoutVars>
      </dgm:prSet>
      <dgm:spPr/>
      <dgm:t>
        <a:bodyPr/>
        <a:lstStyle/>
        <a:p>
          <a:endParaRPr lang="ru-RU"/>
        </a:p>
      </dgm:t>
    </dgm:pt>
    <dgm:pt modelId="{D9BB1335-A534-4F12-AB33-B9904099FE5C}" type="pres">
      <dgm:prSet presAssocID="{2092C429-D09E-4C3F-B9E4-E539D3B6379F}" presName="sibTrans" presStyleCnt="0"/>
      <dgm:spPr/>
    </dgm:pt>
    <dgm:pt modelId="{0A5B246C-1EAC-49CA-855A-CA35FC6CF320}" type="pres">
      <dgm:prSet presAssocID="{FF1A96A3-BA56-4D31-A246-516B9E2FA79D}" presName="textNode" presStyleLbl="node1" presStyleIdx="2" presStyleCnt="4">
        <dgm:presLayoutVars>
          <dgm:bulletEnabled val="1"/>
        </dgm:presLayoutVars>
      </dgm:prSet>
      <dgm:spPr/>
      <dgm:t>
        <a:bodyPr/>
        <a:lstStyle/>
        <a:p>
          <a:endParaRPr lang="ru-RU"/>
        </a:p>
      </dgm:t>
    </dgm:pt>
    <dgm:pt modelId="{47172AA1-2E34-448E-82C3-03E0A8C53BE9}" type="pres">
      <dgm:prSet presAssocID="{ECE8F8D8-B2FF-4246-873D-1C2406190E18}" presName="sibTrans" presStyleCnt="0"/>
      <dgm:spPr/>
    </dgm:pt>
    <dgm:pt modelId="{C4726308-DFBD-4050-BD48-6F8474B9A6DB}" type="pres">
      <dgm:prSet presAssocID="{F97574DF-44E6-44CD-B8E8-912928353C99}" presName="textNode" presStyleLbl="node1" presStyleIdx="3" presStyleCnt="4">
        <dgm:presLayoutVars>
          <dgm:bulletEnabled val="1"/>
        </dgm:presLayoutVars>
      </dgm:prSet>
      <dgm:spPr/>
      <dgm:t>
        <a:bodyPr/>
        <a:lstStyle/>
        <a:p>
          <a:endParaRPr lang="ru-RU"/>
        </a:p>
      </dgm:t>
    </dgm:pt>
  </dgm:ptLst>
  <dgm:cxnLst>
    <dgm:cxn modelId="{3F63D3E4-1F66-49F1-A923-DC182199F6D7}" type="presOf" srcId="{8FC3A5EE-F2A4-489C-84E8-2F6B4CF10CFF}" destId="{E7B5B157-7B8D-4CED-8EF4-7102CDEAC034}" srcOrd="0" destOrd="0" presId="urn:microsoft.com/office/officeart/2005/8/layout/hProcess9"/>
    <dgm:cxn modelId="{E6686B22-26C3-41B1-B291-C22C669C6484}" srcId="{35F8E511-B674-40FB-969B-A739436FC7A1}" destId="{F97574DF-44E6-44CD-B8E8-912928353C99}" srcOrd="3" destOrd="0" parTransId="{C0247BBE-8440-4522-8766-5B5AF7C378C4}" sibTransId="{8970633E-BC58-4718-AFC0-A13EC650FA27}"/>
    <dgm:cxn modelId="{836D91E2-63B2-4B90-A408-46780846FEC0}" type="presOf" srcId="{FF1A96A3-BA56-4D31-A246-516B9E2FA79D}" destId="{0A5B246C-1EAC-49CA-855A-CA35FC6CF320}" srcOrd="0" destOrd="0" presId="urn:microsoft.com/office/officeart/2005/8/layout/hProcess9"/>
    <dgm:cxn modelId="{42A93442-4FA5-4062-AEAF-8A390E2A63EF}" type="presOf" srcId="{35F8E511-B674-40FB-969B-A739436FC7A1}" destId="{993E5997-A162-4CFD-AC35-288DC11417E8}" srcOrd="0" destOrd="0" presId="urn:microsoft.com/office/officeart/2005/8/layout/hProcess9"/>
    <dgm:cxn modelId="{2C71A3D6-4008-4115-B6EA-55A910DE1420}" type="presOf" srcId="{F97574DF-44E6-44CD-B8E8-912928353C99}" destId="{C4726308-DFBD-4050-BD48-6F8474B9A6DB}" srcOrd="0" destOrd="0" presId="urn:microsoft.com/office/officeart/2005/8/layout/hProcess9"/>
    <dgm:cxn modelId="{36B33434-4AB4-49AA-BEF5-D2BAAD89F4C0}" srcId="{35F8E511-B674-40FB-969B-A739436FC7A1}" destId="{E635D05B-1E8C-45B3-9B46-095364353472}" srcOrd="1" destOrd="0" parTransId="{D3A65948-3B19-40DF-8E9A-DB5B294CB7DD}" sibTransId="{2092C429-D09E-4C3F-B9E4-E539D3B6379F}"/>
    <dgm:cxn modelId="{89F14A87-B9F6-4C16-AD19-E803B052E051}" type="presOf" srcId="{E635D05B-1E8C-45B3-9B46-095364353472}" destId="{099C6DCE-0C2A-44DD-B860-A2180CC299ED}" srcOrd="0" destOrd="0" presId="urn:microsoft.com/office/officeart/2005/8/layout/hProcess9"/>
    <dgm:cxn modelId="{2D523513-3E97-48B6-8398-4AB82FB1F6FB}" srcId="{35F8E511-B674-40FB-969B-A739436FC7A1}" destId="{8FC3A5EE-F2A4-489C-84E8-2F6B4CF10CFF}" srcOrd="0" destOrd="0" parTransId="{107BDFB0-8253-4E3A-B933-0FFDE2AA87A9}" sibTransId="{570A5F6C-F4D3-438F-A872-5ACA6D9AA44A}"/>
    <dgm:cxn modelId="{7552DA44-0841-4974-91B3-41C9E375AFB4}" srcId="{35F8E511-B674-40FB-969B-A739436FC7A1}" destId="{FF1A96A3-BA56-4D31-A246-516B9E2FA79D}" srcOrd="2" destOrd="0" parTransId="{D75EEE22-AEC5-4229-A340-9D54849DAFA4}" sibTransId="{ECE8F8D8-B2FF-4246-873D-1C2406190E18}"/>
    <dgm:cxn modelId="{89E72DC5-93AF-4A99-9C9E-93B78545ED54}" type="presParOf" srcId="{993E5997-A162-4CFD-AC35-288DC11417E8}" destId="{C0E81EAD-BEE1-4F65-96E1-B9AA029884CB}" srcOrd="0" destOrd="0" presId="urn:microsoft.com/office/officeart/2005/8/layout/hProcess9"/>
    <dgm:cxn modelId="{DFD5FD1F-4BCA-4C78-9421-9A36C25E70FC}" type="presParOf" srcId="{993E5997-A162-4CFD-AC35-288DC11417E8}" destId="{B1D4A579-6F9D-478F-AB04-1A6BE7ABBB92}" srcOrd="1" destOrd="0" presId="urn:microsoft.com/office/officeart/2005/8/layout/hProcess9"/>
    <dgm:cxn modelId="{82F71222-3BA6-4158-8675-FE5F783CF19E}" type="presParOf" srcId="{B1D4A579-6F9D-478F-AB04-1A6BE7ABBB92}" destId="{E7B5B157-7B8D-4CED-8EF4-7102CDEAC034}" srcOrd="0" destOrd="0" presId="urn:microsoft.com/office/officeart/2005/8/layout/hProcess9"/>
    <dgm:cxn modelId="{BEA0FBAF-D6CD-4FAE-A176-1775AC41CCA7}" type="presParOf" srcId="{B1D4A579-6F9D-478F-AB04-1A6BE7ABBB92}" destId="{941EDAF2-1D18-45C4-A45C-D0F334295EF9}" srcOrd="1" destOrd="0" presId="urn:microsoft.com/office/officeart/2005/8/layout/hProcess9"/>
    <dgm:cxn modelId="{70359CB5-BDEA-4DB2-9177-90879F729E62}" type="presParOf" srcId="{B1D4A579-6F9D-478F-AB04-1A6BE7ABBB92}" destId="{099C6DCE-0C2A-44DD-B860-A2180CC299ED}" srcOrd="2" destOrd="0" presId="urn:microsoft.com/office/officeart/2005/8/layout/hProcess9"/>
    <dgm:cxn modelId="{8E62AA5E-A5A1-4F9D-B77C-F15EC4D19331}" type="presParOf" srcId="{B1D4A579-6F9D-478F-AB04-1A6BE7ABBB92}" destId="{D9BB1335-A534-4F12-AB33-B9904099FE5C}" srcOrd="3" destOrd="0" presId="urn:microsoft.com/office/officeart/2005/8/layout/hProcess9"/>
    <dgm:cxn modelId="{2A985E3D-80F6-44C6-9D6D-F4C816A7E3EE}" type="presParOf" srcId="{B1D4A579-6F9D-478F-AB04-1A6BE7ABBB92}" destId="{0A5B246C-1EAC-49CA-855A-CA35FC6CF320}" srcOrd="4" destOrd="0" presId="urn:microsoft.com/office/officeart/2005/8/layout/hProcess9"/>
    <dgm:cxn modelId="{66664FA8-CF77-4BD2-8820-BE9B87542260}" type="presParOf" srcId="{B1D4A579-6F9D-478F-AB04-1A6BE7ABBB92}" destId="{47172AA1-2E34-448E-82C3-03E0A8C53BE9}" srcOrd="5" destOrd="0" presId="urn:microsoft.com/office/officeart/2005/8/layout/hProcess9"/>
    <dgm:cxn modelId="{09C068C9-17A2-47E8-AA43-7249881DC3E9}" type="presParOf" srcId="{B1D4A579-6F9D-478F-AB04-1A6BE7ABBB92}" destId="{C4726308-DFBD-4050-BD48-6F8474B9A6DB}"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45128C9-A0F7-4083-BFEB-C8B36F2D39E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0D2199CD-3816-4735-8593-374DF3A8BEB6}">
      <dgm:prSet/>
      <dgm:spPr/>
      <dgm:t>
        <a:bodyPr/>
        <a:lstStyle/>
        <a:p>
          <a:pPr algn="ctr" rtl="0"/>
          <a:r>
            <a:rPr lang="ru-RU" b="1" dirty="0" smtClean="0"/>
            <a:t>Нарушения, влекущие административную ответственность</a:t>
          </a:r>
          <a:endParaRPr lang="ru-RU" b="1" dirty="0"/>
        </a:p>
      </dgm:t>
    </dgm:pt>
    <dgm:pt modelId="{16A6BC41-96E2-41A8-B257-3C6E53606EAE}" type="parTrans" cxnId="{0A20E9E9-2D85-4D59-8B9F-9321C268AECC}">
      <dgm:prSet/>
      <dgm:spPr/>
      <dgm:t>
        <a:bodyPr/>
        <a:lstStyle/>
        <a:p>
          <a:endParaRPr lang="ru-RU"/>
        </a:p>
      </dgm:t>
    </dgm:pt>
    <dgm:pt modelId="{8858806C-53C4-4F17-829C-7017F78620B7}" type="sibTrans" cxnId="{0A20E9E9-2D85-4D59-8B9F-9321C268AECC}">
      <dgm:prSet/>
      <dgm:spPr/>
      <dgm:t>
        <a:bodyPr/>
        <a:lstStyle/>
        <a:p>
          <a:endParaRPr lang="ru-RU"/>
        </a:p>
      </dgm:t>
    </dgm:pt>
    <dgm:pt modelId="{9FE2691D-9CBB-4721-B34F-AA454DDAC90B}" type="pres">
      <dgm:prSet presAssocID="{345128C9-A0F7-4083-BFEB-C8B36F2D39E5}" presName="linear" presStyleCnt="0">
        <dgm:presLayoutVars>
          <dgm:animLvl val="lvl"/>
          <dgm:resizeHandles val="exact"/>
        </dgm:presLayoutVars>
      </dgm:prSet>
      <dgm:spPr/>
      <dgm:t>
        <a:bodyPr/>
        <a:lstStyle/>
        <a:p>
          <a:endParaRPr lang="ru-RU"/>
        </a:p>
      </dgm:t>
    </dgm:pt>
    <dgm:pt modelId="{8007CFA7-D5A5-46E6-A426-A66E9C887C53}" type="pres">
      <dgm:prSet presAssocID="{0D2199CD-3816-4735-8593-374DF3A8BEB6}" presName="parentText" presStyleLbl="node1" presStyleIdx="0" presStyleCnt="1">
        <dgm:presLayoutVars>
          <dgm:chMax val="0"/>
          <dgm:bulletEnabled val="1"/>
        </dgm:presLayoutVars>
      </dgm:prSet>
      <dgm:spPr/>
      <dgm:t>
        <a:bodyPr/>
        <a:lstStyle/>
        <a:p>
          <a:endParaRPr lang="ru-RU"/>
        </a:p>
      </dgm:t>
    </dgm:pt>
  </dgm:ptLst>
  <dgm:cxnLst>
    <dgm:cxn modelId="{0A20E9E9-2D85-4D59-8B9F-9321C268AECC}" srcId="{345128C9-A0F7-4083-BFEB-C8B36F2D39E5}" destId="{0D2199CD-3816-4735-8593-374DF3A8BEB6}" srcOrd="0" destOrd="0" parTransId="{16A6BC41-96E2-41A8-B257-3C6E53606EAE}" sibTransId="{8858806C-53C4-4F17-829C-7017F78620B7}"/>
    <dgm:cxn modelId="{EEAD4A58-12F8-4EF4-99D8-040CF0593363}" type="presOf" srcId="{0D2199CD-3816-4735-8593-374DF3A8BEB6}" destId="{8007CFA7-D5A5-46E6-A426-A66E9C887C53}" srcOrd="0" destOrd="0" presId="urn:microsoft.com/office/officeart/2005/8/layout/vList2"/>
    <dgm:cxn modelId="{78174FD0-DB7E-4014-9C50-FD6861E09E8F}" type="presOf" srcId="{345128C9-A0F7-4083-BFEB-C8B36F2D39E5}" destId="{9FE2691D-9CBB-4721-B34F-AA454DDAC90B}" srcOrd="0" destOrd="0" presId="urn:microsoft.com/office/officeart/2005/8/layout/vList2"/>
    <dgm:cxn modelId="{C120F3A9-B29E-48B1-A92B-A18C1B4CF50C}" type="presParOf" srcId="{9FE2691D-9CBB-4721-B34F-AA454DDAC90B}" destId="{8007CFA7-D5A5-46E6-A426-A66E9C887C53}"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1806DEA-45FE-4E68-88CE-2AD91CF04C98}" type="doc">
      <dgm:prSet loTypeId="urn:microsoft.com/office/officeart/2005/8/layout/bProcess2" loCatId="process" qsTypeId="urn:microsoft.com/office/officeart/2005/8/quickstyle/simple1" qsCatId="simple" csTypeId="urn:microsoft.com/office/officeart/2005/8/colors/colorful3" csCatId="colorful" phldr="1"/>
      <dgm:spPr/>
      <dgm:t>
        <a:bodyPr/>
        <a:lstStyle/>
        <a:p>
          <a:endParaRPr lang="ru-RU"/>
        </a:p>
      </dgm:t>
    </dgm:pt>
    <dgm:pt modelId="{C5D7F944-D760-479E-984A-D98B07E66995}">
      <dgm:prSet/>
      <dgm:spPr/>
      <dgm:t>
        <a:bodyPr/>
        <a:lstStyle/>
        <a:p>
          <a:pPr rtl="0"/>
          <a:r>
            <a:rPr lang="ru-RU" dirty="0" smtClean="0"/>
            <a:t>Несчастные случаи с воспитанниками образовательной организацией не расследуются, их учет не ведется</a:t>
          </a:r>
          <a:endParaRPr lang="ru-RU" dirty="0"/>
        </a:p>
      </dgm:t>
    </dgm:pt>
    <dgm:pt modelId="{7147A8CE-E40A-455B-8994-663CEDF2FCB3}" type="parTrans" cxnId="{E6DF4EF4-DF31-48A4-8DB7-2468B49B369E}">
      <dgm:prSet/>
      <dgm:spPr/>
      <dgm:t>
        <a:bodyPr/>
        <a:lstStyle/>
        <a:p>
          <a:endParaRPr lang="ru-RU"/>
        </a:p>
      </dgm:t>
    </dgm:pt>
    <dgm:pt modelId="{6B10B7F9-6319-4723-846A-8501D98958F4}" type="sibTrans" cxnId="{E6DF4EF4-DF31-48A4-8DB7-2468B49B369E}">
      <dgm:prSet/>
      <dgm:spPr/>
      <dgm:t>
        <a:bodyPr/>
        <a:lstStyle/>
        <a:p>
          <a:endParaRPr lang="ru-RU"/>
        </a:p>
      </dgm:t>
    </dgm:pt>
    <dgm:pt modelId="{B1020A9C-D1F3-4CD5-8FD5-F67A7633A688}">
      <dgm:prSet/>
      <dgm:spPr/>
      <dgm:t>
        <a:bodyPr/>
        <a:lstStyle/>
        <a:p>
          <a:pPr rtl="0"/>
          <a:r>
            <a:rPr lang="ru-RU" dirty="0" smtClean="0"/>
            <a:t>ч. 4 ст. 41 Закона от 29 декабря 2012 г. № 273-ФЗ</a:t>
          </a:r>
          <a:endParaRPr lang="ru-RU" dirty="0"/>
        </a:p>
      </dgm:t>
    </dgm:pt>
    <dgm:pt modelId="{171DBCE1-CD06-4F9A-B733-DE033DD0C67F}" type="parTrans" cxnId="{9BC7B11C-87F1-4385-9C1C-085F39972B03}">
      <dgm:prSet/>
      <dgm:spPr/>
      <dgm:t>
        <a:bodyPr/>
        <a:lstStyle/>
        <a:p>
          <a:endParaRPr lang="ru-RU"/>
        </a:p>
      </dgm:t>
    </dgm:pt>
    <dgm:pt modelId="{5F9F86E5-BBFD-4548-B4D2-1AFF73FAC024}" type="sibTrans" cxnId="{9BC7B11C-87F1-4385-9C1C-085F39972B03}">
      <dgm:prSet/>
      <dgm:spPr/>
      <dgm:t>
        <a:bodyPr/>
        <a:lstStyle/>
        <a:p>
          <a:endParaRPr lang="ru-RU"/>
        </a:p>
      </dgm:t>
    </dgm:pt>
    <dgm:pt modelId="{5FACC80E-0798-4021-9FB9-CA0520ECAF14}">
      <dgm:prSet/>
      <dgm:spPr/>
      <dgm:t>
        <a:bodyPr/>
        <a:lstStyle/>
        <a:p>
          <a:pPr rtl="0"/>
          <a:r>
            <a:rPr lang="ru-RU" dirty="0" smtClean="0"/>
            <a:t>Ответственность по ч.2 ст. 5.57 КоАП РФ</a:t>
          </a:r>
          <a:endParaRPr lang="ru-RU" dirty="0"/>
        </a:p>
      </dgm:t>
    </dgm:pt>
    <dgm:pt modelId="{42C6B904-359A-4AE5-A6D0-26E168F5D150}" type="parTrans" cxnId="{C09C420A-2430-4E3E-AE9B-49B170ADD127}">
      <dgm:prSet/>
      <dgm:spPr/>
      <dgm:t>
        <a:bodyPr/>
        <a:lstStyle/>
        <a:p>
          <a:endParaRPr lang="ru-RU"/>
        </a:p>
      </dgm:t>
    </dgm:pt>
    <dgm:pt modelId="{A38BF4DF-6594-49D5-A45D-9ABFD6A70C33}" type="sibTrans" cxnId="{C09C420A-2430-4E3E-AE9B-49B170ADD127}">
      <dgm:prSet/>
      <dgm:spPr/>
      <dgm:t>
        <a:bodyPr/>
        <a:lstStyle/>
        <a:p>
          <a:endParaRPr lang="ru-RU"/>
        </a:p>
      </dgm:t>
    </dgm:pt>
    <dgm:pt modelId="{207C2723-CF55-4C43-B386-DD64A04AF77B}">
      <dgm:prSet/>
      <dgm:spPr/>
      <dgm:t>
        <a:bodyPr/>
        <a:lstStyle/>
        <a:p>
          <a:pPr rtl="0"/>
          <a:r>
            <a:rPr lang="ru-RU" b="1" dirty="0" smtClean="0"/>
            <a:t>штраф на должностных лиц в размере от 10 тыс. до 30 тыс. рублей; на юридических лиц от 50 тыс. до 100 тыс. рублей.</a:t>
          </a:r>
          <a:endParaRPr lang="ru-RU" dirty="0"/>
        </a:p>
      </dgm:t>
    </dgm:pt>
    <dgm:pt modelId="{98B52BF0-0745-41C4-B82D-B3AA458AF355}" type="parTrans" cxnId="{78BF6D21-3FDA-4350-B54E-1D829A79AF30}">
      <dgm:prSet/>
      <dgm:spPr/>
      <dgm:t>
        <a:bodyPr/>
        <a:lstStyle/>
        <a:p>
          <a:endParaRPr lang="ru-RU"/>
        </a:p>
      </dgm:t>
    </dgm:pt>
    <dgm:pt modelId="{007E5F60-8669-444B-836A-59A6E96F4FFC}" type="sibTrans" cxnId="{78BF6D21-3FDA-4350-B54E-1D829A79AF30}">
      <dgm:prSet/>
      <dgm:spPr/>
      <dgm:t>
        <a:bodyPr/>
        <a:lstStyle/>
        <a:p>
          <a:endParaRPr lang="ru-RU"/>
        </a:p>
      </dgm:t>
    </dgm:pt>
    <dgm:pt modelId="{6F49AEA5-25FC-410B-8D52-360F551BB7CF}" type="pres">
      <dgm:prSet presAssocID="{81806DEA-45FE-4E68-88CE-2AD91CF04C98}" presName="diagram" presStyleCnt="0">
        <dgm:presLayoutVars>
          <dgm:dir/>
          <dgm:resizeHandles/>
        </dgm:presLayoutVars>
      </dgm:prSet>
      <dgm:spPr/>
      <dgm:t>
        <a:bodyPr/>
        <a:lstStyle/>
        <a:p>
          <a:endParaRPr lang="ru-RU"/>
        </a:p>
      </dgm:t>
    </dgm:pt>
    <dgm:pt modelId="{E5ACEE54-CB4E-45B4-AC14-8345C2C77F03}" type="pres">
      <dgm:prSet presAssocID="{C5D7F944-D760-479E-984A-D98B07E66995}" presName="firstNode" presStyleLbl="node1" presStyleIdx="0" presStyleCnt="4" custScaleX="83010" custScaleY="91715">
        <dgm:presLayoutVars>
          <dgm:bulletEnabled val="1"/>
        </dgm:presLayoutVars>
      </dgm:prSet>
      <dgm:spPr/>
      <dgm:t>
        <a:bodyPr/>
        <a:lstStyle/>
        <a:p>
          <a:endParaRPr lang="ru-RU"/>
        </a:p>
      </dgm:t>
    </dgm:pt>
    <dgm:pt modelId="{4797D312-9AA7-474B-8327-F009AF15C01B}" type="pres">
      <dgm:prSet presAssocID="{6B10B7F9-6319-4723-846A-8501D98958F4}" presName="sibTrans" presStyleLbl="sibTrans2D1" presStyleIdx="0" presStyleCnt="3"/>
      <dgm:spPr/>
      <dgm:t>
        <a:bodyPr/>
        <a:lstStyle/>
        <a:p>
          <a:endParaRPr lang="ru-RU"/>
        </a:p>
      </dgm:t>
    </dgm:pt>
    <dgm:pt modelId="{8ADFEB86-2961-4D1E-95F1-3733A2B6F77F}" type="pres">
      <dgm:prSet presAssocID="{B1020A9C-D1F3-4CD5-8FD5-F67A7633A688}" presName="middleNode" presStyleCnt="0"/>
      <dgm:spPr/>
    </dgm:pt>
    <dgm:pt modelId="{A000B2BE-FEDA-4528-BCEF-6F82E97DDBD1}" type="pres">
      <dgm:prSet presAssocID="{B1020A9C-D1F3-4CD5-8FD5-F67A7633A688}" presName="padding" presStyleLbl="node1" presStyleIdx="0" presStyleCnt="4"/>
      <dgm:spPr/>
    </dgm:pt>
    <dgm:pt modelId="{C5F1A2A7-F6DF-4A59-A553-38B3B4C47842}" type="pres">
      <dgm:prSet presAssocID="{B1020A9C-D1F3-4CD5-8FD5-F67A7633A688}" presName="shape" presStyleLbl="node1" presStyleIdx="1" presStyleCnt="4" custScaleX="134612" custScaleY="150262">
        <dgm:presLayoutVars>
          <dgm:bulletEnabled val="1"/>
        </dgm:presLayoutVars>
      </dgm:prSet>
      <dgm:spPr/>
      <dgm:t>
        <a:bodyPr/>
        <a:lstStyle/>
        <a:p>
          <a:endParaRPr lang="ru-RU"/>
        </a:p>
      </dgm:t>
    </dgm:pt>
    <dgm:pt modelId="{1356469B-8CB3-4BF3-8038-3E60A76392AF}" type="pres">
      <dgm:prSet presAssocID="{5F9F86E5-BBFD-4548-B4D2-1AFF73FAC024}" presName="sibTrans" presStyleLbl="sibTrans2D1" presStyleIdx="1" presStyleCnt="3"/>
      <dgm:spPr/>
      <dgm:t>
        <a:bodyPr/>
        <a:lstStyle/>
        <a:p>
          <a:endParaRPr lang="ru-RU"/>
        </a:p>
      </dgm:t>
    </dgm:pt>
    <dgm:pt modelId="{D534C932-075A-4AD8-A3EC-2E8A3DD59DDD}" type="pres">
      <dgm:prSet presAssocID="{5FACC80E-0798-4021-9FB9-CA0520ECAF14}" presName="middleNode" presStyleCnt="0"/>
      <dgm:spPr/>
    </dgm:pt>
    <dgm:pt modelId="{4E906E09-2467-4BAA-A90D-678245AA561C}" type="pres">
      <dgm:prSet presAssocID="{5FACC80E-0798-4021-9FB9-CA0520ECAF14}" presName="padding" presStyleLbl="node1" presStyleIdx="1" presStyleCnt="4"/>
      <dgm:spPr/>
    </dgm:pt>
    <dgm:pt modelId="{FFF0D79D-800F-4985-AEAC-A09E52F9EF98}" type="pres">
      <dgm:prSet presAssocID="{5FACC80E-0798-4021-9FB9-CA0520ECAF14}" presName="shape" presStyleLbl="node1" presStyleIdx="2" presStyleCnt="4" custScaleX="135353" custScaleY="139004">
        <dgm:presLayoutVars>
          <dgm:bulletEnabled val="1"/>
        </dgm:presLayoutVars>
      </dgm:prSet>
      <dgm:spPr/>
      <dgm:t>
        <a:bodyPr/>
        <a:lstStyle/>
        <a:p>
          <a:endParaRPr lang="ru-RU"/>
        </a:p>
      </dgm:t>
    </dgm:pt>
    <dgm:pt modelId="{6491CFC4-837E-48B7-90D2-640F2F028430}" type="pres">
      <dgm:prSet presAssocID="{A38BF4DF-6594-49D5-A45D-9ABFD6A70C33}" presName="sibTrans" presStyleLbl="sibTrans2D1" presStyleIdx="2" presStyleCnt="3"/>
      <dgm:spPr/>
      <dgm:t>
        <a:bodyPr/>
        <a:lstStyle/>
        <a:p>
          <a:endParaRPr lang="ru-RU"/>
        </a:p>
      </dgm:t>
    </dgm:pt>
    <dgm:pt modelId="{0AC7BC69-EECA-450E-AF7F-393364085B9F}" type="pres">
      <dgm:prSet presAssocID="{207C2723-CF55-4C43-B386-DD64A04AF77B}" presName="lastNode" presStyleLbl="node1" presStyleIdx="3" presStyleCnt="4" custScaleY="86455" custLinFactX="-44418" custLinFactNeighborX="-100000" custLinFactNeighborY="-1001">
        <dgm:presLayoutVars>
          <dgm:bulletEnabled val="1"/>
        </dgm:presLayoutVars>
      </dgm:prSet>
      <dgm:spPr/>
      <dgm:t>
        <a:bodyPr/>
        <a:lstStyle/>
        <a:p>
          <a:endParaRPr lang="ru-RU"/>
        </a:p>
      </dgm:t>
    </dgm:pt>
  </dgm:ptLst>
  <dgm:cxnLst>
    <dgm:cxn modelId="{E6DF4EF4-DF31-48A4-8DB7-2468B49B369E}" srcId="{81806DEA-45FE-4E68-88CE-2AD91CF04C98}" destId="{C5D7F944-D760-479E-984A-D98B07E66995}" srcOrd="0" destOrd="0" parTransId="{7147A8CE-E40A-455B-8994-663CEDF2FCB3}" sibTransId="{6B10B7F9-6319-4723-846A-8501D98958F4}"/>
    <dgm:cxn modelId="{9BC7B11C-87F1-4385-9C1C-085F39972B03}" srcId="{81806DEA-45FE-4E68-88CE-2AD91CF04C98}" destId="{B1020A9C-D1F3-4CD5-8FD5-F67A7633A688}" srcOrd="1" destOrd="0" parTransId="{171DBCE1-CD06-4F9A-B733-DE033DD0C67F}" sibTransId="{5F9F86E5-BBFD-4548-B4D2-1AFF73FAC024}"/>
    <dgm:cxn modelId="{242066A3-3C58-40DF-B172-CA0545200D24}" type="presOf" srcId="{81806DEA-45FE-4E68-88CE-2AD91CF04C98}" destId="{6F49AEA5-25FC-410B-8D52-360F551BB7CF}" srcOrd="0" destOrd="0" presId="urn:microsoft.com/office/officeart/2005/8/layout/bProcess2"/>
    <dgm:cxn modelId="{CE18F3ED-0BC3-4BFE-92FA-D2D50F664D85}" type="presOf" srcId="{6B10B7F9-6319-4723-846A-8501D98958F4}" destId="{4797D312-9AA7-474B-8327-F009AF15C01B}" srcOrd="0" destOrd="0" presId="urn:microsoft.com/office/officeart/2005/8/layout/bProcess2"/>
    <dgm:cxn modelId="{9BB5BA4A-DABC-473C-94FC-86DFE4032F4B}" type="presOf" srcId="{B1020A9C-D1F3-4CD5-8FD5-F67A7633A688}" destId="{C5F1A2A7-F6DF-4A59-A553-38B3B4C47842}" srcOrd="0" destOrd="0" presId="urn:microsoft.com/office/officeart/2005/8/layout/bProcess2"/>
    <dgm:cxn modelId="{636BF014-51B9-4C6B-92B0-444ECA6E4134}" type="presOf" srcId="{A38BF4DF-6594-49D5-A45D-9ABFD6A70C33}" destId="{6491CFC4-837E-48B7-90D2-640F2F028430}" srcOrd="0" destOrd="0" presId="urn:microsoft.com/office/officeart/2005/8/layout/bProcess2"/>
    <dgm:cxn modelId="{78BF6D21-3FDA-4350-B54E-1D829A79AF30}" srcId="{81806DEA-45FE-4E68-88CE-2AD91CF04C98}" destId="{207C2723-CF55-4C43-B386-DD64A04AF77B}" srcOrd="3" destOrd="0" parTransId="{98B52BF0-0745-41C4-B82D-B3AA458AF355}" sibTransId="{007E5F60-8669-444B-836A-59A6E96F4FFC}"/>
    <dgm:cxn modelId="{46C6795D-340D-4ACA-8C28-E8C52FB5EEAF}" type="presOf" srcId="{5FACC80E-0798-4021-9FB9-CA0520ECAF14}" destId="{FFF0D79D-800F-4985-AEAC-A09E52F9EF98}" srcOrd="0" destOrd="0" presId="urn:microsoft.com/office/officeart/2005/8/layout/bProcess2"/>
    <dgm:cxn modelId="{5A30FF57-84C0-488A-A4C4-4D24FA1B9D18}" type="presOf" srcId="{207C2723-CF55-4C43-B386-DD64A04AF77B}" destId="{0AC7BC69-EECA-450E-AF7F-393364085B9F}" srcOrd="0" destOrd="0" presId="urn:microsoft.com/office/officeart/2005/8/layout/bProcess2"/>
    <dgm:cxn modelId="{C09C420A-2430-4E3E-AE9B-49B170ADD127}" srcId="{81806DEA-45FE-4E68-88CE-2AD91CF04C98}" destId="{5FACC80E-0798-4021-9FB9-CA0520ECAF14}" srcOrd="2" destOrd="0" parTransId="{42C6B904-359A-4AE5-A6D0-26E168F5D150}" sibTransId="{A38BF4DF-6594-49D5-A45D-9ABFD6A70C33}"/>
    <dgm:cxn modelId="{CBCA493D-4406-40B1-9EBD-3C7D7F5437E2}" type="presOf" srcId="{5F9F86E5-BBFD-4548-B4D2-1AFF73FAC024}" destId="{1356469B-8CB3-4BF3-8038-3E60A76392AF}" srcOrd="0" destOrd="0" presId="urn:microsoft.com/office/officeart/2005/8/layout/bProcess2"/>
    <dgm:cxn modelId="{B0D39B35-5DC8-4F24-811B-910BC4C451A9}" type="presOf" srcId="{C5D7F944-D760-479E-984A-D98B07E66995}" destId="{E5ACEE54-CB4E-45B4-AC14-8345C2C77F03}" srcOrd="0" destOrd="0" presId="urn:microsoft.com/office/officeart/2005/8/layout/bProcess2"/>
    <dgm:cxn modelId="{FD310EE5-C22F-4597-8F34-310CA1EDBD51}" type="presParOf" srcId="{6F49AEA5-25FC-410B-8D52-360F551BB7CF}" destId="{E5ACEE54-CB4E-45B4-AC14-8345C2C77F03}" srcOrd="0" destOrd="0" presId="urn:microsoft.com/office/officeart/2005/8/layout/bProcess2"/>
    <dgm:cxn modelId="{136D1C2B-4D41-4E2A-A9AE-19E5F53B66C6}" type="presParOf" srcId="{6F49AEA5-25FC-410B-8D52-360F551BB7CF}" destId="{4797D312-9AA7-474B-8327-F009AF15C01B}" srcOrd="1" destOrd="0" presId="urn:microsoft.com/office/officeart/2005/8/layout/bProcess2"/>
    <dgm:cxn modelId="{71685AC4-A511-49BC-8723-B1157DD624EB}" type="presParOf" srcId="{6F49AEA5-25FC-410B-8D52-360F551BB7CF}" destId="{8ADFEB86-2961-4D1E-95F1-3733A2B6F77F}" srcOrd="2" destOrd="0" presId="urn:microsoft.com/office/officeart/2005/8/layout/bProcess2"/>
    <dgm:cxn modelId="{62BCA393-3B9A-4C99-9F6B-89D9351CD1D1}" type="presParOf" srcId="{8ADFEB86-2961-4D1E-95F1-3733A2B6F77F}" destId="{A000B2BE-FEDA-4528-BCEF-6F82E97DDBD1}" srcOrd="0" destOrd="0" presId="urn:microsoft.com/office/officeart/2005/8/layout/bProcess2"/>
    <dgm:cxn modelId="{E591D8A9-9338-47EC-8C98-33C9126F5C03}" type="presParOf" srcId="{8ADFEB86-2961-4D1E-95F1-3733A2B6F77F}" destId="{C5F1A2A7-F6DF-4A59-A553-38B3B4C47842}" srcOrd="1" destOrd="0" presId="urn:microsoft.com/office/officeart/2005/8/layout/bProcess2"/>
    <dgm:cxn modelId="{F741E9D7-D250-4D0C-A6CB-5461C6321C48}" type="presParOf" srcId="{6F49AEA5-25FC-410B-8D52-360F551BB7CF}" destId="{1356469B-8CB3-4BF3-8038-3E60A76392AF}" srcOrd="3" destOrd="0" presId="urn:microsoft.com/office/officeart/2005/8/layout/bProcess2"/>
    <dgm:cxn modelId="{A401D741-4454-49C7-9454-3B0FE4BA2FD4}" type="presParOf" srcId="{6F49AEA5-25FC-410B-8D52-360F551BB7CF}" destId="{D534C932-075A-4AD8-A3EC-2E8A3DD59DDD}" srcOrd="4" destOrd="0" presId="urn:microsoft.com/office/officeart/2005/8/layout/bProcess2"/>
    <dgm:cxn modelId="{A0DC9188-F2F2-4F1C-95F2-240760C844BF}" type="presParOf" srcId="{D534C932-075A-4AD8-A3EC-2E8A3DD59DDD}" destId="{4E906E09-2467-4BAA-A90D-678245AA561C}" srcOrd="0" destOrd="0" presId="urn:microsoft.com/office/officeart/2005/8/layout/bProcess2"/>
    <dgm:cxn modelId="{8751E4C7-F088-4DE7-984E-5CD3D3E1122E}" type="presParOf" srcId="{D534C932-075A-4AD8-A3EC-2E8A3DD59DDD}" destId="{FFF0D79D-800F-4985-AEAC-A09E52F9EF98}" srcOrd="1" destOrd="0" presId="urn:microsoft.com/office/officeart/2005/8/layout/bProcess2"/>
    <dgm:cxn modelId="{3AA0E242-DA32-4528-903B-ACCA26915ED1}" type="presParOf" srcId="{6F49AEA5-25FC-410B-8D52-360F551BB7CF}" destId="{6491CFC4-837E-48B7-90D2-640F2F028430}" srcOrd="5" destOrd="0" presId="urn:microsoft.com/office/officeart/2005/8/layout/bProcess2"/>
    <dgm:cxn modelId="{8D6A476B-88A7-4DFD-9E2B-91759A76FE3A}" type="presParOf" srcId="{6F49AEA5-25FC-410B-8D52-360F551BB7CF}" destId="{0AC7BC69-EECA-450E-AF7F-393364085B9F}" srcOrd="6" destOrd="0" presId="urn:microsoft.com/office/officeart/2005/8/layout/b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92E207B-8830-4C5B-B402-A1990EDF179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049DF321-1452-467C-92C0-36855B78487E}">
      <dgm:prSet/>
      <dgm:spPr/>
      <dgm:t>
        <a:bodyPr/>
        <a:lstStyle/>
        <a:p>
          <a:pPr algn="ctr" rtl="0"/>
          <a:r>
            <a:rPr lang="ru-RU" b="1" dirty="0" smtClean="0"/>
            <a:t>Нарушения, влекущие административную ответственность</a:t>
          </a:r>
          <a:endParaRPr lang="ru-RU" b="1" dirty="0"/>
        </a:p>
      </dgm:t>
    </dgm:pt>
    <dgm:pt modelId="{5634FEC9-1700-4782-AB3E-1BD543203364}" type="parTrans" cxnId="{68B0F74C-07BA-4DDE-80EF-FA09A4172B2D}">
      <dgm:prSet/>
      <dgm:spPr/>
      <dgm:t>
        <a:bodyPr/>
        <a:lstStyle/>
        <a:p>
          <a:endParaRPr lang="ru-RU"/>
        </a:p>
      </dgm:t>
    </dgm:pt>
    <dgm:pt modelId="{AA3F6D51-6351-4B1B-B57B-2CF9B0EE3B1E}" type="sibTrans" cxnId="{68B0F74C-07BA-4DDE-80EF-FA09A4172B2D}">
      <dgm:prSet/>
      <dgm:spPr/>
      <dgm:t>
        <a:bodyPr/>
        <a:lstStyle/>
        <a:p>
          <a:endParaRPr lang="ru-RU"/>
        </a:p>
      </dgm:t>
    </dgm:pt>
    <dgm:pt modelId="{80972AAF-774A-4CB8-B03D-537F5483D441}" type="pres">
      <dgm:prSet presAssocID="{792E207B-8830-4C5B-B402-A1990EDF1798}" presName="linear" presStyleCnt="0">
        <dgm:presLayoutVars>
          <dgm:animLvl val="lvl"/>
          <dgm:resizeHandles val="exact"/>
        </dgm:presLayoutVars>
      </dgm:prSet>
      <dgm:spPr/>
      <dgm:t>
        <a:bodyPr/>
        <a:lstStyle/>
        <a:p>
          <a:endParaRPr lang="ru-RU"/>
        </a:p>
      </dgm:t>
    </dgm:pt>
    <dgm:pt modelId="{6C29EE0C-77D6-49DC-A3A1-35E39CEEDC68}" type="pres">
      <dgm:prSet presAssocID="{049DF321-1452-467C-92C0-36855B78487E}" presName="parentText" presStyleLbl="node1" presStyleIdx="0" presStyleCnt="1">
        <dgm:presLayoutVars>
          <dgm:chMax val="0"/>
          <dgm:bulletEnabled val="1"/>
        </dgm:presLayoutVars>
      </dgm:prSet>
      <dgm:spPr/>
      <dgm:t>
        <a:bodyPr/>
        <a:lstStyle/>
        <a:p>
          <a:endParaRPr lang="ru-RU"/>
        </a:p>
      </dgm:t>
    </dgm:pt>
  </dgm:ptLst>
  <dgm:cxnLst>
    <dgm:cxn modelId="{0B8A3D39-4A9D-44B1-B271-841863F6C4A5}" type="presOf" srcId="{049DF321-1452-467C-92C0-36855B78487E}" destId="{6C29EE0C-77D6-49DC-A3A1-35E39CEEDC68}" srcOrd="0" destOrd="0" presId="urn:microsoft.com/office/officeart/2005/8/layout/vList2"/>
    <dgm:cxn modelId="{68B0F74C-07BA-4DDE-80EF-FA09A4172B2D}" srcId="{792E207B-8830-4C5B-B402-A1990EDF1798}" destId="{049DF321-1452-467C-92C0-36855B78487E}" srcOrd="0" destOrd="0" parTransId="{5634FEC9-1700-4782-AB3E-1BD543203364}" sibTransId="{AA3F6D51-6351-4B1B-B57B-2CF9B0EE3B1E}"/>
    <dgm:cxn modelId="{B70B6083-C2B4-4577-B43B-C54888DAFF10}" type="presOf" srcId="{792E207B-8830-4C5B-B402-A1990EDF1798}" destId="{80972AAF-774A-4CB8-B03D-537F5483D441}" srcOrd="0" destOrd="0" presId="urn:microsoft.com/office/officeart/2005/8/layout/vList2"/>
    <dgm:cxn modelId="{2C69B624-67C6-4849-89D6-4707BD59707E}" type="presParOf" srcId="{80972AAF-774A-4CB8-B03D-537F5483D441}" destId="{6C29EE0C-77D6-49DC-A3A1-35E39CEEDC68}"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95F376B-AF1B-475B-9F0F-B7A253DFDE55}"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ru-RU"/>
        </a:p>
      </dgm:t>
    </dgm:pt>
    <dgm:pt modelId="{88DD0E98-FA25-4FDD-987F-509F08C2B847}">
      <dgm:prSet/>
      <dgm:spPr/>
      <dgm:t>
        <a:bodyPr/>
        <a:lstStyle/>
        <a:p>
          <a:pPr rtl="0"/>
          <a:r>
            <a:rPr lang="ru-RU" dirty="0" smtClean="0"/>
            <a:t>Содержание устава не соответствует требованиям законодательства </a:t>
          </a:r>
          <a:endParaRPr lang="ru-RU" dirty="0"/>
        </a:p>
      </dgm:t>
    </dgm:pt>
    <dgm:pt modelId="{9CB6ED75-A0AF-470A-94E8-8B8DED68FF1D}" type="parTrans" cxnId="{6DE391C8-FAB0-4682-A86B-5983EB73A833}">
      <dgm:prSet/>
      <dgm:spPr/>
      <dgm:t>
        <a:bodyPr/>
        <a:lstStyle/>
        <a:p>
          <a:endParaRPr lang="ru-RU"/>
        </a:p>
      </dgm:t>
    </dgm:pt>
    <dgm:pt modelId="{2C81AF82-B332-4BE1-909A-633B707394CA}" type="sibTrans" cxnId="{6DE391C8-FAB0-4682-A86B-5983EB73A833}">
      <dgm:prSet/>
      <dgm:spPr/>
      <dgm:t>
        <a:bodyPr/>
        <a:lstStyle/>
        <a:p>
          <a:endParaRPr lang="ru-RU"/>
        </a:p>
      </dgm:t>
    </dgm:pt>
    <dgm:pt modelId="{9569DB3C-1A03-4795-985E-7231B9EA02A2}">
      <dgm:prSet/>
      <dgm:spPr/>
      <dgm:t>
        <a:bodyPr/>
        <a:lstStyle/>
        <a:p>
          <a:pPr rtl="0"/>
          <a:r>
            <a:rPr lang="ru-RU" dirty="0" smtClean="0"/>
            <a:t>ст. 14 Закона от 12 января 1996 г. № 7-ФЗ</a:t>
          </a:r>
          <a:endParaRPr lang="ru-RU" dirty="0"/>
        </a:p>
      </dgm:t>
    </dgm:pt>
    <dgm:pt modelId="{DF1FB148-804C-412C-8F05-0A8E4324CA1A}" type="parTrans" cxnId="{9EA8B4F5-8BFE-4B58-920C-74E7FB3E088B}">
      <dgm:prSet/>
      <dgm:spPr/>
      <dgm:t>
        <a:bodyPr/>
        <a:lstStyle/>
        <a:p>
          <a:endParaRPr lang="ru-RU"/>
        </a:p>
      </dgm:t>
    </dgm:pt>
    <dgm:pt modelId="{1A2CB1D5-2021-4ED8-93FA-5C272BE746A4}" type="sibTrans" cxnId="{9EA8B4F5-8BFE-4B58-920C-74E7FB3E088B}">
      <dgm:prSet/>
      <dgm:spPr/>
      <dgm:t>
        <a:bodyPr/>
        <a:lstStyle/>
        <a:p>
          <a:endParaRPr lang="ru-RU"/>
        </a:p>
      </dgm:t>
    </dgm:pt>
    <dgm:pt modelId="{C29962A3-707C-40ED-9815-BF339248607A}">
      <dgm:prSet/>
      <dgm:spPr/>
      <dgm:t>
        <a:bodyPr/>
        <a:lstStyle/>
        <a:p>
          <a:pPr rtl="0"/>
          <a:r>
            <a:rPr lang="ru-RU" dirty="0" smtClean="0"/>
            <a:t>ч. 2 ст. 25 Закона от 29 декабря 2012 г. № 273-ФЗ</a:t>
          </a:r>
          <a:endParaRPr lang="ru-RU" dirty="0"/>
        </a:p>
      </dgm:t>
    </dgm:pt>
    <dgm:pt modelId="{6842156F-223F-4CF6-A7D8-46BD573AE5A9}" type="parTrans" cxnId="{8E04D697-6B22-4717-BF7F-B5116D480495}">
      <dgm:prSet/>
      <dgm:spPr/>
      <dgm:t>
        <a:bodyPr/>
        <a:lstStyle/>
        <a:p>
          <a:endParaRPr lang="ru-RU"/>
        </a:p>
      </dgm:t>
    </dgm:pt>
    <dgm:pt modelId="{FED48126-DAB3-4506-A667-3F4925089073}" type="sibTrans" cxnId="{8E04D697-6B22-4717-BF7F-B5116D480495}">
      <dgm:prSet/>
      <dgm:spPr/>
      <dgm:t>
        <a:bodyPr/>
        <a:lstStyle/>
        <a:p>
          <a:endParaRPr lang="ru-RU"/>
        </a:p>
      </dgm:t>
    </dgm:pt>
    <dgm:pt modelId="{B9424964-0AFE-4BD3-84C7-9D3B788E05ED}">
      <dgm:prSet/>
      <dgm:spPr/>
      <dgm:t>
        <a:bodyPr/>
        <a:lstStyle/>
        <a:p>
          <a:pPr rtl="0"/>
          <a:r>
            <a:rPr lang="ru-RU" dirty="0" smtClean="0"/>
            <a:t>Предписание </a:t>
          </a:r>
          <a:endParaRPr lang="ru-RU" dirty="0"/>
        </a:p>
      </dgm:t>
    </dgm:pt>
    <dgm:pt modelId="{F311B674-2B94-4026-ABE4-AE47395FA42E}" type="parTrans" cxnId="{C2A7A8FA-EF0E-4C49-A42C-7B89A7311800}">
      <dgm:prSet/>
      <dgm:spPr/>
      <dgm:t>
        <a:bodyPr/>
        <a:lstStyle/>
        <a:p>
          <a:endParaRPr lang="ru-RU"/>
        </a:p>
      </dgm:t>
    </dgm:pt>
    <dgm:pt modelId="{6D2C4BD6-80A4-4DFC-AAF0-97254E109C61}" type="sibTrans" cxnId="{C2A7A8FA-EF0E-4C49-A42C-7B89A7311800}">
      <dgm:prSet/>
      <dgm:spPr/>
      <dgm:t>
        <a:bodyPr/>
        <a:lstStyle/>
        <a:p>
          <a:endParaRPr lang="ru-RU"/>
        </a:p>
      </dgm:t>
    </dgm:pt>
    <dgm:pt modelId="{C4D8E8EA-99D2-4910-91A9-E588AEE65EB0}" type="pres">
      <dgm:prSet presAssocID="{395F376B-AF1B-475B-9F0F-B7A253DFDE55}" presName="Name0" presStyleCnt="0">
        <dgm:presLayoutVars>
          <dgm:dir/>
          <dgm:resizeHandles val="exact"/>
        </dgm:presLayoutVars>
      </dgm:prSet>
      <dgm:spPr/>
      <dgm:t>
        <a:bodyPr/>
        <a:lstStyle/>
        <a:p>
          <a:endParaRPr lang="ru-RU"/>
        </a:p>
      </dgm:t>
    </dgm:pt>
    <dgm:pt modelId="{80A41A2C-447A-4007-A8AC-F5F6F0935A5C}" type="pres">
      <dgm:prSet presAssocID="{395F376B-AF1B-475B-9F0F-B7A253DFDE55}" presName="arrow" presStyleLbl="bgShp" presStyleIdx="0" presStyleCnt="1"/>
      <dgm:spPr/>
    </dgm:pt>
    <dgm:pt modelId="{61D36B14-98E7-4F8D-8890-28BE985459ED}" type="pres">
      <dgm:prSet presAssocID="{395F376B-AF1B-475B-9F0F-B7A253DFDE55}" presName="points" presStyleCnt="0"/>
      <dgm:spPr/>
    </dgm:pt>
    <dgm:pt modelId="{31DD1900-1185-4638-8815-EC050CFC9DC2}" type="pres">
      <dgm:prSet presAssocID="{88DD0E98-FA25-4FDD-987F-509F08C2B847}" presName="compositeA" presStyleCnt="0"/>
      <dgm:spPr/>
    </dgm:pt>
    <dgm:pt modelId="{5A97D70E-149A-48D7-9AD9-2F06B31C707B}" type="pres">
      <dgm:prSet presAssocID="{88DD0E98-FA25-4FDD-987F-509F08C2B847}" presName="textA" presStyleLbl="revTx" presStyleIdx="0" presStyleCnt="4">
        <dgm:presLayoutVars>
          <dgm:bulletEnabled val="1"/>
        </dgm:presLayoutVars>
      </dgm:prSet>
      <dgm:spPr/>
      <dgm:t>
        <a:bodyPr/>
        <a:lstStyle/>
        <a:p>
          <a:endParaRPr lang="ru-RU"/>
        </a:p>
      </dgm:t>
    </dgm:pt>
    <dgm:pt modelId="{D6F63D4F-9D12-4366-8A1C-24DA7EFF08FB}" type="pres">
      <dgm:prSet presAssocID="{88DD0E98-FA25-4FDD-987F-509F08C2B847}" presName="circleA" presStyleLbl="node1" presStyleIdx="0" presStyleCnt="4"/>
      <dgm:spPr/>
    </dgm:pt>
    <dgm:pt modelId="{0A53ACF2-EF33-4C6F-B5F0-7AF64AD8FFBE}" type="pres">
      <dgm:prSet presAssocID="{88DD0E98-FA25-4FDD-987F-509F08C2B847}" presName="spaceA" presStyleCnt="0"/>
      <dgm:spPr/>
    </dgm:pt>
    <dgm:pt modelId="{AF740650-4910-4E6E-9E4D-8494A24E5E0D}" type="pres">
      <dgm:prSet presAssocID="{2C81AF82-B332-4BE1-909A-633B707394CA}" presName="space" presStyleCnt="0"/>
      <dgm:spPr/>
    </dgm:pt>
    <dgm:pt modelId="{9874433C-E3DC-46CC-8DF4-9C010A62AB27}" type="pres">
      <dgm:prSet presAssocID="{9569DB3C-1A03-4795-985E-7231B9EA02A2}" presName="compositeB" presStyleCnt="0"/>
      <dgm:spPr/>
    </dgm:pt>
    <dgm:pt modelId="{AE9BA8D3-D3D0-4AFB-AF87-D32E57733E4A}" type="pres">
      <dgm:prSet presAssocID="{9569DB3C-1A03-4795-985E-7231B9EA02A2}" presName="textB" presStyleLbl="revTx" presStyleIdx="1" presStyleCnt="4">
        <dgm:presLayoutVars>
          <dgm:bulletEnabled val="1"/>
        </dgm:presLayoutVars>
      </dgm:prSet>
      <dgm:spPr/>
      <dgm:t>
        <a:bodyPr/>
        <a:lstStyle/>
        <a:p>
          <a:endParaRPr lang="ru-RU"/>
        </a:p>
      </dgm:t>
    </dgm:pt>
    <dgm:pt modelId="{BEBD66CB-ABF0-47E7-9CC7-955611A1AD08}" type="pres">
      <dgm:prSet presAssocID="{9569DB3C-1A03-4795-985E-7231B9EA02A2}" presName="circleB" presStyleLbl="node1" presStyleIdx="1" presStyleCnt="4"/>
      <dgm:spPr/>
    </dgm:pt>
    <dgm:pt modelId="{DD792CC8-B7F8-487B-93BB-2CB81BA92CC6}" type="pres">
      <dgm:prSet presAssocID="{9569DB3C-1A03-4795-985E-7231B9EA02A2}" presName="spaceB" presStyleCnt="0"/>
      <dgm:spPr/>
    </dgm:pt>
    <dgm:pt modelId="{260A2F07-C4FF-413B-BF1B-9656EAEEBB35}" type="pres">
      <dgm:prSet presAssocID="{1A2CB1D5-2021-4ED8-93FA-5C272BE746A4}" presName="space" presStyleCnt="0"/>
      <dgm:spPr/>
    </dgm:pt>
    <dgm:pt modelId="{60EB18DC-FB54-4796-84B3-14B745875381}" type="pres">
      <dgm:prSet presAssocID="{C29962A3-707C-40ED-9815-BF339248607A}" presName="compositeA" presStyleCnt="0"/>
      <dgm:spPr/>
    </dgm:pt>
    <dgm:pt modelId="{57407F31-5EF6-414F-9215-F7745AB58789}" type="pres">
      <dgm:prSet presAssocID="{C29962A3-707C-40ED-9815-BF339248607A}" presName="textA" presStyleLbl="revTx" presStyleIdx="2" presStyleCnt="4">
        <dgm:presLayoutVars>
          <dgm:bulletEnabled val="1"/>
        </dgm:presLayoutVars>
      </dgm:prSet>
      <dgm:spPr/>
      <dgm:t>
        <a:bodyPr/>
        <a:lstStyle/>
        <a:p>
          <a:endParaRPr lang="ru-RU"/>
        </a:p>
      </dgm:t>
    </dgm:pt>
    <dgm:pt modelId="{CE7FC2B9-903F-4D4A-8A1B-93B351969A2C}" type="pres">
      <dgm:prSet presAssocID="{C29962A3-707C-40ED-9815-BF339248607A}" presName="circleA" presStyleLbl="node1" presStyleIdx="2" presStyleCnt="4"/>
      <dgm:spPr/>
    </dgm:pt>
    <dgm:pt modelId="{BEE6269B-315C-4522-86F1-0B3EC8374785}" type="pres">
      <dgm:prSet presAssocID="{C29962A3-707C-40ED-9815-BF339248607A}" presName="spaceA" presStyleCnt="0"/>
      <dgm:spPr/>
    </dgm:pt>
    <dgm:pt modelId="{E9921904-5F2C-4DC0-8C91-C5CEFC3AE030}" type="pres">
      <dgm:prSet presAssocID="{FED48126-DAB3-4506-A667-3F4925089073}" presName="space" presStyleCnt="0"/>
      <dgm:spPr/>
    </dgm:pt>
    <dgm:pt modelId="{7C5DE53D-7C87-4B22-BB34-D5AFBE774BE6}" type="pres">
      <dgm:prSet presAssocID="{B9424964-0AFE-4BD3-84C7-9D3B788E05ED}" presName="compositeB" presStyleCnt="0"/>
      <dgm:spPr/>
    </dgm:pt>
    <dgm:pt modelId="{43E77D3E-49A3-4BA2-95B0-2B330A483E0F}" type="pres">
      <dgm:prSet presAssocID="{B9424964-0AFE-4BD3-84C7-9D3B788E05ED}" presName="textB" presStyleLbl="revTx" presStyleIdx="3" presStyleCnt="4">
        <dgm:presLayoutVars>
          <dgm:bulletEnabled val="1"/>
        </dgm:presLayoutVars>
      </dgm:prSet>
      <dgm:spPr/>
      <dgm:t>
        <a:bodyPr/>
        <a:lstStyle/>
        <a:p>
          <a:endParaRPr lang="ru-RU"/>
        </a:p>
      </dgm:t>
    </dgm:pt>
    <dgm:pt modelId="{E7B0449B-05D6-4FAD-9048-7A0271B424CB}" type="pres">
      <dgm:prSet presAssocID="{B9424964-0AFE-4BD3-84C7-9D3B788E05ED}" presName="circleB" presStyleLbl="node1" presStyleIdx="3" presStyleCnt="4"/>
      <dgm:spPr/>
    </dgm:pt>
    <dgm:pt modelId="{DB01B28C-E97B-4E0A-9AEA-E2BF4105953D}" type="pres">
      <dgm:prSet presAssocID="{B9424964-0AFE-4BD3-84C7-9D3B788E05ED}" presName="spaceB" presStyleCnt="0"/>
      <dgm:spPr/>
    </dgm:pt>
  </dgm:ptLst>
  <dgm:cxnLst>
    <dgm:cxn modelId="{8E04D697-6B22-4717-BF7F-B5116D480495}" srcId="{395F376B-AF1B-475B-9F0F-B7A253DFDE55}" destId="{C29962A3-707C-40ED-9815-BF339248607A}" srcOrd="2" destOrd="0" parTransId="{6842156F-223F-4CF6-A7D8-46BD573AE5A9}" sibTransId="{FED48126-DAB3-4506-A667-3F4925089073}"/>
    <dgm:cxn modelId="{C2A7A8FA-EF0E-4C49-A42C-7B89A7311800}" srcId="{395F376B-AF1B-475B-9F0F-B7A253DFDE55}" destId="{B9424964-0AFE-4BD3-84C7-9D3B788E05ED}" srcOrd="3" destOrd="0" parTransId="{F311B674-2B94-4026-ABE4-AE47395FA42E}" sibTransId="{6D2C4BD6-80A4-4DFC-AAF0-97254E109C61}"/>
    <dgm:cxn modelId="{D7A6BB49-5BF5-4AB5-97AB-48FE7C0FFA30}" type="presOf" srcId="{88DD0E98-FA25-4FDD-987F-509F08C2B847}" destId="{5A97D70E-149A-48D7-9AD9-2F06B31C707B}" srcOrd="0" destOrd="0" presId="urn:microsoft.com/office/officeart/2005/8/layout/hProcess11"/>
    <dgm:cxn modelId="{3473C7F1-3B6D-4F5B-B30F-F35C892373B9}" type="presOf" srcId="{9569DB3C-1A03-4795-985E-7231B9EA02A2}" destId="{AE9BA8D3-D3D0-4AFB-AF87-D32E57733E4A}" srcOrd="0" destOrd="0" presId="urn:microsoft.com/office/officeart/2005/8/layout/hProcess11"/>
    <dgm:cxn modelId="{9EA8B4F5-8BFE-4B58-920C-74E7FB3E088B}" srcId="{395F376B-AF1B-475B-9F0F-B7A253DFDE55}" destId="{9569DB3C-1A03-4795-985E-7231B9EA02A2}" srcOrd="1" destOrd="0" parTransId="{DF1FB148-804C-412C-8F05-0A8E4324CA1A}" sibTransId="{1A2CB1D5-2021-4ED8-93FA-5C272BE746A4}"/>
    <dgm:cxn modelId="{EE9DA561-9506-4D6E-A1C6-501E35AD19DD}" type="presOf" srcId="{395F376B-AF1B-475B-9F0F-B7A253DFDE55}" destId="{C4D8E8EA-99D2-4910-91A9-E588AEE65EB0}" srcOrd="0" destOrd="0" presId="urn:microsoft.com/office/officeart/2005/8/layout/hProcess11"/>
    <dgm:cxn modelId="{6DE391C8-FAB0-4682-A86B-5983EB73A833}" srcId="{395F376B-AF1B-475B-9F0F-B7A253DFDE55}" destId="{88DD0E98-FA25-4FDD-987F-509F08C2B847}" srcOrd="0" destOrd="0" parTransId="{9CB6ED75-A0AF-470A-94E8-8B8DED68FF1D}" sibTransId="{2C81AF82-B332-4BE1-909A-633B707394CA}"/>
    <dgm:cxn modelId="{921493CD-E4B6-4523-80CC-2EDCA92BEFE9}" type="presOf" srcId="{C29962A3-707C-40ED-9815-BF339248607A}" destId="{57407F31-5EF6-414F-9215-F7745AB58789}" srcOrd="0" destOrd="0" presId="urn:microsoft.com/office/officeart/2005/8/layout/hProcess11"/>
    <dgm:cxn modelId="{98385B6A-1F85-44D4-8C23-0A6E8A682E49}" type="presOf" srcId="{B9424964-0AFE-4BD3-84C7-9D3B788E05ED}" destId="{43E77D3E-49A3-4BA2-95B0-2B330A483E0F}" srcOrd="0" destOrd="0" presId="urn:microsoft.com/office/officeart/2005/8/layout/hProcess11"/>
    <dgm:cxn modelId="{6C136491-77A3-4FD0-9961-2A021FF10B31}" type="presParOf" srcId="{C4D8E8EA-99D2-4910-91A9-E588AEE65EB0}" destId="{80A41A2C-447A-4007-A8AC-F5F6F0935A5C}" srcOrd="0" destOrd="0" presId="urn:microsoft.com/office/officeart/2005/8/layout/hProcess11"/>
    <dgm:cxn modelId="{41C5103A-AC55-4DC7-AB88-FA181B8D1C8C}" type="presParOf" srcId="{C4D8E8EA-99D2-4910-91A9-E588AEE65EB0}" destId="{61D36B14-98E7-4F8D-8890-28BE985459ED}" srcOrd="1" destOrd="0" presId="urn:microsoft.com/office/officeart/2005/8/layout/hProcess11"/>
    <dgm:cxn modelId="{E631D87C-A579-4C4D-859C-7287ED592BED}" type="presParOf" srcId="{61D36B14-98E7-4F8D-8890-28BE985459ED}" destId="{31DD1900-1185-4638-8815-EC050CFC9DC2}" srcOrd="0" destOrd="0" presId="urn:microsoft.com/office/officeart/2005/8/layout/hProcess11"/>
    <dgm:cxn modelId="{8F402F57-FB33-4C1C-A9AE-26CF414B3234}" type="presParOf" srcId="{31DD1900-1185-4638-8815-EC050CFC9DC2}" destId="{5A97D70E-149A-48D7-9AD9-2F06B31C707B}" srcOrd="0" destOrd="0" presId="urn:microsoft.com/office/officeart/2005/8/layout/hProcess11"/>
    <dgm:cxn modelId="{819014F3-F8A5-416F-9F31-769E1C7B21B1}" type="presParOf" srcId="{31DD1900-1185-4638-8815-EC050CFC9DC2}" destId="{D6F63D4F-9D12-4366-8A1C-24DA7EFF08FB}" srcOrd="1" destOrd="0" presId="urn:microsoft.com/office/officeart/2005/8/layout/hProcess11"/>
    <dgm:cxn modelId="{829A0B1F-B69A-4750-BC2A-211BED0C045C}" type="presParOf" srcId="{31DD1900-1185-4638-8815-EC050CFC9DC2}" destId="{0A53ACF2-EF33-4C6F-B5F0-7AF64AD8FFBE}" srcOrd="2" destOrd="0" presId="urn:microsoft.com/office/officeart/2005/8/layout/hProcess11"/>
    <dgm:cxn modelId="{78B5AABB-BF82-4504-94BE-A4FB551B3C1B}" type="presParOf" srcId="{61D36B14-98E7-4F8D-8890-28BE985459ED}" destId="{AF740650-4910-4E6E-9E4D-8494A24E5E0D}" srcOrd="1" destOrd="0" presId="urn:microsoft.com/office/officeart/2005/8/layout/hProcess11"/>
    <dgm:cxn modelId="{DC13F591-A65A-4A92-B00B-EF3252311644}" type="presParOf" srcId="{61D36B14-98E7-4F8D-8890-28BE985459ED}" destId="{9874433C-E3DC-46CC-8DF4-9C010A62AB27}" srcOrd="2" destOrd="0" presId="urn:microsoft.com/office/officeart/2005/8/layout/hProcess11"/>
    <dgm:cxn modelId="{A7016B90-94FB-4704-A68F-BAC6A9D1E4D9}" type="presParOf" srcId="{9874433C-E3DC-46CC-8DF4-9C010A62AB27}" destId="{AE9BA8D3-D3D0-4AFB-AF87-D32E57733E4A}" srcOrd="0" destOrd="0" presId="urn:microsoft.com/office/officeart/2005/8/layout/hProcess11"/>
    <dgm:cxn modelId="{1CED5947-B133-4CB2-A4EB-D45B839B4C18}" type="presParOf" srcId="{9874433C-E3DC-46CC-8DF4-9C010A62AB27}" destId="{BEBD66CB-ABF0-47E7-9CC7-955611A1AD08}" srcOrd="1" destOrd="0" presId="urn:microsoft.com/office/officeart/2005/8/layout/hProcess11"/>
    <dgm:cxn modelId="{E1B8A68E-F886-4F15-9C31-198F01F88FC8}" type="presParOf" srcId="{9874433C-E3DC-46CC-8DF4-9C010A62AB27}" destId="{DD792CC8-B7F8-487B-93BB-2CB81BA92CC6}" srcOrd="2" destOrd="0" presId="urn:microsoft.com/office/officeart/2005/8/layout/hProcess11"/>
    <dgm:cxn modelId="{DCF59D85-99A9-43A7-9F3B-8D0C1C69C4C8}" type="presParOf" srcId="{61D36B14-98E7-4F8D-8890-28BE985459ED}" destId="{260A2F07-C4FF-413B-BF1B-9656EAEEBB35}" srcOrd="3" destOrd="0" presId="urn:microsoft.com/office/officeart/2005/8/layout/hProcess11"/>
    <dgm:cxn modelId="{EC564AFC-705C-4760-8672-1826286761EC}" type="presParOf" srcId="{61D36B14-98E7-4F8D-8890-28BE985459ED}" destId="{60EB18DC-FB54-4796-84B3-14B745875381}" srcOrd="4" destOrd="0" presId="urn:microsoft.com/office/officeart/2005/8/layout/hProcess11"/>
    <dgm:cxn modelId="{F1A18740-E6FB-420A-B4CE-E2DFCC932B72}" type="presParOf" srcId="{60EB18DC-FB54-4796-84B3-14B745875381}" destId="{57407F31-5EF6-414F-9215-F7745AB58789}" srcOrd="0" destOrd="0" presId="urn:microsoft.com/office/officeart/2005/8/layout/hProcess11"/>
    <dgm:cxn modelId="{92874C44-34B4-4A0D-BC6E-E691C4642F00}" type="presParOf" srcId="{60EB18DC-FB54-4796-84B3-14B745875381}" destId="{CE7FC2B9-903F-4D4A-8A1B-93B351969A2C}" srcOrd="1" destOrd="0" presId="urn:microsoft.com/office/officeart/2005/8/layout/hProcess11"/>
    <dgm:cxn modelId="{C808ED54-9B8A-430F-BAC2-45B75DCC817E}" type="presParOf" srcId="{60EB18DC-FB54-4796-84B3-14B745875381}" destId="{BEE6269B-315C-4522-86F1-0B3EC8374785}" srcOrd="2" destOrd="0" presId="urn:microsoft.com/office/officeart/2005/8/layout/hProcess11"/>
    <dgm:cxn modelId="{8831E9FA-5E52-4F81-AB6D-2EF1F95415D2}" type="presParOf" srcId="{61D36B14-98E7-4F8D-8890-28BE985459ED}" destId="{E9921904-5F2C-4DC0-8C91-C5CEFC3AE030}" srcOrd="5" destOrd="0" presId="urn:microsoft.com/office/officeart/2005/8/layout/hProcess11"/>
    <dgm:cxn modelId="{D4130841-9889-4BCD-8AE4-E6DF0DE8C008}" type="presParOf" srcId="{61D36B14-98E7-4F8D-8890-28BE985459ED}" destId="{7C5DE53D-7C87-4B22-BB34-D5AFBE774BE6}" srcOrd="6" destOrd="0" presId="urn:microsoft.com/office/officeart/2005/8/layout/hProcess11"/>
    <dgm:cxn modelId="{290A44D1-A5B1-4308-B1B0-2B4357F7F8AB}" type="presParOf" srcId="{7C5DE53D-7C87-4B22-BB34-D5AFBE774BE6}" destId="{43E77D3E-49A3-4BA2-95B0-2B330A483E0F}" srcOrd="0" destOrd="0" presId="urn:microsoft.com/office/officeart/2005/8/layout/hProcess11"/>
    <dgm:cxn modelId="{ABA9E256-BEFC-4953-BE7E-B6CDF93D5FF4}" type="presParOf" srcId="{7C5DE53D-7C87-4B22-BB34-D5AFBE774BE6}" destId="{E7B0449B-05D6-4FAD-9048-7A0271B424CB}" srcOrd="1" destOrd="0" presId="urn:microsoft.com/office/officeart/2005/8/layout/hProcess11"/>
    <dgm:cxn modelId="{96DE50EF-2C5C-4E5A-B5D4-EA8596C90DAB}" type="presParOf" srcId="{7C5DE53D-7C87-4B22-BB34-D5AFBE774BE6}" destId="{DB01B28C-E97B-4E0A-9AEA-E2BF4105953D}" srcOrd="2" destOrd="0" presId="urn:microsoft.com/office/officeart/2005/8/layout/hProcess1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47E782F-294B-49E8-BDBA-049BB3E3C7A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E2389AE9-2812-4520-A348-24397A3F0DDB}">
      <dgm:prSet/>
      <dgm:spPr/>
      <dgm:t>
        <a:bodyPr/>
        <a:lstStyle/>
        <a:p>
          <a:pPr algn="ctr" rtl="0"/>
          <a:r>
            <a:rPr lang="ru-RU" b="1" dirty="0" smtClean="0"/>
            <a:t>Нарушение требований к организациям дошкольного образования</a:t>
          </a:r>
          <a:endParaRPr lang="ru-RU" b="1" dirty="0"/>
        </a:p>
      </dgm:t>
    </dgm:pt>
    <dgm:pt modelId="{3FC27E24-B34A-49C0-B394-9E59CCBEC5FC}" type="parTrans" cxnId="{2B223F1C-05EE-4A2F-9543-828D368C9AAA}">
      <dgm:prSet/>
      <dgm:spPr/>
      <dgm:t>
        <a:bodyPr/>
        <a:lstStyle/>
        <a:p>
          <a:endParaRPr lang="ru-RU"/>
        </a:p>
      </dgm:t>
    </dgm:pt>
    <dgm:pt modelId="{D8339EB0-2A17-4E03-B97E-177173E7F070}" type="sibTrans" cxnId="{2B223F1C-05EE-4A2F-9543-828D368C9AAA}">
      <dgm:prSet/>
      <dgm:spPr/>
      <dgm:t>
        <a:bodyPr/>
        <a:lstStyle/>
        <a:p>
          <a:endParaRPr lang="ru-RU"/>
        </a:p>
      </dgm:t>
    </dgm:pt>
    <dgm:pt modelId="{68DC9E80-17A4-4E6E-8E47-CD73E7E77E8D}" type="pres">
      <dgm:prSet presAssocID="{247E782F-294B-49E8-BDBA-049BB3E3C7A8}" presName="linear" presStyleCnt="0">
        <dgm:presLayoutVars>
          <dgm:animLvl val="lvl"/>
          <dgm:resizeHandles val="exact"/>
        </dgm:presLayoutVars>
      </dgm:prSet>
      <dgm:spPr/>
      <dgm:t>
        <a:bodyPr/>
        <a:lstStyle/>
        <a:p>
          <a:endParaRPr lang="ru-RU"/>
        </a:p>
      </dgm:t>
    </dgm:pt>
    <dgm:pt modelId="{E6517778-4C04-4A5E-9BC8-6BF25C62B395}" type="pres">
      <dgm:prSet presAssocID="{E2389AE9-2812-4520-A348-24397A3F0DDB}" presName="parentText" presStyleLbl="node1" presStyleIdx="0" presStyleCnt="1">
        <dgm:presLayoutVars>
          <dgm:chMax val="0"/>
          <dgm:bulletEnabled val="1"/>
        </dgm:presLayoutVars>
      </dgm:prSet>
      <dgm:spPr/>
      <dgm:t>
        <a:bodyPr/>
        <a:lstStyle/>
        <a:p>
          <a:endParaRPr lang="ru-RU"/>
        </a:p>
      </dgm:t>
    </dgm:pt>
  </dgm:ptLst>
  <dgm:cxnLst>
    <dgm:cxn modelId="{4A87BDDF-8553-4502-865D-E707E8CCE725}" type="presOf" srcId="{E2389AE9-2812-4520-A348-24397A3F0DDB}" destId="{E6517778-4C04-4A5E-9BC8-6BF25C62B395}" srcOrd="0" destOrd="0" presId="urn:microsoft.com/office/officeart/2005/8/layout/vList2"/>
    <dgm:cxn modelId="{2B223F1C-05EE-4A2F-9543-828D368C9AAA}" srcId="{247E782F-294B-49E8-BDBA-049BB3E3C7A8}" destId="{E2389AE9-2812-4520-A348-24397A3F0DDB}" srcOrd="0" destOrd="0" parTransId="{3FC27E24-B34A-49C0-B394-9E59CCBEC5FC}" sibTransId="{D8339EB0-2A17-4E03-B97E-177173E7F070}"/>
    <dgm:cxn modelId="{82C08C26-2E56-461D-9489-FC7BFE945B7C}" type="presOf" srcId="{247E782F-294B-49E8-BDBA-049BB3E3C7A8}" destId="{68DC9E80-17A4-4E6E-8E47-CD73E7E77E8D}" srcOrd="0" destOrd="0" presId="urn:microsoft.com/office/officeart/2005/8/layout/vList2"/>
    <dgm:cxn modelId="{8353BA61-8BCE-45E6-B311-0844646D1DAE}" type="presParOf" srcId="{68DC9E80-17A4-4E6E-8E47-CD73E7E77E8D}" destId="{E6517778-4C04-4A5E-9BC8-6BF25C62B395}"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A5FDA3-E588-401E-AB91-627AFAE808D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ru-RU"/>
        </a:p>
      </dgm:t>
    </dgm:pt>
    <dgm:pt modelId="{A21545A2-0C15-4FA8-8997-D113A1582A70}">
      <dgm:prSet phldrT="[Текст]" custT="1"/>
      <dgm:spPr/>
      <dgm:t>
        <a:bodyPr/>
        <a:lstStyle/>
        <a:p>
          <a:r>
            <a:rPr lang="ru-RU" sz="2400" dirty="0" smtClean="0">
              <a:latin typeface="Times New Roman" pitchFamily="18" charset="0"/>
              <a:cs typeface="Times New Roman" pitchFamily="18" charset="0"/>
            </a:rPr>
            <a:t>Плановые</a:t>
          </a:r>
          <a:endParaRPr lang="ru-RU" sz="2400" dirty="0">
            <a:latin typeface="Times New Roman" pitchFamily="18" charset="0"/>
            <a:cs typeface="Times New Roman" pitchFamily="18" charset="0"/>
          </a:endParaRPr>
        </a:p>
      </dgm:t>
    </dgm:pt>
    <dgm:pt modelId="{450E2247-D832-44FD-B728-9D79C8E2C56E}" type="parTrans" cxnId="{3349A847-9A48-4A71-BE98-8A235E10B171}">
      <dgm:prSet/>
      <dgm:spPr/>
      <dgm:t>
        <a:bodyPr/>
        <a:lstStyle/>
        <a:p>
          <a:endParaRPr lang="ru-RU"/>
        </a:p>
      </dgm:t>
    </dgm:pt>
    <dgm:pt modelId="{735195B9-194D-45F6-A6E7-B9D342E9EC08}" type="sibTrans" cxnId="{3349A847-9A48-4A71-BE98-8A235E10B171}">
      <dgm:prSet/>
      <dgm:spPr/>
      <dgm:t>
        <a:bodyPr/>
        <a:lstStyle/>
        <a:p>
          <a:endParaRPr lang="ru-RU"/>
        </a:p>
      </dgm:t>
    </dgm:pt>
    <dgm:pt modelId="{E476C86B-460E-4C04-85C5-F4FB5457FA1D}">
      <dgm:prSet phldrT="[Текст]" custT="1"/>
      <dgm:spPr/>
      <dgm:t>
        <a:bodyPr/>
        <a:lstStyle/>
        <a:p>
          <a:r>
            <a:rPr lang="ru-RU" sz="2400" dirty="0" smtClean="0">
              <a:latin typeface="Times New Roman" pitchFamily="18" charset="0"/>
              <a:cs typeface="Times New Roman" pitchFamily="18" charset="0"/>
            </a:rPr>
            <a:t>Выездные</a:t>
          </a:r>
          <a:endParaRPr lang="ru-RU" sz="2400" dirty="0">
            <a:latin typeface="Times New Roman" pitchFamily="18" charset="0"/>
            <a:cs typeface="Times New Roman" pitchFamily="18" charset="0"/>
          </a:endParaRPr>
        </a:p>
      </dgm:t>
    </dgm:pt>
    <dgm:pt modelId="{4A7E0533-2852-418A-B8A2-9C8C4710B56F}" type="parTrans" cxnId="{E90BF606-DEA4-416F-98B0-21F256BB59EE}">
      <dgm:prSet/>
      <dgm:spPr/>
      <dgm:t>
        <a:bodyPr/>
        <a:lstStyle/>
        <a:p>
          <a:endParaRPr lang="ru-RU"/>
        </a:p>
      </dgm:t>
    </dgm:pt>
    <dgm:pt modelId="{3CEB9A6F-73C1-42B5-9870-149F2FF85283}" type="sibTrans" cxnId="{E90BF606-DEA4-416F-98B0-21F256BB59EE}">
      <dgm:prSet/>
      <dgm:spPr/>
      <dgm:t>
        <a:bodyPr/>
        <a:lstStyle/>
        <a:p>
          <a:endParaRPr lang="ru-RU"/>
        </a:p>
      </dgm:t>
    </dgm:pt>
    <dgm:pt modelId="{7C8F03D9-EAE7-421E-8510-B481DDA4DC96}">
      <dgm:prSet phldrT="[Текст]" custT="1"/>
      <dgm:spPr/>
      <dgm:t>
        <a:bodyPr/>
        <a:lstStyle/>
        <a:p>
          <a:r>
            <a:rPr lang="ru-RU" sz="2400" dirty="0" smtClean="0">
              <a:latin typeface="Times New Roman" pitchFamily="18" charset="0"/>
              <a:cs typeface="Times New Roman" pitchFamily="18" charset="0"/>
            </a:rPr>
            <a:t>Документарные</a:t>
          </a:r>
          <a:endParaRPr lang="ru-RU" sz="2400" dirty="0">
            <a:latin typeface="Times New Roman" pitchFamily="18" charset="0"/>
            <a:cs typeface="Times New Roman" pitchFamily="18" charset="0"/>
          </a:endParaRPr>
        </a:p>
      </dgm:t>
    </dgm:pt>
    <dgm:pt modelId="{D0797C5B-F704-40FE-8F19-5ADA2FC98B13}" type="parTrans" cxnId="{75DAECAA-B9AB-4EFE-8F16-8D31ECA0776E}">
      <dgm:prSet/>
      <dgm:spPr/>
      <dgm:t>
        <a:bodyPr/>
        <a:lstStyle/>
        <a:p>
          <a:endParaRPr lang="ru-RU"/>
        </a:p>
      </dgm:t>
    </dgm:pt>
    <dgm:pt modelId="{09F68EC7-7777-48EF-89D7-25D34914F4A3}" type="sibTrans" cxnId="{75DAECAA-B9AB-4EFE-8F16-8D31ECA0776E}">
      <dgm:prSet/>
      <dgm:spPr/>
      <dgm:t>
        <a:bodyPr/>
        <a:lstStyle/>
        <a:p>
          <a:endParaRPr lang="ru-RU"/>
        </a:p>
      </dgm:t>
    </dgm:pt>
    <dgm:pt modelId="{11E78FCC-1698-47D8-AB80-CC34E07A8207}">
      <dgm:prSet phldrT="[Текст]" custT="1"/>
      <dgm:spPr/>
      <dgm:t>
        <a:bodyPr/>
        <a:lstStyle/>
        <a:p>
          <a:r>
            <a:rPr lang="ru-RU" sz="2400" dirty="0" smtClean="0"/>
            <a:t>Внеплановые</a:t>
          </a:r>
          <a:endParaRPr lang="ru-RU" sz="2400" dirty="0"/>
        </a:p>
      </dgm:t>
    </dgm:pt>
    <dgm:pt modelId="{D66C86D2-3693-428C-9241-151C02D47BED}" type="parTrans" cxnId="{74BCA039-7206-44FC-AD8E-96CCDA415287}">
      <dgm:prSet/>
      <dgm:spPr/>
      <dgm:t>
        <a:bodyPr/>
        <a:lstStyle/>
        <a:p>
          <a:endParaRPr lang="ru-RU"/>
        </a:p>
      </dgm:t>
    </dgm:pt>
    <dgm:pt modelId="{2AA48F9E-4377-4F8F-99B9-0ECC1A7D37EE}" type="sibTrans" cxnId="{74BCA039-7206-44FC-AD8E-96CCDA415287}">
      <dgm:prSet/>
      <dgm:spPr/>
      <dgm:t>
        <a:bodyPr/>
        <a:lstStyle/>
        <a:p>
          <a:endParaRPr lang="ru-RU"/>
        </a:p>
      </dgm:t>
    </dgm:pt>
    <dgm:pt modelId="{9E6EA742-32CD-460C-A809-E92F3470F853}">
      <dgm:prSet phldrT="[Текст]" custT="1"/>
      <dgm:spPr/>
      <dgm:t>
        <a:bodyPr/>
        <a:lstStyle/>
        <a:p>
          <a:r>
            <a:rPr lang="ru-RU" sz="2400" dirty="0" smtClean="0">
              <a:latin typeface="Times New Roman" pitchFamily="18" charset="0"/>
              <a:cs typeface="Times New Roman" pitchFamily="18" charset="0"/>
            </a:rPr>
            <a:t>Выездные</a:t>
          </a:r>
          <a:endParaRPr lang="ru-RU" sz="2400" dirty="0">
            <a:latin typeface="Times New Roman" pitchFamily="18" charset="0"/>
            <a:cs typeface="Times New Roman" pitchFamily="18" charset="0"/>
          </a:endParaRPr>
        </a:p>
      </dgm:t>
    </dgm:pt>
    <dgm:pt modelId="{F22A750A-1706-4AF0-8A52-938C44F1976B}" type="parTrans" cxnId="{5943A42A-2A0D-4CEE-843B-C0C122AD95C7}">
      <dgm:prSet/>
      <dgm:spPr/>
      <dgm:t>
        <a:bodyPr/>
        <a:lstStyle/>
        <a:p>
          <a:endParaRPr lang="ru-RU"/>
        </a:p>
      </dgm:t>
    </dgm:pt>
    <dgm:pt modelId="{80069605-B909-4181-8AB2-ECE6F2BDFB3F}" type="sibTrans" cxnId="{5943A42A-2A0D-4CEE-843B-C0C122AD95C7}">
      <dgm:prSet/>
      <dgm:spPr/>
      <dgm:t>
        <a:bodyPr/>
        <a:lstStyle/>
        <a:p>
          <a:endParaRPr lang="ru-RU"/>
        </a:p>
      </dgm:t>
    </dgm:pt>
    <dgm:pt modelId="{72311A07-F8C6-4DDD-9A71-FDF84F41797D}">
      <dgm:prSet phldrT="[Текст]" custT="1"/>
      <dgm:spPr/>
      <dgm:t>
        <a:bodyPr/>
        <a:lstStyle/>
        <a:p>
          <a:r>
            <a:rPr lang="ru-RU" sz="2400" dirty="0" smtClean="0">
              <a:latin typeface="Times New Roman" pitchFamily="18" charset="0"/>
              <a:cs typeface="Times New Roman" pitchFamily="18" charset="0"/>
            </a:rPr>
            <a:t>Документарные</a:t>
          </a:r>
          <a:endParaRPr lang="ru-RU" sz="2400" dirty="0">
            <a:latin typeface="Times New Roman" pitchFamily="18" charset="0"/>
            <a:cs typeface="Times New Roman" pitchFamily="18" charset="0"/>
          </a:endParaRPr>
        </a:p>
      </dgm:t>
    </dgm:pt>
    <dgm:pt modelId="{AB40C280-43FA-40D2-8789-4289DF5DC07F}" type="parTrans" cxnId="{B80B8967-BA82-45C6-8AAF-59E5716774E7}">
      <dgm:prSet/>
      <dgm:spPr/>
      <dgm:t>
        <a:bodyPr/>
        <a:lstStyle/>
        <a:p>
          <a:endParaRPr lang="ru-RU"/>
        </a:p>
      </dgm:t>
    </dgm:pt>
    <dgm:pt modelId="{3D74568F-096D-4402-B753-751F6981DC3A}" type="sibTrans" cxnId="{B80B8967-BA82-45C6-8AAF-59E5716774E7}">
      <dgm:prSet/>
      <dgm:spPr/>
      <dgm:t>
        <a:bodyPr/>
        <a:lstStyle/>
        <a:p>
          <a:endParaRPr lang="ru-RU"/>
        </a:p>
      </dgm:t>
    </dgm:pt>
    <dgm:pt modelId="{B7A8D134-5AA3-41FD-98E2-308E0374C8B5}" type="pres">
      <dgm:prSet presAssocID="{4BA5FDA3-E588-401E-AB91-627AFAE808DE}" presName="diagram" presStyleCnt="0">
        <dgm:presLayoutVars>
          <dgm:chPref val="1"/>
          <dgm:dir/>
          <dgm:animOne val="branch"/>
          <dgm:animLvl val="lvl"/>
          <dgm:resizeHandles/>
        </dgm:presLayoutVars>
      </dgm:prSet>
      <dgm:spPr/>
      <dgm:t>
        <a:bodyPr/>
        <a:lstStyle/>
        <a:p>
          <a:endParaRPr lang="ru-RU"/>
        </a:p>
      </dgm:t>
    </dgm:pt>
    <dgm:pt modelId="{D7A06963-FA5A-45E4-B217-E2EB4B8FBCCB}" type="pres">
      <dgm:prSet presAssocID="{A21545A2-0C15-4FA8-8997-D113A1582A70}" presName="root" presStyleCnt="0"/>
      <dgm:spPr/>
    </dgm:pt>
    <dgm:pt modelId="{4A9CCB43-119D-4519-9229-D8604EA86A87}" type="pres">
      <dgm:prSet presAssocID="{A21545A2-0C15-4FA8-8997-D113A1582A70}" presName="rootComposite" presStyleCnt="0"/>
      <dgm:spPr/>
    </dgm:pt>
    <dgm:pt modelId="{D1609BD6-2F1E-4520-98AB-7092185F3672}" type="pres">
      <dgm:prSet presAssocID="{A21545A2-0C15-4FA8-8997-D113A1582A70}" presName="rootText" presStyleLbl="node1" presStyleIdx="0" presStyleCnt="2" custScaleX="131395" custLinFactNeighborX="2852" custLinFactNeighborY="-15837"/>
      <dgm:spPr/>
      <dgm:t>
        <a:bodyPr/>
        <a:lstStyle/>
        <a:p>
          <a:endParaRPr lang="ru-RU"/>
        </a:p>
      </dgm:t>
    </dgm:pt>
    <dgm:pt modelId="{2E18D4C1-13A5-4CB1-895A-69910F8C0AC3}" type="pres">
      <dgm:prSet presAssocID="{A21545A2-0C15-4FA8-8997-D113A1582A70}" presName="rootConnector" presStyleLbl="node1" presStyleIdx="0" presStyleCnt="2"/>
      <dgm:spPr/>
      <dgm:t>
        <a:bodyPr/>
        <a:lstStyle/>
        <a:p>
          <a:endParaRPr lang="ru-RU"/>
        </a:p>
      </dgm:t>
    </dgm:pt>
    <dgm:pt modelId="{38662FDF-6F4F-4236-90E5-8ED76AD87FF3}" type="pres">
      <dgm:prSet presAssocID="{A21545A2-0C15-4FA8-8997-D113A1582A70}" presName="childShape" presStyleCnt="0"/>
      <dgm:spPr/>
    </dgm:pt>
    <dgm:pt modelId="{57BD9BA5-736A-4E5C-BA3E-9AEF7FEEA925}" type="pres">
      <dgm:prSet presAssocID="{4A7E0533-2852-418A-B8A2-9C8C4710B56F}" presName="Name13" presStyleLbl="parChTrans1D2" presStyleIdx="0" presStyleCnt="4"/>
      <dgm:spPr/>
      <dgm:t>
        <a:bodyPr/>
        <a:lstStyle/>
        <a:p>
          <a:endParaRPr lang="ru-RU"/>
        </a:p>
      </dgm:t>
    </dgm:pt>
    <dgm:pt modelId="{B80C874E-6237-4C0A-B732-E7466B3B46C5}" type="pres">
      <dgm:prSet presAssocID="{E476C86B-460E-4C04-85C5-F4FB5457FA1D}" presName="childText" presStyleLbl="bgAcc1" presStyleIdx="0" presStyleCnt="4" custScaleX="124346" custLinFactNeighborX="-658" custLinFactNeighborY="-39057">
        <dgm:presLayoutVars>
          <dgm:bulletEnabled val="1"/>
        </dgm:presLayoutVars>
      </dgm:prSet>
      <dgm:spPr/>
      <dgm:t>
        <a:bodyPr/>
        <a:lstStyle/>
        <a:p>
          <a:endParaRPr lang="ru-RU"/>
        </a:p>
      </dgm:t>
    </dgm:pt>
    <dgm:pt modelId="{76BAC891-8191-49EF-91AE-7EFA548CC6F5}" type="pres">
      <dgm:prSet presAssocID="{D0797C5B-F704-40FE-8F19-5ADA2FC98B13}" presName="Name13" presStyleLbl="parChTrans1D2" presStyleIdx="1" presStyleCnt="4"/>
      <dgm:spPr/>
      <dgm:t>
        <a:bodyPr/>
        <a:lstStyle/>
        <a:p>
          <a:endParaRPr lang="ru-RU"/>
        </a:p>
      </dgm:t>
    </dgm:pt>
    <dgm:pt modelId="{3261D7A6-36D5-4394-BC4E-175CB059133B}" type="pres">
      <dgm:prSet presAssocID="{7C8F03D9-EAE7-421E-8510-B481DDA4DC96}" presName="childText" presStyleLbl="bgAcc1" presStyleIdx="1" presStyleCnt="4" custScaleX="126927" custLinFactNeighborX="-658" custLinFactNeighborY="-62277">
        <dgm:presLayoutVars>
          <dgm:bulletEnabled val="1"/>
        </dgm:presLayoutVars>
      </dgm:prSet>
      <dgm:spPr/>
      <dgm:t>
        <a:bodyPr/>
        <a:lstStyle/>
        <a:p>
          <a:endParaRPr lang="ru-RU"/>
        </a:p>
      </dgm:t>
    </dgm:pt>
    <dgm:pt modelId="{F930CC7A-7C4C-4085-AD10-B676409F984D}" type="pres">
      <dgm:prSet presAssocID="{11E78FCC-1698-47D8-AB80-CC34E07A8207}" presName="root" presStyleCnt="0"/>
      <dgm:spPr/>
    </dgm:pt>
    <dgm:pt modelId="{D30B2CF6-EFF4-456D-8F27-D0B7848FC446}" type="pres">
      <dgm:prSet presAssocID="{11E78FCC-1698-47D8-AB80-CC34E07A8207}" presName="rootComposite" presStyleCnt="0"/>
      <dgm:spPr/>
    </dgm:pt>
    <dgm:pt modelId="{AAA5ABE9-3579-48F9-90C1-EA5B27E450A4}" type="pres">
      <dgm:prSet presAssocID="{11E78FCC-1698-47D8-AB80-CC34E07A8207}" presName="rootText" presStyleLbl="node1" presStyleIdx="1" presStyleCnt="2" custScaleX="139016" custLinFactNeighborX="-3418" custLinFactNeighborY="-15837"/>
      <dgm:spPr/>
      <dgm:t>
        <a:bodyPr/>
        <a:lstStyle/>
        <a:p>
          <a:endParaRPr lang="ru-RU"/>
        </a:p>
      </dgm:t>
    </dgm:pt>
    <dgm:pt modelId="{4D516CE5-8019-4FDD-B981-7843D5F7DBE0}" type="pres">
      <dgm:prSet presAssocID="{11E78FCC-1698-47D8-AB80-CC34E07A8207}" presName="rootConnector" presStyleLbl="node1" presStyleIdx="1" presStyleCnt="2"/>
      <dgm:spPr/>
      <dgm:t>
        <a:bodyPr/>
        <a:lstStyle/>
        <a:p>
          <a:endParaRPr lang="ru-RU"/>
        </a:p>
      </dgm:t>
    </dgm:pt>
    <dgm:pt modelId="{662EEEDD-C3CB-403A-A505-550C53BE19CF}" type="pres">
      <dgm:prSet presAssocID="{11E78FCC-1698-47D8-AB80-CC34E07A8207}" presName="childShape" presStyleCnt="0"/>
      <dgm:spPr/>
    </dgm:pt>
    <dgm:pt modelId="{4E137A0C-F14D-4B86-93AF-FE25C46C00AE}" type="pres">
      <dgm:prSet presAssocID="{F22A750A-1706-4AF0-8A52-938C44F1976B}" presName="Name13" presStyleLbl="parChTrans1D2" presStyleIdx="2" presStyleCnt="4"/>
      <dgm:spPr/>
      <dgm:t>
        <a:bodyPr/>
        <a:lstStyle/>
        <a:p>
          <a:endParaRPr lang="ru-RU"/>
        </a:p>
      </dgm:t>
    </dgm:pt>
    <dgm:pt modelId="{C81B05CF-C155-4645-A75E-0021580C39B8}" type="pres">
      <dgm:prSet presAssocID="{9E6EA742-32CD-460C-A809-E92F3470F853}" presName="childText" presStyleLbl="bgAcc1" presStyleIdx="2" presStyleCnt="4" custScaleX="122294" custLinFactNeighborX="-4039" custLinFactNeighborY="-39057">
        <dgm:presLayoutVars>
          <dgm:bulletEnabled val="1"/>
        </dgm:presLayoutVars>
      </dgm:prSet>
      <dgm:spPr/>
      <dgm:t>
        <a:bodyPr/>
        <a:lstStyle/>
        <a:p>
          <a:endParaRPr lang="ru-RU"/>
        </a:p>
      </dgm:t>
    </dgm:pt>
    <dgm:pt modelId="{29F383B7-9564-4744-9D01-D9385CEC5010}" type="pres">
      <dgm:prSet presAssocID="{AB40C280-43FA-40D2-8789-4289DF5DC07F}" presName="Name13" presStyleLbl="parChTrans1D2" presStyleIdx="3" presStyleCnt="4"/>
      <dgm:spPr/>
      <dgm:t>
        <a:bodyPr/>
        <a:lstStyle/>
        <a:p>
          <a:endParaRPr lang="ru-RU"/>
        </a:p>
      </dgm:t>
    </dgm:pt>
    <dgm:pt modelId="{1B57B5B1-0DEF-408F-9898-AE0DC93BDF4E}" type="pres">
      <dgm:prSet presAssocID="{72311A07-F8C6-4DDD-9A71-FDF84F41797D}" presName="childText" presStyleLbl="bgAcc1" presStyleIdx="3" presStyleCnt="4" custScaleX="120902" custLinFactNeighborX="-4039" custLinFactNeighborY="-62277">
        <dgm:presLayoutVars>
          <dgm:bulletEnabled val="1"/>
        </dgm:presLayoutVars>
      </dgm:prSet>
      <dgm:spPr/>
      <dgm:t>
        <a:bodyPr/>
        <a:lstStyle/>
        <a:p>
          <a:endParaRPr lang="ru-RU"/>
        </a:p>
      </dgm:t>
    </dgm:pt>
  </dgm:ptLst>
  <dgm:cxnLst>
    <dgm:cxn modelId="{BC0654E2-30DE-4783-9864-E5228C60422A}" type="presOf" srcId="{4BA5FDA3-E588-401E-AB91-627AFAE808DE}" destId="{B7A8D134-5AA3-41FD-98E2-308E0374C8B5}" srcOrd="0" destOrd="0" presId="urn:microsoft.com/office/officeart/2005/8/layout/hierarchy3"/>
    <dgm:cxn modelId="{663EFCBB-2D82-4399-9683-668305EEF692}" type="presOf" srcId="{AB40C280-43FA-40D2-8789-4289DF5DC07F}" destId="{29F383B7-9564-4744-9D01-D9385CEC5010}" srcOrd="0" destOrd="0" presId="urn:microsoft.com/office/officeart/2005/8/layout/hierarchy3"/>
    <dgm:cxn modelId="{75DAECAA-B9AB-4EFE-8F16-8D31ECA0776E}" srcId="{A21545A2-0C15-4FA8-8997-D113A1582A70}" destId="{7C8F03D9-EAE7-421E-8510-B481DDA4DC96}" srcOrd="1" destOrd="0" parTransId="{D0797C5B-F704-40FE-8F19-5ADA2FC98B13}" sibTransId="{09F68EC7-7777-48EF-89D7-25D34914F4A3}"/>
    <dgm:cxn modelId="{BEC0DB86-D333-4D47-B653-1CFEAAF10EAD}" type="presOf" srcId="{11E78FCC-1698-47D8-AB80-CC34E07A8207}" destId="{AAA5ABE9-3579-48F9-90C1-EA5B27E450A4}" srcOrd="0" destOrd="0" presId="urn:microsoft.com/office/officeart/2005/8/layout/hierarchy3"/>
    <dgm:cxn modelId="{5943A42A-2A0D-4CEE-843B-C0C122AD95C7}" srcId="{11E78FCC-1698-47D8-AB80-CC34E07A8207}" destId="{9E6EA742-32CD-460C-A809-E92F3470F853}" srcOrd="0" destOrd="0" parTransId="{F22A750A-1706-4AF0-8A52-938C44F1976B}" sibTransId="{80069605-B909-4181-8AB2-ECE6F2BDFB3F}"/>
    <dgm:cxn modelId="{74BCA039-7206-44FC-AD8E-96CCDA415287}" srcId="{4BA5FDA3-E588-401E-AB91-627AFAE808DE}" destId="{11E78FCC-1698-47D8-AB80-CC34E07A8207}" srcOrd="1" destOrd="0" parTransId="{D66C86D2-3693-428C-9241-151C02D47BED}" sibTransId="{2AA48F9E-4377-4F8F-99B9-0ECC1A7D37EE}"/>
    <dgm:cxn modelId="{81047BA9-7DA6-4235-A53B-AE389E038062}" type="presOf" srcId="{A21545A2-0C15-4FA8-8997-D113A1582A70}" destId="{2E18D4C1-13A5-4CB1-895A-69910F8C0AC3}" srcOrd="1" destOrd="0" presId="urn:microsoft.com/office/officeart/2005/8/layout/hierarchy3"/>
    <dgm:cxn modelId="{46A727D3-9D48-4B77-8B53-BCFFA951ABFE}" type="presOf" srcId="{4A7E0533-2852-418A-B8A2-9C8C4710B56F}" destId="{57BD9BA5-736A-4E5C-BA3E-9AEF7FEEA925}" srcOrd="0" destOrd="0" presId="urn:microsoft.com/office/officeart/2005/8/layout/hierarchy3"/>
    <dgm:cxn modelId="{EFFE04E6-FB8C-4121-A329-35D01D67845C}" type="presOf" srcId="{F22A750A-1706-4AF0-8A52-938C44F1976B}" destId="{4E137A0C-F14D-4B86-93AF-FE25C46C00AE}" srcOrd="0" destOrd="0" presId="urn:microsoft.com/office/officeart/2005/8/layout/hierarchy3"/>
    <dgm:cxn modelId="{67EC5293-A43F-4D12-8F60-83D32A1FFFB9}" type="presOf" srcId="{72311A07-F8C6-4DDD-9A71-FDF84F41797D}" destId="{1B57B5B1-0DEF-408F-9898-AE0DC93BDF4E}" srcOrd="0" destOrd="0" presId="urn:microsoft.com/office/officeart/2005/8/layout/hierarchy3"/>
    <dgm:cxn modelId="{947DE126-3FAE-486E-B3DD-FC55FC08EE3D}" type="presOf" srcId="{7C8F03D9-EAE7-421E-8510-B481DDA4DC96}" destId="{3261D7A6-36D5-4394-BC4E-175CB059133B}" srcOrd="0" destOrd="0" presId="urn:microsoft.com/office/officeart/2005/8/layout/hierarchy3"/>
    <dgm:cxn modelId="{43AC1FAF-FA73-45CF-B09C-2B6A1FB47B40}" type="presOf" srcId="{9E6EA742-32CD-460C-A809-E92F3470F853}" destId="{C81B05CF-C155-4645-A75E-0021580C39B8}" srcOrd="0" destOrd="0" presId="urn:microsoft.com/office/officeart/2005/8/layout/hierarchy3"/>
    <dgm:cxn modelId="{B80B8967-BA82-45C6-8AAF-59E5716774E7}" srcId="{11E78FCC-1698-47D8-AB80-CC34E07A8207}" destId="{72311A07-F8C6-4DDD-9A71-FDF84F41797D}" srcOrd="1" destOrd="0" parTransId="{AB40C280-43FA-40D2-8789-4289DF5DC07F}" sibTransId="{3D74568F-096D-4402-B753-751F6981DC3A}"/>
    <dgm:cxn modelId="{3349A847-9A48-4A71-BE98-8A235E10B171}" srcId="{4BA5FDA3-E588-401E-AB91-627AFAE808DE}" destId="{A21545A2-0C15-4FA8-8997-D113A1582A70}" srcOrd="0" destOrd="0" parTransId="{450E2247-D832-44FD-B728-9D79C8E2C56E}" sibTransId="{735195B9-194D-45F6-A6E7-B9D342E9EC08}"/>
    <dgm:cxn modelId="{A720079D-861F-4D51-B41D-3E43FCB335E5}" type="presOf" srcId="{A21545A2-0C15-4FA8-8997-D113A1582A70}" destId="{D1609BD6-2F1E-4520-98AB-7092185F3672}" srcOrd="0" destOrd="0" presId="urn:microsoft.com/office/officeart/2005/8/layout/hierarchy3"/>
    <dgm:cxn modelId="{93F06A85-9465-461F-94B5-54B7045C4EFD}" type="presOf" srcId="{D0797C5B-F704-40FE-8F19-5ADA2FC98B13}" destId="{76BAC891-8191-49EF-91AE-7EFA548CC6F5}" srcOrd="0" destOrd="0" presId="urn:microsoft.com/office/officeart/2005/8/layout/hierarchy3"/>
    <dgm:cxn modelId="{D7BD82D7-7BF1-4ECE-8A24-A4E683DEAF19}" type="presOf" srcId="{11E78FCC-1698-47D8-AB80-CC34E07A8207}" destId="{4D516CE5-8019-4FDD-B981-7843D5F7DBE0}" srcOrd="1" destOrd="0" presId="urn:microsoft.com/office/officeart/2005/8/layout/hierarchy3"/>
    <dgm:cxn modelId="{E90BF606-DEA4-416F-98B0-21F256BB59EE}" srcId="{A21545A2-0C15-4FA8-8997-D113A1582A70}" destId="{E476C86B-460E-4C04-85C5-F4FB5457FA1D}" srcOrd="0" destOrd="0" parTransId="{4A7E0533-2852-418A-B8A2-9C8C4710B56F}" sibTransId="{3CEB9A6F-73C1-42B5-9870-149F2FF85283}"/>
    <dgm:cxn modelId="{E6D04718-1673-4A24-9B1B-197A74CB3252}" type="presOf" srcId="{E476C86B-460E-4C04-85C5-F4FB5457FA1D}" destId="{B80C874E-6237-4C0A-B732-E7466B3B46C5}" srcOrd="0" destOrd="0" presId="urn:microsoft.com/office/officeart/2005/8/layout/hierarchy3"/>
    <dgm:cxn modelId="{422AD464-C63A-48AF-90AB-89472150D4F2}" type="presParOf" srcId="{B7A8D134-5AA3-41FD-98E2-308E0374C8B5}" destId="{D7A06963-FA5A-45E4-B217-E2EB4B8FBCCB}" srcOrd="0" destOrd="0" presId="urn:microsoft.com/office/officeart/2005/8/layout/hierarchy3"/>
    <dgm:cxn modelId="{FC3118EB-8109-45C0-8CC1-7DEB6A4441ED}" type="presParOf" srcId="{D7A06963-FA5A-45E4-B217-E2EB4B8FBCCB}" destId="{4A9CCB43-119D-4519-9229-D8604EA86A87}" srcOrd="0" destOrd="0" presId="urn:microsoft.com/office/officeart/2005/8/layout/hierarchy3"/>
    <dgm:cxn modelId="{DFD2A3C5-1124-429A-96CF-6C2DEAC8A1F9}" type="presParOf" srcId="{4A9CCB43-119D-4519-9229-D8604EA86A87}" destId="{D1609BD6-2F1E-4520-98AB-7092185F3672}" srcOrd="0" destOrd="0" presId="urn:microsoft.com/office/officeart/2005/8/layout/hierarchy3"/>
    <dgm:cxn modelId="{F0CC3C3A-6241-4C1C-80F6-37F5614194F3}" type="presParOf" srcId="{4A9CCB43-119D-4519-9229-D8604EA86A87}" destId="{2E18D4C1-13A5-4CB1-895A-69910F8C0AC3}" srcOrd="1" destOrd="0" presId="urn:microsoft.com/office/officeart/2005/8/layout/hierarchy3"/>
    <dgm:cxn modelId="{8919F165-3B69-40D1-B594-71B9C8755C2D}" type="presParOf" srcId="{D7A06963-FA5A-45E4-B217-E2EB4B8FBCCB}" destId="{38662FDF-6F4F-4236-90E5-8ED76AD87FF3}" srcOrd="1" destOrd="0" presId="urn:microsoft.com/office/officeart/2005/8/layout/hierarchy3"/>
    <dgm:cxn modelId="{448682D1-2893-4610-8F6D-885513D2A44A}" type="presParOf" srcId="{38662FDF-6F4F-4236-90E5-8ED76AD87FF3}" destId="{57BD9BA5-736A-4E5C-BA3E-9AEF7FEEA925}" srcOrd="0" destOrd="0" presId="urn:microsoft.com/office/officeart/2005/8/layout/hierarchy3"/>
    <dgm:cxn modelId="{C5414E7D-C307-404F-844F-232435794015}" type="presParOf" srcId="{38662FDF-6F4F-4236-90E5-8ED76AD87FF3}" destId="{B80C874E-6237-4C0A-B732-E7466B3B46C5}" srcOrd="1" destOrd="0" presId="urn:microsoft.com/office/officeart/2005/8/layout/hierarchy3"/>
    <dgm:cxn modelId="{018E05A3-2D10-4C05-B094-D966359D6A95}" type="presParOf" srcId="{38662FDF-6F4F-4236-90E5-8ED76AD87FF3}" destId="{76BAC891-8191-49EF-91AE-7EFA548CC6F5}" srcOrd="2" destOrd="0" presId="urn:microsoft.com/office/officeart/2005/8/layout/hierarchy3"/>
    <dgm:cxn modelId="{3A5F1B7D-BB87-447B-9EB2-508F5F9B6FA1}" type="presParOf" srcId="{38662FDF-6F4F-4236-90E5-8ED76AD87FF3}" destId="{3261D7A6-36D5-4394-BC4E-175CB059133B}" srcOrd="3" destOrd="0" presId="urn:microsoft.com/office/officeart/2005/8/layout/hierarchy3"/>
    <dgm:cxn modelId="{1D309419-FD70-43CE-87AE-DD53551F1817}" type="presParOf" srcId="{B7A8D134-5AA3-41FD-98E2-308E0374C8B5}" destId="{F930CC7A-7C4C-4085-AD10-B676409F984D}" srcOrd="1" destOrd="0" presId="urn:microsoft.com/office/officeart/2005/8/layout/hierarchy3"/>
    <dgm:cxn modelId="{7E45E43E-B80A-47B9-9F11-41F22605DFA5}" type="presParOf" srcId="{F930CC7A-7C4C-4085-AD10-B676409F984D}" destId="{D30B2CF6-EFF4-456D-8F27-D0B7848FC446}" srcOrd="0" destOrd="0" presId="urn:microsoft.com/office/officeart/2005/8/layout/hierarchy3"/>
    <dgm:cxn modelId="{D4056896-1E81-45C1-A70A-10996DDC13B3}" type="presParOf" srcId="{D30B2CF6-EFF4-456D-8F27-D0B7848FC446}" destId="{AAA5ABE9-3579-48F9-90C1-EA5B27E450A4}" srcOrd="0" destOrd="0" presId="urn:microsoft.com/office/officeart/2005/8/layout/hierarchy3"/>
    <dgm:cxn modelId="{9C2F734F-5C2D-4EDA-8F33-B852A08342E7}" type="presParOf" srcId="{D30B2CF6-EFF4-456D-8F27-D0B7848FC446}" destId="{4D516CE5-8019-4FDD-B981-7843D5F7DBE0}" srcOrd="1" destOrd="0" presId="urn:microsoft.com/office/officeart/2005/8/layout/hierarchy3"/>
    <dgm:cxn modelId="{CC66A506-8F78-4563-A626-70DA1C7DEC7A}" type="presParOf" srcId="{F930CC7A-7C4C-4085-AD10-B676409F984D}" destId="{662EEEDD-C3CB-403A-A505-550C53BE19CF}" srcOrd="1" destOrd="0" presId="urn:microsoft.com/office/officeart/2005/8/layout/hierarchy3"/>
    <dgm:cxn modelId="{CF546153-E6C1-4B37-8861-B8BCE998E743}" type="presParOf" srcId="{662EEEDD-C3CB-403A-A505-550C53BE19CF}" destId="{4E137A0C-F14D-4B86-93AF-FE25C46C00AE}" srcOrd="0" destOrd="0" presId="urn:microsoft.com/office/officeart/2005/8/layout/hierarchy3"/>
    <dgm:cxn modelId="{BBD98DF2-49EA-4495-8F53-34982EE36DF5}" type="presParOf" srcId="{662EEEDD-C3CB-403A-A505-550C53BE19CF}" destId="{C81B05CF-C155-4645-A75E-0021580C39B8}" srcOrd="1" destOrd="0" presId="urn:microsoft.com/office/officeart/2005/8/layout/hierarchy3"/>
    <dgm:cxn modelId="{715F8D9C-0164-450A-9CD7-BC4D002227CA}" type="presParOf" srcId="{662EEEDD-C3CB-403A-A505-550C53BE19CF}" destId="{29F383B7-9564-4744-9D01-D9385CEC5010}" srcOrd="2" destOrd="0" presId="urn:microsoft.com/office/officeart/2005/8/layout/hierarchy3"/>
    <dgm:cxn modelId="{6D718B25-A0BD-453F-91DD-1DAF2A4C7075}" type="presParOf" srcId="{662EEEDD-C3CB-403A-A505-550C53BE19CF}" destId="{1B57B5B1-0DEF-408F-9898-AE0DC93BDF4E}"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3A37AC4-6DC7-44D3-8EDD-D6042F653CF3}"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ru-RU"/>
        </a:p>
      </dgm:t>
    </dgm:pt>
    <dgm:pt modelId="{6C3736EB-07F8-4F5F-B732-2AF9F0A3FE41}">
      <dgm:prSet custT="1"/>
      <dgm:spPr/>
      <dgm:t>
        <a:bodyPr/>
        <a:lstStyle/>
        <a:p>
          <a:pPr rtl="0"/>
          <a:r>
            <a:rPr lang="ru-RU" sz="1200" dirty="0" smtClean="0"/>
            <a:t>В наименовании образовательной организации не указаны организационно-правовая форма и тип образовательной организации</a:t>
          </a:r>
          <a:endParaRPr lang="ru-RU" sz="1200" dirty="0"/>
        </a:p>
      </dgm:t>
    </dgm:pt>
    <dgm:pt modelId="{027D77D4-7C72-4555-8B4F-2C0F824AA18D}" type="parTrans" cxnId="{14654634-78ED-4DF3-A809-2A3D548A6D9D}">
      <dgm:prSet/>
      <dgm:spPr/>
      <dgm:t>
        <a:bodyPr/>
        <a:lstStyle/>
        <a:p>
          <a:endParaRPr lang="ru-RU"/>
        </a:p>
      </dgm:t>
    </dgm:pt>
    <dgm:pt modelId="{B39CFB02-6208-4846-A1C8-669AE1BBE382}" type="sibTrans" cxnId="{14654634-78ED-4DF3-A809-2A3D548A6D9D}">
      <dgm:prSet/>
      <dgm:spPr/>
      <dgm:t>
        <a:bodyPr/>
        <a:lstStyle/>
        <a:p>
          <a:endParaRPr lang="ru-RU"/>
        </a:p>
      </dgm:t>
    </dgm:pt>
    <dgm:pt modelId="{9BD03991-C217-40AC-9C6A-5556828A7A0A}">
      <dgm:prSet custT="1"/>
      <dgm:spPr/>
      <dgm:t>
        <a:bodyPr/>
        <a:lstStyle/>
        <a:p>
          <a:pPr rtl="0"/>
          <a:r>
            <a:rPr lang="ru-RU" sz="1400" dirty="0" smtClean="0"/>
            <a:t>ч. 5 ст. 23 Закона от 29 декабря 2012 г. № 273-ФЗ</a:t>
          </a:r>
          <a:endParaRPr lang="ru-RU" sz="1400" dirty="0"/>
        </a:p>
      </dgm:t>
    </dgm:pt>
    <dgm:pt modelId="{A06BB617-07C5-4F6E-990F-08F4239B8762}" type="parTrans" cxnId="{DF8100E7-FEC1-4A28-872F-7235061CDCDE}">
      <dgm:prSet/>
      <dgm:spPr/>
      <dgm:t>
        <a:bodyPr/>
        <a:lstStyle/>
        <a:p>
          <a:endParaRPr lang="ru-RU"/>
        </a:p>
      </dgm:t>
    </dgm:pt>
    <dgm:pt modelId="{945FC4F3-2CC8-47CD-8B4F-04F8A476EC53}" type="sibTrans" cxnId="{DF8100E7-FEC1-4A28-872F-7235061CDCDE}">
      <dgm:prSet/>
      <dgm:spPr/>
      <dgm:t>
        <a:bodyPr/>
        <a:lstStyle/>
        <a:p>
          <a:endParaRPr lang="ru-RU"/>
        </a:p>
      </dgm:t>
    </dgm:pt>
    <dgm:pt modelId="{E0D1BC6B-C515-4A12-9B29-B37ACEA69146}">
      <dgm:prSet custT="1"/>
      <dgm:spPr/>
      <dgm:t>
        <a:bodyPr/>
        <a:lstStyle/>
        <a:p>
          <a:pPr rtl="0"/>
          <a:r>
            <a:rPr lang="ru-RU" sz="1800" dirty="0" smtClean="0"/>
            <a:t>Предписание</a:t>
          </a:r>
          <a:r>
            <a:rPr lang="ru-RU" sz="1000" dirty="0" smtClean="0"/>
            <a:t> </a:t>
          </a:r>
          <a:endParaRPr lang="ru-RU" sz="1000" dirty="0"/>
        </a:p>
      </dgm:t>
    </dgm:pt>
    <dgm:pt modelId="{2C10987D-8680-4D0A-9314-960EB81F7D37}" type="parTrans" cxnId="{0AF002F6-FA74-4CC7-9F79-BC4489F413D4}">
      <dgm:prSet/>
      <dgm:spPr/>
      <dgm:t>
        <a:bodyPr/>
        <a:lstStyle/>
        <a:p>
          <a:endParaRPr lang="ru-RU"/>
        </a:p>
      </dgm:t>
    </dgm:pt>
    <dgm:pt modelId="{45E2680A-9651-48E4-A7B5-8970A8D1DBB9}" type="sibTrans" cxnId="{0AF002F6-FA74-4CC7-9F79-BC4489F413D4}">
      <dgm:prSet/>
      <dgm:spPr/>
      <dgm:t>
        <a:bodyPr/>
        <a:lstStyle/>
        <a:p>
          <a:endParaRPr lang="ru-RU"/>
        </a:p>
      </dgm:t>
    </dgm:pt>
    <dgm:pt modelId="{26475128-8696-41B9-9A06-F0864475276A}" type="pres">
      <dgm:prSet presAssocID="{D3A37AC4-6DC7-44D3-8EDD-D6042F653CF3}" presName="compositeShape" presStyleCnt="0">
        <dgm:presLayoutVars>
          <dgm:chMax val="7"/>
          <dgm:dir/>
          <dgm:resizeHandles val="exact"/>
        </dgm:presLayoutVars>
      </dgm:prSet>
      <dgm:spPr/>
      <dgm:t>
        <a:bodyPr/>
        <a:lstStyle/>
        <a:p>
          <a:endParaRPr lang="ru-RU"/>
        </a:p>
      </dgm:t>
    </dgm:pt>
    <dgm:pt modelId="{5F6EA1B9-4287-4DFC-8B25-FCC11E523122}" type="pres">
      <dgm:prSet presAssocID="{6C3736EB-07F8-4F5F-B732-2AF9F0A3FE41}" presName="circ1" presStyleLbl="vennNode1" presStyleIdx="0" presStyleCnt="3"/>
      <dgm:spPr/>
      <dgm:t>
        <a:bodyPr/>
        <a:lstStyle/>
        <a:p>
          <a:endParaRPr lang="ru-RU"/>
        </a:p>
      </dgm:t>
    </dgm:pt>
    <dgm:pt modelId="{5AF50762-91EB-4DFA-B678-05F44CE8C203}" type="pres">
      <dgm:prSet presAssocID="{6C3736EB-07F8-4F5F-B732-2AF9F0A3FE41}" presName="circ1Tx" presStyleLbl="revTx" presStyleIdx="0" presStyleCnt="0">
        <dgm:presLayoutVars>
          <dgm:chMax val="0"/>
          <dgm:chPref val="0"/>
          <dgm:bulletEnabled val="1"/>
        </dgm:presLayoutVars>
      </dgm:prSet>
      <dgm:spPr/>
      <dgm:t>
        <a:bodyPr/>
        <a:lstStyle/>
        <a:p>
          <a:endParaRPr lang="ru-RU"/>
        </a:p>
      </dgm:t>
    </dgm:pt>
    <dgm:pt modelId="{7E895FB8-77E4-4E24-BBE5-EC24275591FA}" type="pres">
      <dgm:prSet presAssocID="{9BD03991-C217-40AC-9C6A-5556828A7A0A}" presName="circ2" presStyleLbl="vennNode1" presStyleIdx="1" presStyleCnt="3"/>
      <dgm:spPr/>
      <dgm:t>
        <a:bodyPr/>
        <a:lstStyle/>
        <a:p>
          <a:endParaRPr lang="ru-RU"/>
        </a:p>
      </dgm:t>
    </dgm:pt>
    <dgm:pt modelId="{FDD4D1D7-6443-4BC3-B72B-0B94914661BA}" type="pres">
      <dgm:prSet presAssocID="{9BD03991-C217-40AC-9C6A-5556828A7A0A}" presName="circ2Tx" presStyleLbl="revTx" presStyleIdx="0" presStyleCnt="0">
        <dgm:presLayoutVars>
          <dgm:chMax val="0"/>
          <dgm:chPref val="0"/>
          <dgm:bulletEnabled val="1"/>
        </dgm:presLayoutVars>
      </dgm:prSet>
      <dgm:spPr/>
      <dgm:t>
        <a:bodyPr/>
        <a:lstStyle/>
        <a:p>
          <a:endParaRPr lang="ru-RU"/>
        </a:p>
      </dgm:t>
    </dgm:pt>
    <dgm:pt modelId="{BC119648-0463-4398-8221-C850550646B3}" type="pres">
      <dgm:prSet presAssocID="{E0D1BC6B-C515-4A12-9B29-B37ACEA69146}" presName="circ3" presStyleLbl="vennNode1" presStyleIdx="2" presStyleCnt="3"/>
      <dgm:spPr/>
      <dgm:t>
        <a:bodyPr/>
        <a:lstStyle/>
        <a:p>
          <a:endParaRPr lang="ru-RU"/>
        </a:p>
      </dgm:t>
    </dgm:pt>
    <dgm:pt modelId="{42DD8987-CC3D-4D17-96DF-28FDA20DF0C4}" type="pres">
      <dgm:prSet presAssocID="{E0D1BC6B-C515-4A12-9B29-B37ACEA69146}" presName="circ3Tx" presStyleLbl="revTx" presStyleIdx="0" presStyleCnt="0">
        <dgm:presLayoutVars>
          <dgm:chMax val="0"/>
          <dgm:chPref val="0"/>
          <dgm:bulletEnabled val="1"/>
        </dgm:presLayoutVars>
      </dgm:prSet>
      <dgm:spPr/>
      <dgm:t>
        <a:bodyPr/>
        <a:lstStyle/>
        <a:p>
          <a:endParaRPr lang="ru-RU"/>
        </a:p>
      </dgm:t>
    </dgm:pt>
  </dgm:ptLst>
  <dgm:cxnLst>
    <dgm:cxn modelId="{DF8100E7-FEC1-4A28-872F-7235061CDCDE}" srcId="{D3A37AC4-6DC7-44D3-8EDD-D6042F653CF3}" destId="{9BD03991-C217-40AC-9C6A-5556828A7A0A}" srcOrd="1" destOrd="0" parTransId="{A06BB617-07C5-4F6E-990F-08F4239B8762}" sibTransId="{945FC4F3-2CC8-47CD-8B4F-04F8A476EC53}"/>
    <dgm:cxn modelId="{45161589-7CAB-436F-A567-4C27D376CF18}" type="presOf" srcId="{6C3736EB-07F8-4F5F-B732-2AF9F0A3FE41}" destId="{5AF50762-91EB-4DFA-B678-05F44CE8C203}" srcOrd="1" destOrd="0" presId="urn:microsoft.com/office/officeart/2005/8/layout/venn1"/>
    <dgm:cxn modelId="{14654634-78ED-4DF3-A809-2A3D548A6D9D}" srcId="{D3A37AC4-6DC7-44D3-8EDD-D6042F653CF3}" destId="{6C3736EB-07F8-4F5F-B732-2AF9F0A3FE41}" srcOrd="0" destOrd="0" parTransId="{027D77D4-7C72-4555-8B4F-2C0F824AA18D}" sibTransId="{B39CFB02-6208-4846-A1C8-669AE1BBE382}"/>
    <dgm:cxn modelId="{A586EE4E-4103-4F59-B70C-FBE7BDB88394}" type="presOf" srcId="{9BD03991-C217-40AC-9C6A-5556828A7A0A}" destId="{FDD4D1D7-6443-4BC3-B72B-0B94914661BA}" srcOrd="1" destOrd="0" presId="urn:microsoft.com/office/officeart/2005/8/layout/venn1"/>
    <dgm:cxn modelId="{0AF002F6-FA74-4CC7-9F79-BC4489F413D4}" srcId="{D3A37AC4-6DC7-44D3-8EDD-D6042F653CF3}" destId="{E0D1BC6B-C515-4A12-9B29-B37ACEA69146}" srcOrd="2" destOrd="0" parTransId="{2C10987D-8680-4D0A-9314-960EB81F7D37}" sibTransId="{45E2680A-9651-48E4-A7B5-8970A8D1DBB9}"/>
    <dgm:cxn modelId="{579F32B3-1D35-4533-B887-D5027FDFB1B2}" type="presOf" srcId="{6C3736EB-07F8-4F5F-B732-2AF9F0A3FE41}" destId="{5F6EA1B9-4287-4DFC-8B25-FCC11E523122}" srcOrd="0" destOrd="0" presId="urn:microsoft.com/office/officeart/2005/8/layout/venn1"/>
    <dgm:cxn modelId="{3F5D9023-A324-4F35-BC02-D19952A4122B}" type="presOf" srcId="{E0D1BC6B-C515-4A12-9B29-B37ACEA69146}" destId="{BC119648-0463-4398-8221-C850550646B3}" srcOrd="0" destOrd="0" presId="urn:microsoft.com/office/officeart/2005/8/layout/venn1"/>
    <dgm:cxn modelId="{85DAC020-35B7-412D-A707-F4A6B155821E}" type="presOf" srcId="{9BD03991-C217-40AC-9C6A-5556828A7A0A}" destId="{7E895FB8-77E4-4E24-BBE5-EC24275591FA}" srcOrd="0" destOrd="0" presId="urn:microsoft.com/office/officeart/2005/8/layout/venn1"/>
    <dgm:cxn modelId="{EDD812F9-5275-45F5-8366-B7637C66AA25}" type="presOf" srcId="{E0D1BC6B-C515-4A12-9B29-B37ACEA69146}" destId="{42DD8987-CC3D-4D17-96DF-28FDA20DF0C4}" srcOrd="1" destOrd="0" presId="urn:microsoft.com/office/officeart/2005/8/layout/venn1"/>
    <dgm:cxn modelId="{0E39CF32-4BCB-4548-A9A7-54B211452F66}" type="presOf" srcId="{D3A37AC4-6DC7-44D3-8EDD-D6042F653CF3}" destId="{26475128-8696-41B9-9A06-F0864475276A}" srcOrd="0" destOrd="0" presId="urn:microsoft.com/office/officeart/2005/8/layout/venn1"/>
    <dgm:cxn modelId="{1BEE6A60-717E-4C4A-BA0A-C4D9B3CC0536}" type="presParOf" srcId="{26475128-8696-41B9-9A06-F0864475276A}" destId="{5F6EA1B9-4287-4DFC-8B25-FCC11E523122}" srcOrd="0" destOrd="0" presId="urn:microsoft.com/office/officeart/2005/8/layout/venn1"/>
    <dgm:cxn modelId="{95D840E2-BBE5-4F30-88B5-21A955B86EDA}" type="presParOf" srcId="{26475128-8696-41B9-9A06-F0864475276A}" destId="{5AF50762-91EB-4DFA-B678-05F44CE8C203}" srcOrd="1" destOrd="0" presId="urn:microsoft.com/office/officeart/2005/8/layout/venn1"/>
    <dgm:cxn modelId="{B49013A6-2600-4F74-B516-9989703FD440}" type="presParOf" srcId="{26475128-8696-41B9-9A06-F0864475276A}" destId="{7E895FB8-77E4-4E24-BBE5-EC24275591FA}" srcOrd="2" destOrd="0" presId="urn:microsoft.com/office/officeart/2005/8/layout/venn1"/>
    <dgm:cxn modelId="{A1C57D65-A40E-4830-A997-0167E56B9B00}" type="presParOf" srcId="{26475128-8696-41B9-9A06-F0864475276A}" destId="{FDD4D1D7-6443-4BC3-B72B-0B94914661BA}" srcOrd="3" destOrd="0" presId="urn:microsoft.com/office/officeart/2005/8/layout/venn1"/>
    <dgm:cxn modelId="{8AA7865A-4D65-4543-993E-71A148119E42}" type="presParOf" srcId="{26475128-8696-41B9-9A06-F0864475276A}" destId="{BC119648-0463-4398-8221-C850550646B3}" srcOrd="4" destOrd="0" presId="urn:microsoft.com/office/officeart/2005/8/layout/venn1"/>
    <dgm:cxn modelId="{64153760-E280-4FFF-A82B-C92CD94CDF49}" type="presParOf" srcId="{26475128-8696-41B9-9A06-F0864475276A}" destId="{42DD8987-CC3D-4D17-96DF-28FDA20DF0C4}"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9ED42C95-DE99-483F-9394-A5CEFFE18C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70DCB144-3B9B-4BF7-9624-4C2E4AF6F3EF}">
      <dgm:prSet/>
      <dgm:spPr/>
      <dgm:t>
        <a:bodyPr/>
        <a:lstStyle/>
        <a:p>
          <a:pPr algn="ctr" rtl="0"/>
          <a:r>
            <a:rPr lang="ru-RU" b="1" dirty="0" smtClean="0"/>
            <a:t>Нарушение требований к организациям дошкольного образования</a:t>
          </a:r>
          <a:endParaRPr lang="ru-RU" b="1" dirty="0"/>
        </a:p>
      </dgm:t>
    </dgm:pt>
    <dgm:pt modelId="{4E43D2A4-2454-4CE7-9C4F-202F086873DD}" type="parTrans" cxnId="{CE82C83D-C07A-4401-BEBD-C16F09F1DEE5}">
      <dgm:prSet/>
      <dgm:spPr/>
      <dgm:t>
        <a:bodyPr/>
        <a:lstStyle/>
        <a:p>
          <a:endParaRPr lang="ru-RU"/>
        </a:p>
      </dgm:t>
    </dgm:pt>
    <dgm:pt modelId="{7AEA8D0F-0C63-465F-B8F3-49D8B6C31CC5}" type="sibTrans" cxnId="{CE82C83D-C07A-4401-BEBD-C16F09F1DEE5}">
      <dgm:prSet/>
      <dgm:spPr/>
      <dgm:t>
        <a:bodyPr/>
        <a:lstStyle/>
        <a:p>
          <a:endParaRPr lang="ru-RU"/>
        </a:p>
      </dgm:t>
    </dgm:pt>
    <dgm:pt modelId="{66D1E22D-3E42-4641-BE9E-1CDE7A9F6BE7}" type="pres">
      <dgm:prSet presAssocID="{9ED42C95-DE99-483F-9394-A5CEFFE18C86}" presName="linear" presStyleCnt="0">
        <dgm:presLayoutVars>
          <dgm:animLvl val="lvl"/>
          <dgm:resizeHandles val="exact"/>
        </dgm:presLayoutVars>
      </dgm:prSet>
      <dgm:spPr/>
      <dgm:t>
        <a:bodyPr/>
        <a:lstStyle/>
        <a:p>
          <a:endParaRPr lang="ru-RU"/>
        </a:p>
      </dgm:t>
    </dgm:pt>
    <dgm:pt modelId="{DEFEC170-07F4-4D72-9625-FEB860ACC617}" type="pres">
      <dgm:prSet presAssocID="{70DCB144-3B9B-4BF7-9624-4C2E4AF6F3EF}" presName="parentText" presStyleLbl="node1" presStyleIdx="0" presStyleCnt="1">
        <dgm:presLayoutVars>
          <dgm:chMax val="0"/>
          <dgm:bulletEnabled val="1"/>
        </dgm:presLayoutVars>
      </dgm:prSet>
      <dgm:spPr/>
      <dgm:t>
        <a:bodyPr/>
        <a:lstStyle/>
        <a:p>
          <a:endParaRPr lang="ru-RU"/>
        </a:p>
      </dgm:t>
    </dgm:pt>
  </dgm:ptLst>
  <dgm:cxnLst>
    <dgm:cxn modelId="{470D5A45-3264-4980-A4B1-4CCF636AF6A5}" type="presOf" srcId="{70DCB144-3B9B-4BF7-9624-4C2E4AF6F3EF}" destId="{DEFEC170-07F4-4D72-9625-FEB860ACC617}" srcOrd="0" destOrd="0" presId="urn:microsoft.com/office/officeart/2005/8/layout/vList2"/>
    <dgm:cxn modelId="{67809A8C-3B5F-42B5-8F28-4D28CFED703F}" type="presOf" srcId="{9ED42C95-DE99-483F-9394-A5CEFFE18C86}" destId="{66D1E22D-3E42-4641-BE9E-1CDE7A9F6BE7}" srcOrd="0" destOrd="0" presId="urn:microsoft.com/office/officeart/2005/8/layout/vList2"/>
    <dgm:cxn modelId="{CE82C83D-C07A-4401-BEBD-C16F09F1DEE5}" srcId="{9ED42C95-DE99-483F-9394-A5CEFFE18C86}" destId="{70DCB144-3B9B-4BF7-9624-4C2E4AF6F3EF}" srcOrd="0" destOrd="0" parTransId="{4E43D2A4-2454-4CE7-9C4F-202F086873DD}" sibTransId="{7AEA8D0F-0C63-465F-B8F3-49D8B6C31CC5}"/>
    <dgm:cxn modelId="{F7BF0090-8321-4974-82E6-24221F69A57C}" type="presParOf" srcId="{66D1E22D-3E42-4641-BE9E-1CDE7A9F6BE7}" destId="{DEFEC170-07F4-4D72-9625-FEB860ACC617}"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8A8CDAF-86CF-46E6-BCD0-EB05AFA91BFC}"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RU"/>
        </a:p>
      </dgm:t>
    </dgm:pt>
    <dgm:pt modelId="{99603577-08EC-4E13-B896-F073E1F34448}">
      <dgm:prSet/>
      <dgm:spPr/>
      <dgm:t>
        <a:bodyPr/>
        <a:lstStyle/>
        <a:p>
          <a:pPr rtl="0"/>
          <a:r>
            <a:rPr lang="ru-RU" dirty="0" smtClean="0"/>
            <a:t>Локальные акты приняты с нарушением порядка, который указан в уставе</a:t>
          </a:r>
          <a:endParaRPr lang="ru-RU" dirty="0"/>
        </a:p>
      </dgm:t>
    </dgm:pt>
    <dgm:pt modelId="{E0E0BDC9-567E-4142-8215-4C8C04C38FD2}" type="parTrans" cxnId="{F4A5BCF9-B8F7-4F19-9E39-584DD91D7E54}">
      <dgm:prSet/>
      <dgm:spPr/>
      <dgm:t>
        <a:bodyPr/>
        <a:lstStyle/>
        <a:p>
          <a:endParaRPr lang="ru-RU"/>
        </a:p>
      </dgm:t>
    </dgm:pt>
    <dgm:pt modelId="{73F37210-F4D9-4D78-8BA1-38695E274AF3}" type="sibTrans" cxnId="{F4A5BCF9-B8F7-4F19-9E39-584DD91D7E54}">
      <dgm:prSet/>
      <dgm:spPr/>
      <dgm:t>
        <a:bodyPr/>
        <a:lstStyle/>
        <a:p>
          <a:endParaRPr lang="ru-RU"/>
        </a:p>
      </dgm:t>
    </dgm:pt>
    <dgm:pt modelId="{1E02B1AE-3F10-432E-8B7B-7BE25D3555BA}">
      <dgm:prSet/>
      <dgm:spPr/>
      <dgm:t>
        <a:bodyPr/>
        <a:lstStyle/>
        <a:p>
          <a:pPr rtl="0"/>
          <a:r>
            <a:rPr lang="ru-RU" dirty="0" smtClean="0"/>
            <a:t>ч. 1 ст. 30 Закона от 29 декабря 2012 г. № 273-ФЗ</a:t>
          </a:r>
          <a:endParaRPr lang="ru-RU" dirty="0"/>
        </a:p>
      </dgm:t>
    </dgm:pt>
    <dgm:pt modelId="{5D8E1B50-30FA-4B7C-B57A-12CC5F16BB0B}" type="parTrans" cxnId="{3D8A82A1-4B6B-45E2-B454-989080BC648D}">
      <dgm:prSet/>
      <dgm:spPr/>
      <dgm:t>
        <a:bodyPr/>
        <a:lstStyle/>
        <a:p>
          <a:endParaRPr lang="ru-RU"/>
        </a:p>
      </dgm:t>
    </dgm:pt>
    <dgm:pt modelId="{05CB1FDF-7EA1-4143-A9C0-AA587F707A3D}" type="sibTrans" cxnId="{3D8A82A1-4B6B-45E2-B454-989080BC648D}">
      <dgm:prSet/>
      <dgm:spPr/>
      <dgm:t>
        <a:bodyPr/>
        <a:lstStyle/>
        <a:p>
          <a:endParaRPr lang="ru-RU"/>
        </a:p>
      </dgm:t>
    </dgm:pt>
    <dgm:pt modelId="{6BEAF2A7-918F-4766-8C7E-72CBE4A58E6B}">
      <dgm:prSet/>
      <dgm:spPr/>
      <dgm:t>
        <a:bodyPr/>
        <a:lstStyle/>
        <a:p>
          <a:pPr rtl="0"/>
          <a:r>
            <a:rPr lang="ru-RU" dirty="0" smtClean="0"/>
            <a:t>Предписание </a:t>
          </a:r>
          <a:endParaRPr lang="ru-RU" dirty="0"/>
        </a:p>
      </dgm:t>
    </dgm:pt>
    <dgm:pt modelId="{B54A7188-5058-4D25-A625-83E6EBC2AA64}" type="parTrans" cxnId="{3EFAEA04-FE8B-4729-9F00-6789C52228F3}">
      <dgm:prSet/>
      <dgm:spPr/>
      <dgm:t>
        <a:bodyPr/>
        <a:lstStyle/>
        <a:p>
          <a:endParaRPr lang="ru-RU"/>
        </a:p>
      </dgm:t>
    </dgm:pt>
    <dgm:pt modelId="{8A0C6221-2D84-4439-B4A9-F905D6D3696E}" type="sibTrans" cxnId="{3EFAEA04-FE8B-4729-9F00-6789C52228F3}">
      <dgm:prSet/>
      <dgm:spPr/>
      <dgm:t>
        <a:bodyPr/>
        <a:lstStyle/>
        <a:p>
          <a:endParaRPr lang="ru-RU"/>
        </a:p>
      </dgm:t>
    </dgm:pt>
    <dgm:pt modelId="{05C49FD5-4D55-4801-BF68-950CD9D400B0}" type="pres">
      <dgm:prSet presAssocID="{88A8CDAF-86CF-46E6-BCD0-EB05AFA91BFC}" presName="Name0" presStyleCnt="0">
        <dgm:presLayoutVars>
          <dgm:chPref val="3"/>
          <dgm:dir/>
          <dgm:animLvl val="lvl"/>
          <dgm:resizeHandles/>
        </dgm:presLayoutVars>
      </dgm:prSet>
      <dgm:spPr/>
      <dgm:t>
        <a:bodyPr/>
        <a:lstStyle/>
        <a:p>
          <a:endParaRPr lang="ru-RU"/>
        </a:p>
      </dgm:t>
    </dgm:pt>
    <dgm:pt modelId="{9C796067-D3A1-47A9-844B-ED08CE93E88D}" type="pres">
      <dgm:prSet presAssocID="{99603577-08EC-4E13-B896-F073E1F34448}" presName="horFlow" presStyleCnt="0"/>
      <dgm:spPr/>
    </dgm:pt>
    <dgm:pt modelId="{CDB279C2-A8DF-4B60-B36C-475D98B38223}" type="pres">
      <dgm:prSet presAssocID="{99603577-08EC-4E13-B896-F073E1F34448}" presName="bigChev" presStyleLbl="node1" presStyleIdx="0" presStyleCnt="3" custScaleX="150376"/>
      <dgm:spPr/>
      <dgm:t>
        <a:bodyPr/>
        <a:lstStyle/>
        <a:p>
          <a:endParaRPr lang="ru-RU"/>
        </a:p>
      </dgm:t>
    </dgm:pt>
    <dgm:pt modelId="{ACD4C3E7-DE8F-4438-95BD-908D0D9E47ED}" type="pres">
      <dgm:prSet presAssocID="{99603577-08EC-4E13-B896-F073E1F34448}" presName="vSp" presStyleCnt="0"/>
      <dgm:spPr/>
    </dgm:pt>
    <dgm:pt modelId="{20999B5E-3106-4BB5-A6BC-20FCD2E9D85E}" type="pres">
      <dgm:prSet presAssocID="{1E02B1AE-3F10-432E-8B7B-7BE25D3555BA}" presName="horFlow" presStyleCnt="0"/>
      <dgm:spPr/>
    </dgm:pt>
    <dgm:pt modelId="{4BC25616-5992-4E6C-A116-E5490FE47CE0}" type="pres">
      <dgm:prSet presAssocID="{1E02B1AE-3F10-432E-8B7B-7BE25D3555BA}" presName="bigChev" presStyleLbl="node1" presStyleIdx="1" presStyleCnt="3" custScaleX="154804"/>
      <dgm:spPr/>
      <dgm:t>
        <a:bodyPr/>
        <a:lstStyle/>
        <a:p>
          <a:endParaRPr lang="ru-RU"/>
        </a:p>
      </dgm:t>
    </dgm:pt>
    <dgm:pt modelId="{92A4FDA9-C8FF-4BD4-90EB-D0447AF5E90D}" type="pres">
      <dgm:prSet presAssocID="{1E02B1AE-3F10-432E-8B7B-7BE25D3555BA}" presName="vSp" presStyleCnt="0"/>
      <dgm:spPr/>
    </dgm:pt>
    <dgm:pt modelId="{994ACFA2-AD0B-4464-A13B-2D5FA5CD2143}" type="pres">
      <dgm:prSet presAssocID="{6BEAF2A7-918F-4766-8C7E-72CBE4A58E6B}" presName="horFlow" presStyleCnt="0"/>
      <dgm:spPr/>
    </dgm:pt>
    <dgm:pt modelId="{69E4B11E-3E34-4E28-8476-9548CB5F017C}" type="pres">
      <dgm:prSet presAssocID="{6BEAF2A7-918F-4766-8C7E-72CBE4A58E6B}" presName="bigChev" presStyleLbl="node1" presStyleIdx="2" presStyleCnt="3" custScaleX="158730"/>
      <dgm:spPr/>
      <dgm:t>
        <a:bodyPr/>
        <a:lstStyle/>
        <a:p>
          <a:endParaRPr lang="ru-RU"/>
        </a:p>
      </dgm:t>
    </dgm:pt>
  </dgm:ptLst>
  <dgm:cxnLst>
    <dgm:cxn modelId="{E5DB5272-8A1F-4277-971E-D4D90CE28A69}" type="presOf" srcId="{88A8CDAF-86CF-46E6-BCD0-EB05AFA91BFC}" destId="{05C49FD5-4D55-4801-BF68-950CD9D400B0}" srcOrd="0" destOrd="0" presId="urn:microsoft.com/office/officeart/2005/8/layout/lProcess3"/>
    <dgm:cxn modelId="{3EFAEA04-FE8B-4729-9F00-6789C52228F3}" srcId="{88A8CDAF-86CF-46E6-BCD0-EB05AFA91BFC}" destId="{6BEAF2A7-918F-4766-8C7E-72CBE4A58E6B}" srcOrd="2" destOrd="0" parTransId="{B54A7188-5058-4D25-A625-83E6EBC2AA64}" sibTransId="{8A0C6221-2D84-4439-B4A9-F905D6D3696E}"/>
    <dgm:cxn modelId="{F4A5BCF9-B8F7-4F19-9E39-584DD91D7E54}" srcId="{88A8CDAF-86CF-46E6-BCD0-EB05AFA91BFC}" destId="{99603577-08EC-4E13-B896-F073E1F34448}" srcOrd="0" destOrd="0" parTransId="{E0E0BDC9-567E-4142-8215-4C8C04C38FD2}" sibTransId="{73F37210-F4D9-4D78-8BA1-38695E274AF3}"/>
    <dgm:cxn modelId="{AD2D1D14-59A3-4BCE-9EE3-B17FAE26AAFA}" type="presOf" srcId="{6BEAF2A7-918F-4766-8C7E-72CBE4A58E6B}" destId="{69E4B11E-3E34-4E28-8476-9548CB5F017C}" srcOrd="0" destOrd="0" presId="urn:microsoft.com/office/officeart/2005/8/layout/lProcess3"/>
    <dgm:cxn modelId="{F7E2109F-0571-4B92-AA08-231EC44F7751}" type="presOf" srcId="{1E02B1AE-3F10-432E-8B7B-7BE25D3555BA}" destId="{4BC25616-5992-4E6C-A116-E5490FE47CE0}" srcOrd="0" destOrd="0" presId="urn:microsoft.com/office/officeart/2005/8/layout/lProcess3"/>
    <dgm:cxn modelId="{F628B54E-BF5B-43C8-94A5-70269E199104}" type="presOf" srcId="{99603577-08EC-4E13-B896-F073E1F34448}" destId="{CDB279C2-A8DF-4B60-B36C-475D98B38223}" srcOrd="0" destOrd="0" presId="urn:microsoft.com/office/officeart/2005/8/layout/lProcess3"/>
    <dgm:cxn modelId="{3D8A82A1-4B6B-45E2-B454-989080BC648D}" srcId="{88A8CDAF-86CF-46E6-BCD0-EB05AFA91BFC}" destId="{1E02B1AE-3F10-432E-8B7B-7BE25D3555BA}" srcOrd="1" destOrd="0" parTransId="{5D8E1B50-30FA-4B7C-B57A-12CC5F16BB0B}" sibTransId="{05CB1FDF-7EA1-4143-A9C0-AA587F707A3D}"/>
    <dgm:cxn modelId="{51DB6CD9-9DA5-4C77-B659-619F65887E56}" type="presParOf" srcId="{05C49FD5-4D55-4801-BF68-950CD9D400B0}" destId="{9C796067-D3A1-47A9-844B-ED08CE93E88D}" srcOrd="0" destOrd="0" presId="urn:microsoft.com/office/officeart/2005/8/layout/lProcess3"/>
    <dgm:cxn modelId="{C5C976EB-BB35-4B47-8EB4-9797C172E15F}" type="presParOf" srcId="{9C796067-D3A1-47A9-844B-ED08CE93E88D}" destId="{CDB279C2-A8DF-4B60-B36C-475D98B38223}" srcOrd="0" destOrd="0" presId="urn:microsoft.com/office/officeart/2005/8/layout/lProcess3"/>
    <dgm:cxn modelId="{E36E4D4E-4C86-4E1C-BBA5-EAD909FD14DD}" type="presParOf" srcId="{05C49FD5-4D55-4801-BF68-950CD9D400B0}" destId="{ACD4C3E7-DE8F-4438-95BD-908D0D9E47ED}" srcOrd="1" destOrd="0" presId="urn:microsoft.com/office/officeart/2005/8/layout/lProcess3"/>
    <dgm:cxn modelId="{3FDB6DB8-ACCA-452F-827A-5F30E3CCA721}" type="presParOf" srcId="{05C49FD5-4D55-4801-BF68-950CD9D400B0}" destId="{20999B5E-3106-4BB5-A6BC-20FCD2E9D85E}" srcOrd="2" destOrd="0" presId="urn:microsoft.com/office/officeart/2005/8/layout/lProcess3"/>
    <dgm:cxn modelId="{5DBA44D9-1C5C-434E-AE2B-615653D61315}" type="presParOf" srcId="{20999B5E-3106-4BB5-A6BC-20FCD2E9D85E}" destId="{4BC25616-5992-4E6C-A116-E5490FE47CE0}" srcOrd="0" destOrd="0" presId="urn:microsoft.com/office/officeart/2005/8/layout/lProcess3"/>
    <dgm:cxn modelId="{73F2D3BE-645E-4899-AA80-FA540E49AEAA}" type="presParOf" srcId="{05C49FD5-4D55-4801-BF68-950CD9D400B0}" destId="{92A4FDA9-C8FF-4BD4-90EB-D0447AF5E90D}" srcOrd="3" destOrd="0" presId="urn:microsoft.com/office/officeart/2005/8/layout/lProcess3"/>
    <dgm:cxn modelId="{491B4269-5FC7-4C22-AF96-7676BBCB7DE7}" type="presParOf" srcId="{05C49FD5-4D55-4801-BF68-950CD9D400B0}" destId="{994ACFA2-AD0B-4464-A13B-2D5FA5CD2143}" srcOrd="4" destOrd="0" presId="urn:microsoft.com/office/officeart/2005/8/layout/lProcess3"/>
    <dgm:cxn modelId="{C67DAFB8-B236-4912-9BFD-3B98A86F028D}" type="presParOf" srcId="{994ACFA2-AD0B-4464-A13B-2D5FA5CD2143}" destId="{69E4B11E-3E34-4E28-8476-9548CB5F017C}" srcOrd="0" destOrd="0" presId="urn:microsoft.com/office/officeart/2005/8/layout/l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DC59A65-E46F-456B-966E-571E9FAA53E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71851B92-8A5F-4E04-9EDB-05B4FCAB7603}">
      <dgm:prSet/>
      <dgm:spPr/>
      <dgm:t>
        <a:bodyPr/>
        <a:lstStyle/>
        <a:p>
          <a:pPr algn="ctr" rtl="0"/>
          <a:r>
            <a:rPr lang="ru-RU" b="1" dirty="0" smtClean="0"/>
            <a:t>Нарушение требований к организациям дошкольного образования</a:t>
          </a:r>
          <a:endParaRPr lang="ru-RU" b="1" dirty="0"/>
        </a:p>
      </dgm:t>
    </dgm:pt>
    <dgm:pt modelId="{BAF42841-577D-4D18-8023-81481FFF2169}" type="parTrans" cxnId="{820A9851-5DDE-449A-A7C0-547C75BCE494}">
      <dgm:prSet/>
      <dgm:spPr/>
      <dgm:t>
        <a:bodyPr/>
        <a:lstStyle/>
        <a:p>
          <a:endParaRPr lang="ru-RU"/>
        </a:p>
      </dgm:t>
    </dgm:pt>
    <dgm:pt modelId="{AA25BE95-0B1C-47F0-80C4-D837FED7C671}" type="sibTrans" cxnId="{820A9851-5DDE-449A-A7C0-547C75BCE494}">
      <dgm:prSet/>
      <dgm:spPr/>
      <dgm:t>
        <a:bodyPr/>
        <a:lstStyle/>
        <a:p>
          <a:endParaRPr lang="ru-RU"/>
        </a:p>
      </dgm:t>
    </dgm:pt>
    <dgm:pt modelId="{7D6FB03B-C7B8-4A1B-8E20-B6B2C644A244}" type="pres">
      <dgm:prSet presAssocID="{3DC59A65-E46F-456B-966E-571E9FAA53E0}" presName="linear" presStyleCnt="0">
        <dgm:presLayoutVars>
          <dgm:animLvl val="lvl"/>
          <dgm:resizeHandles val="exact"/>
        </dgm:presLayoutVars>
      </dgm:prSet>
      <dgm:spPr/>
      <dgm:t>
        <a:bodyPr/>
        <a:lstStyle/>
        <a:p>
          <a:endParaRPr lang="ru-RU"/>
        </a:p>
      </dgm:t>
    </dgm:pt>
    <dgm:pt modelId="{4718A403-428B-4A2A-806E-7CC08A7286F1}" type="pres">
      <dgm:prSet presAssocID="{71851B92-8A5F-4E04-9EDB-05B4FCAB7603}" presName="parentText" presStyleLbl="node1" presStyleIdx="0" presStyleCnt="1">
        <dgm:presLayoutVars>
          <dgm:chMax val="0"/>
          <dgm:bulletEnabled val="1"/>
        </dgm:presLayoutVars>
      </dgm:prSet>
      <dgm:spPr/>
      <dgm:t>
        <a:bodyPr/>
        <a:lstStyle/>
        <a:p>
          <a:endParaRPr lang="ru-RU"/>
        </a:p>
      </dgm:t>
    </dgm:pt>
  </dgm:ptLst>
  <dgm:cxnLst>
    <dgm:cxn modelId="{38092E4A-EB95-46BD-B275-54626ADA606B}" type="presOf" srcId="{71851B92-8A5F-4E04-9EDB-05B4FCAB7603}" destId="{4718A403-428B-4A2A-806E-7CC08A7286F1}" srcOrd="0" destOrd="0" presId="urn:microsoft.com/office/officeart/2005/8/layout/vList2"/>
    <dgm:cxn modelId="{95AA419F-2CD4-4C67-A656-6626A318AD54}" type="presOf" srcId="{3DC59A65-E46F-456B-966E-571E9FAA53E0}" destId="{7D6FB03B-C7B8-4A1B-8E20-B6B2C644A244}" srcOrd="0" destOrd="0" presId="urn:microsoft.com/office/officeart/2005/8/layout/vList2"/>
    <dgm:cxn modelId="{820A9851-5DDE-449A-A7C0-547C75BCE494}" srcId="{3DC59A65-E46F-456B-966E-571E9FAA53E0}" destId="{71851B92-8A5F-4E04-9EDB-05B4FCAB7603}" srcOrd="0" destOrd="0" parTransId="{BAF42841-577D-4D18-8023-81481FFF2169}" sibTransId="{AA25BE95-0B1C-47F0-80C4-D837FED7C671}"/>
    <dgm:cxn modelId="{5574D292-2495-47B1-864E-CF70F15D0A2E}" type="presParOf" srcId="{7D6FB03B-C7B8-4A1B-8E20-B6B2C644A244}" destId="{4718A403-428B-4A2A-806E-7CC08A7286F1}"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37F3868-0EDB-4494-BE59-311594954C43}" type="doc">
      <dgm:prSet loTypeId="urn:microsoft.com/office/officeart/2005/8/layout/bProcess4" loCatId="process" qsTypeId="urn:microsoft.com/office/officeart/2005/8/quickstyle/3d1" qsCatId="3D" csTypeId="urn:microsoft.com/office/officeart/2005/8/colors/colorful1" csCatId="colorful" phldr="1"/>
      <dgm:spPr/>
      <dgm:t>
        <a:bodyPr/>
        <a:lstStyle/>
        <a:p>
          <a:endParaRPr lang="ru-RU"/>
        </a:p>
      </dgm:t>
    </dgm:pt>
    <dgm:pt modelId="{F07F8681-787A-4441-98EF-2D120E09C81B}">
      <dgm:prSet/>
      <dgm:spPr/>
      <dgm:t>
        <a:bodyPr/>
        <a:lstStyle/>
        <a:p>
          <a:pPr rtl="0"/>
          <a:r>
            <a:rPr lang="ru-RU" dirty="0" smtClean="0"/>
            <a:t>Нет открытого и общедоступного информационного ресурса (официального сайта) – ч.1 ст. 29 Закона от 29 декабря 2012 г. № 273-ФЗ; приказ Рособрнадзора от 29 мая 2014 г. № 785;</a:t>
          </a:r>
          <a:endParaRPr lang="ru-RU" dirty="0"/>
        </a:p>
      </dgm:t>
    </dgm:pt>
    <dgm:pt modelId="{7455E858-595D-46D9-A3BB-71522BD92A1A}" type="parTrans" cxnId="{AC2FD994-B2FB-41A4-BE6E-5F84D70A1A74}">
      <dgm:prSet/>
      <dgm:spPr/>
      <dgm:t>
        <a:bodyPr/>
        <a:lstStyle/>
        <a:p>
          <a:endParaRPr lang="ru-RU"/>
        </a:p>
      </dgm:t>
    </dgm:pt>
    <dgm:pt modelId="{399A0810-BB1A-4D9A-B867-A5E680DBCDC1}" type="sibTrans" cxnId="{AC2FD994-B2FB-41A4-BE6E-5F84D70A1A74}">
      <dgm:prSet/>
      <dgm:spPr/>
      <dgm:t>
        <a:bodyPr/>
        <a:lstStyle/>
        <a:p>
          <a:endParaRPr lang="ru-RU"/>
        </a:p>
      </dgm:t>
    </dgm:pt>
    <dgm:pt modelId="{A89E154C-12F0-4D0D-BE1F-3A2D3ED3B5E0}">
      <dgm:prSet/>
      <dgm:spPr/>
      <dgm:t>
        <a:bodyPr/>
        <a:lstStyle/>
        <a:p>
          <a:pPr rtl="0"/>
          <a:r>
            <a:rPr lang="ru-RU" dirty="0" smtClean="0"/>
            <a:t>Информационный ресурс (официальный сайт) не обеспечивает открытость и доступность информации - ч.1 ст. 29 Закона от 29 декабря 2012 г. № 273-ФЗ; </a:t>
          </a:r>
          <a:endParaRPr lang="ru-RU" dirty="0"/>
        </a:p>
      </dgm:t>
    </dgm:pt>
    <dgm:pt modelId="{395173C5-917F-4496-85BA-B816C4307437}" type="parTrans" cxnId="{A2130C68-2CDB-4851-B060-F7A9A903DB2A}">
      <dgm:prSet/>
      <dgm:spPr/>
      <dgm:t>
        <a:bodyPr/>
        <a:lstStyle/>
        <a:p>
          <a:endParaRPr lang="ru-RU"/>
        </a:p>
      </dgm:t>
    </dgm:pt>
    <dgm:pt modelId="{284DE7AA-688A-4819-880C-93D270F392EE}" type="sibTrans" cxnId="{A2130C68-2CDB-4851-B060-F7A9A903DB2A}">
      <dgm:prSet/>
      <dgm:spPr/>
      <dgm:t>
        <a:bodyPr/>
        <a:lstStyle/>
        <a:p>
          <a:endParaRPr lang="ru-RU"/>
        </a:p>
      </dgm:t>
    </dgm:pt>
    <dgm:pt modelId="{2A0D2206-7557-4497-99E9-27135A44CCB4}">
      <dgm:prSet/>
      <dgm:spPr/>
      <dgm:t>
        <a:bodyPr/>
        <a:lstStyle/>
        <a:p>
          <a:pPr rtl="0"/>
          <a:r>
            <a:rPr lang="ru-RU" dirty="0" smtClean="0"/>
            <a:t>На официальном сайте образовательной организации нет информации и документов, которые предусмотрены Законом от 29 декабря 2012 г. № 273-ФЗ; </a:t>
          </a:r>
          <a:endParaRPr lang="ru-RU" dirty="0"/>
        </a:p>
      </dgm:t>
    </dgm:pt>
    <dgm:pt modelId="{651460FD-54D7-474D-BE36-4539B46DF55D}" type="parTrans" cxnId="{D7382617-2409-4E61-9E6B-1FDEDA2C4851}">
      <dgm:prSet/>
      <dgm:spPr/>
      <dgm:t>
        <a:bodyPr/>
        <a:lstStyle/>
        <a:p>
          <a:endParaRPr lang="ru-RU"/>
        </a:p>
      </dgm:t>
    </dgm:pt>
    <dgm:pt modelId="{EA9E2FF6-5A53-4CE1-AAA0-0152D6F64EDC}" type="sibTrans" cxnId="{D7382617-2409-4E61-9E6B-1FDEDA2C4851}">
      <dgm:prSet/>
      <dgm:spPr/>
      <dgm:t>
        <a:bodyPr/>
        <a:lstStyle/>
        <a:p>
          <a:endParaRPr lang="ru-RU"/>
        </a:p>
      </dgm:t>
    </dgm:pt>
    <dgm:pt modelId="{AF8E172F-62CB-4608-A14A-C7FAEE0907B5}">
      <dgm:prSet/>
      <dgm:spPr/>
      <dgm:t>
        <a:bodyPr/>
        <a:lstStyle/>
        <a:p>
          <a:pPr rtl="0"/>
          <a:r>
            <a:rPr lang="ru-RU" dirty="0" smtClean="0"/>
            <a:t>Информация и документы, которые размещены на официальном сайте, обновляются не своевременно – п.8 Правил, утвержденных постановлением Правительства РФ от 10 июля 2013 г. № 582</a:t>
          </a:r>
          <a:endParaRPr lang="ru-RU" dirty="0"/>
        </a:p>
      </dgm:t>
    </dgm:pt>
    <dgm:pt modelId="{253E6865-623A-40DA-85F7-01EF46E048B8}" type="parTrans" cxnId="{040D6D44-60DE-46AA-8B97-CCABC6D74A59}">
      <dgm:prSet/>
      <dgm:spPr/>
      <dgm:t>
        <a:bodyPr/>
        <a:lstStyle/>
        <a:p>
          <a:endParaRPr lang="ru-RU"/>
        </a:p>
      </dgm:t>
    </dgm:pt>
    <dgm:pt modelId="{907F309A-75E6-4C6E-8857-191DA30ABCCC}" type="sibTrans" cxnId="{040D6D44-60DE-46AA-8B97-CCABC6D74A59}">
      <dgm:prSet/>
      <dgm:spPr/>
      <dgm:t>
        <a:bodyPr/>
        <a:lstStyle/>
        <a:p>
          <a:endParaRPr lang="ru-RU"/>
        </a:p>
      </dgm:t>
    </dgm:pt>
    <dgm:pt modelId="{716C8D97-F946-4EE1-9E90-C55FA0F35E63}">
      <dgm:prSet/>
      <dgm:spPr/>
      <dgm:t>
        <a:bodyPr/>
        <a:lstStyle/>
        <a:p>
          <a:pPr rtl="0"/>
          <a:r>
            <a:rPr lang="ru-RU" dirty="0" smtClean="0"/>
            <a:t>Последствия нарушений – предписание.</a:t>
          </a:r>
          <a:endParaRPr lang="ru-RU" dirty="0"/>
        </a:p>
      </dgm:t>
    </dgm:pt>
    <dgm:pt modelId="{B048E349-CDDF-4AFA-A441-0DE394A04AEB}" type="parTrans" cxnId="{8B43CD13-2305-4BA6-A6A7-40D5CA9860BD}">
      <dgm:prSet/>
      <dgm:spPr/>
      <dgm:t>
        <a:bodyPr/>
        <a:lstStyle/>
        <a:p>
          <a:endParaRPr lang="ru-RU"/>
        </a:p>
      </dgm:t>
    </dgm:pt>
    <dgm:pt modelId="{F72DE476-3835-4B58-806E-B4D1EA601BB6}" type="sibTrans" cxnId="{8B43CD13-2305-4BA6-A6A7-40D5CA9860BD}">
      <dgm:prSet/>
      <dgm:spPr/>
      <dgm:t>
        <a:bodyPr/>
        <a:lstStyle/>
        <a:p>
          <a:endParaRPr lang="ru-RU"/>
        </a:p>
      </dgm:t>
    </dgm:pt>
    <dgm:pt modelId="{E6E6DC1F-C5EB-457D-8DBC-C94520E29966}" type="pres">
      <dgm:prSet presAssocID="{037F3868-0EDB-4494-BE59-311594954C43}" presName="Name0" presStyleCnt="0">
        <dgm:presLayoutVars>
          <dgm:dir/>
          <dgm:resizeHandles/>
        </dgm:presLayoutVars>
      </dgm:prSet>
      <dgm:spPr/>
      <dgm:t>
        <a:bodyPr/>
        <a:lstStyle/>
        <a:p>
          <a:endParaRPr lang="ru-RU"/>
        </a:p>
      </dgm:t>
    </dgm:pt>
    <dgm:pt modelId="{F5DD2201-43AD-473F-A4C8-390C3C8EFF41}" type="pres">
      <dgm:prSet presAssocID="{F07F8681-787A-4441-98EF-2D120E09C81B}" presName="compNode" presStyleCnt="0"/>
      <dgm:spPr/>
    </dgm:pt>
    <dgm:pt modelId="{2CAA4B76-59E6-4B2A-BF79-63FA02C4DEE8}" type="pres">
      <dgm:prSet presAssocID="{F07F8681-787A-4441-98EF-2D120E09C81B}" presName="dummyConnPt" presStyleCnt="0"/>
      <dgm:spPr/>
    </dgm:pt>
    <dgm:pt modelId="{1A76103D-EB47-41F0-926F-B41C27D894FB}" type="pres">
      <dgm:prSet presAssocID="{F07F8681-787A-4441-98EF-2D120E09C81B}" presName="node" presStyleLbl="node1" presStyleIdx="0" presStyleCnt="5" custScaleX="147832">
        <dgm:presLayoutVars>
          <dgm:bulletEnabled val="1"/>
        </dgm:presLayoutVars>
      </dgm:prSet>
      <dgm:spPr/>
      <dgm:t>
        <a:bodyPr/>
        <a:lstStyle/>
        <a:p>
          <a:endParaRPr lang="ru-RU"/>
        </a:p>
      </dgm:t>
    </dgm:pt>
    <dgm:pt modelId="{4ADA509D-9C4C-4AAD-8090-FA5787492572}" type="pres">
      <dgm:prSet presAssocID="{399A0810-BB1A-4D9A-B867-A5E680DBCDC1}" presName="sibTrans" presStyleLbl="bgSibTrans2D1" presStyleIdx="0" presStyleCnt="4"/>
      <dgm:spPr/>
      <dgm:t>
        <a:bodyPr/>
        <a:lstStyle/>
        <a:p>
          <a:endParaRPr lang="ru-RU"/>
        </a:p>
      </dgm:t>
    </dgm:pt>
    <dgm:pt modelId="{BFF2BEA0-23FF-4242-A165-1B9B86F795AE}" type="pres">
      <dgm:prSet presAssocID="{A89E154C-12F0-4D0D-BE1F-3A2D3ED3B5E0}" presName="compNode" presStyleCnt="0"/>
      <dgm:spPr/>
    </dgm:pt>
    <dgm:pt modelId="{E999B8A7-532B-49E0-BDF6-B20AC4556AF8}" type="pres">
      <dgm:prSet presAssocID="{A89E154C-12F0-4D0D-BE1F-3A2D3ED3B5E0}" presName="dummyConnPt" presStyleCnt="0"/>
      <dgm:spPr/>
    </dgm:pt>
    <dgm:pt modelId="{9BD6580F-CF57-4FCC-9FA9-DDA47B0C000B}" type="pres">
      <dgm:prSet presAssocID="{A89E154C-12F0-4D0D-BE1F-3A2D3ED3B5E0}" presName="node" presStyleLbl="node1" presStyleIdx="1" presStyleCnt="5" custScaleX="147832">
        <dgm:presLayoutVars>
          <dgm:bulletEnabled val="1"/>
        </dgm:presLayoutVars>
      </dgm:prSet>
      <dgm:spPr/>
      <dgm:t>
        <a:bodyPr/>
        <a:lstStyle/>
        <a:p>
          <a:endParaRPr lang="ru-RU"/>
        </a:p>
      </dgm:t>
    </dgm:pt>
    <dgm:pt modelId="{77F9E88F-3001-43F5-A573-F0476F19E81E}" type="pres">
      <dgm:prSet presAssocID="{284DE7AA-688A-4819-880C-93D270F392EE}" presName="sibTrans" presStyleLbl="bgSibTrans2D1" presStyleIdx="1" presStyleCnt="4"/>
      <dgm:spPr/>
      <dgm:t>
        <a:bodyPr/>
        <a:lstStyle/>
        <a:p>
          <a:endParaRPr lang="ru-RU"/>
        </a:p>
      </dgm:t>
    </dgm:pt>
    <dgm:pt modelId="{BCD12EAA-A045-4536-8C46-DBAF3EC85B85}" type="pres">
      <dgm:prSet presAssocID="{2A0D2206-7557-4497-99E9-27135A44CCB4}" presName="compNode" presStyleCnt="0"/>
      <dgm:spPr/>
    </dgm:pt>
    <dgm:pt modelId="{EF7776FD-7151-4A53-BF4A-2449F72A5874}" type="pres">
      <dgm:prSet presAssocID="{2A0D2206-7557-4497-99E9-27135A44CCB4}" presName="dummyConnPt" presStyleCnt="0"/>
      <dgm:spPr/>
    </dgm:pt>
    <dgm:pt modelId="{ACE15978-9E84-4922-8282-93CAED8189DF}" type="pres">
      <dgm:prSet presAssocID="{2A0D2206-7557-4497-99E9-27135A44CCB4}" presName="node" presStyleLbl="node1" presStyleIdx="2" presStyleCnt="5" custScaleX="147832">
        <dgm:presLayoutVars>
          <dgm:bulletEnabled val="1"/>
        </dgm:presLayoutVars>
      </dgm:prSet>
      <dgm:spPr/>
      <dgm:t>
        <a:bodyPr/>
        <a:lstStyle/>
        <a:p>
          <a:endParaRPr lang="ru-RU"/>
        </a:p>
      </dgm:t>
    </dgm:pt>
    <dgm:pt modelId="{B07ADAC4-7008-4D1B-8BF3-79A6D13C8B33}" type="pres">
      <dgm:prSet presAssocID="{EA9E2FF6-5A53-4CE1-AAA0-0152D6F64EDC}" presName="sibTrans" presStyleLbl="bgSibTrans2D1" presStyleIdx="2" presStyleCnt="4"/>
      <dgm:spPr/>
      <dgm:t>
        <a:bodyPr/>
        <a:lstStyle/>
        <a:p>
          <a:endParaRPr lang="ru-RU"/>
        </a:p>
      </dgm:t>
    </dgm:pt>
    <dgm:pt modelId="{37AD3FA0-AF32-4677-AF05-F2351D8398DA}" type="pres">
      <dgm:prSet presAssocID="{AF8E172F-62CB-4608-A14A-C7FAEE0907B5}" presName="compNode" presStyleCnt="0"/>
      <dgm:spPr/>
    </dgm:pt>
    <dgm:pt modelId="{C44B53EA-0934-44B5-ACF7-DF7D2D64D32D}" type="pres">
      <dgm:prSet presAssocID="{AF8E172F-62CB-4608-A14A-C7FAEE0907B5}" presName="dummyConnPt" presStyleCnt="0"/>
      <dgm:spPr/>
    </dgm:pt>
    <dgm:pt modelId="{6FD8F841-35FB-42CD-B25B-0CA11CCF48CA}" type="pres">
      <dgm:prSet presAssocID="{AF8E172F-62CB-4608-A14A-C7FAEE0907B5}" presName="node" presStyleLbl="node1" presStyleIdx="3" presStyleCnt="5" custScaleX="126746">
        <dgm:presLayoutVars>
          <dgm:bulletEnabled val="1"/>
        </dgm:presLayoutVars>
      </dgm:prSet>
      <dgm:spPr/>
      <dgm:t>
        <a:bodyPr/>
        <a:lstStyle/>
        <a:p>
          <a:endParaRPr lang="ru-RU"/>
        </a:p>
      </dgm:t>
    </dgm:pt>
    <dgm:pt modelId="{AB7C77E1-1E32-481D-A0B1-B8A05218B777}" type="pres">
      <dgm:prSet presAssocID="{907F309A-75E6-4C6E-8857-191DA30ABCCC}" presName="sibTrans" presStyleLbl="bgSibTrans2D1" presStyleIdx="3" presStyleCnt="4"/>
      <dgm:spPr/>
      <dgm:t>
        <a:bodyPr/>
        <a:lstStyle/>
        <a:p>
          <a:endParaRPr lang="ru-RU"/>
        </a:p>
      </dgm:t>
    </dgm:pt>
    <dgm:pt modelId="{37516591-C2F9-40BE-95F1-DEAF256C858A}" type="pres">
      <dgm:prSet presAssocID="{716C8D97-F946-4EE1-9E90-C55FA0F35E63}" presName="compNode" presStyleCnt="0"/>
      <dgm:spPr/>
    </dgm:pt>
    <dgm:pt modelId="{5165803B-81BF-427E-87E6-49F598D990AC}" type="pres">
      <dgm:prSet presAssocID="{716C8D97-F946-4EE1-9E90-C55FA0F35E63}" presName="dummyConnPt" presStyleCnt="0"/>
      <dgm:spPr/>
    </dgm:pt>
    <dgm:pt modelId="{C128D3F3-544D-4BB3-9035-7508E0409DCC}" type="pres">
      <dgm:prSet presAssocID="{716C8D97-F946-4EE1-9E90-C55FA0F35E63}" presName="node" presStyleLbl="node1" presStyleIdx="4" presStyleCnt="5" custScaleX="126746">
        <dgm:presLayoutVars>
          <dgm:bulletEnabled val="1"/>
        </dgm:presLayoutVars>
      </dgm:prSet>
      <dgm:spPr/>
      <dgm:t>
        <a:bodyPr/>
        <a:lstStyle/>
        <a:p>
          <a:endParaRPr lang="ru-RU"/>
        </a:p>
      </dgm:t>
    </dgm:pt>
  </dgm:ptLst>
  <dgm:cxnLst>
    <dgm:cxn modelId="{A2130C68-2CDB-4851-B060-F7A9A903DB2A}" srcId="{037F3868-0EDB-4494-BE59-311594954C43}" destId="{A89E154C-12F0-4D0D-BE1F-3A2D3ED3B5E0}" srcOrd="1" destOrd="0" parTransId="{395173C5-917F-4496-85BA-B816C4307437}" sibTransId="{284DE7AA-688A-4819-880C-93D270F392EE}"/>
    <dgm:cxn modelId="{C09BEAA6-42F0-4286-A263-603638A7D9B9}" type="presOf" srcId="{037F3868-0EDB-4494-BE59-311594954C43}" destId="{E6E6DC1F-C5EB-457D-8DBC-C94520E29966}" srcOrd="0" destOrd="0" presId="urn:microsoft.com/office/officeart/2005/8/layout/bProcess4"/>
    <dgm:cxn modelId="{F11DE3A2-6ADC-4219-9214-9AF5498A31FE}" type="presOf" srcId="{AF8E172F-62CB-4608-A14A-C7FAEE0907B5}" destId="{6FD8F841-35FB-42CD-B25B-0CA11CCF48CA}" srcOrd="0" destOrd="0" presId="urn:microsoft.com/office/officeart/2005/8/layout/bProcess4"/>
    <dgm:cxn modelId="{8B43CD13-2305-4BA6-A6A7-40D5CA9860BD}" srcId="{037F3868-0EDB-4494-BE59-311594954C43}" destId="{716C8D97-F946-4EE1-9E90-C55FA0F35E63}" srcOrd="4" destOrd="0" parTransId="{B048E349-CDDF-4AFA-A441-0DE394A04AEB}" sibTransId="{F72DE476-3835-4B58-806E-B4D1EA601BB6}"/>
    <dgm:cxn modelId="{AC2FD994-B2FB-41A4-BE6E-5F84D70A1A74}" srcId="{037F3868-0EDB-4494-BE59-311594954C43}" destId="{F07F8681-787A-4441-98EF-2D120E09C81B}" srcOrd="0" destOrd="0" parTransId="{7455E858-595D-46D9-A3BB-71522BD92A1A}" sibTransId="{399A0810-BB1A-4D9A-B867-A5E680DBCDC1}"/>
    <dgm:cxn modelId="{D7382617-2409-4E61-9E6B-1FDEDA2C4851}" srcId="{037F3868-0EDB-4494-BE59-311594954C43}" destId="{2A0D2206-7557-4497-99E9-27135A44CCB4}" srcOrd="2" destOrd="0" parTransId="{651460FD-54D7-474D-BE36-4539B46DF55D}" sibTransId="{EA9E2FF6-5A53-4CE1-AAA0-0152D6F64EDC}"/>
    <dgm:cxn modelId="{F6E1065D-DD22-47AE-97EB-FE552B1C7D7B}" type="presOf" srcId="{284DE7AA-688A-4819-880C-93D270F392EE}" destId="{77F9E88F-3001-43F5-A573-F0476F19E81E}" srcOrd="0" destOrd="0" presId="urn:microsoft.com/office/officeart/2005/8/layout/bProcess4"/>
    <dgm:cxn modelId="{040D6D44-60DE-46AA-8B97-CCABC6D74A59}" srcId="{037F3868-0EDB-4494-BE59-311594954C43}" destId="{AF8E172F-62CB-4608-A14A-C7FAEE0907B5}" srcOrd="3" destOrd="0" parTransId="{253E6865-623A-40DA-85F7-01EF46E048B8}" sibTransId="{907F309A-75E6-4C6E-8857-191DA30ABCCC}"/>
    <dgm:cxn modelId="{B51C9E2E-F2B3-41AA-9EC9-0F5AC74C570E}" type="presOf" srcId="{2A0D2206-7557-4497-99E9-27135A44CCB4}" destId="{ACE15978-9E84-4922-8282-93CAED8189DF}" srcOrd="0" destOrd="0" presId="urn:microsoft.com/office/officeart/2005/8/layout/bProcess4"/>
    <dgm:cxn modelId="{C9D018A4-3F0A-4EEE-9B70-6F539AD6B2E0}" type="presOf" srcId="{716C8D97-F946-4EE1-9E90-C55FA0F35E63}" destId="{C128D3F3-544D-4BB3-9035-7508E0409DCC}" srcOrd="0" destOrd="0" presId="urn:microsoft.com/office/officeart/2005/8/layout/bProcess4"/>
    <dgm:cxn modelId="{1453F079-56A8-42BD-ADCE-E6C2F06DC477}" type="presOf" srcId="{399A0810-BB1A-4D9A-B867-A5E680DBCDC1}" destId="{4ADA509D-9C4C-4AAD-8090-FA5787492572}" srcOrd="0" destOrd="0" presId="urn:microsoft.com/office/officeart/2005/8/layout/bProcess4"/>
    <dgm:cxn modelId="{E65EE9CB-DA32-4733-A5FB-E42836F73C82}" type="presOf" srcId="{EA9E2FF6-5A53-4CE1-AAA0-0152D6F64EDC}" destId="{B07ADAC4-7008-4D1B-8BF3-79A6D13C8B33}" srcOrd="0" destOrd="0" presId="urn:microsoft.com/office/officeart/2005/8/layout/bProcess4"/>
    <dgm:cxn modelId="{E879E320-3A0D-4AE9-AE79-BF888154F365}" type="presOf" srcId="{A89E154C-12F0-4D0D-BE1F-3A2D3ED3B5E0}" destId="{9BD6580F-CF57-4FCC-9FA9-DDA47B0C000B}" srcOrd="0" destOrd="0" presId="urn:microsoft.com/office/officeart/2005/8/layout/bProcess4"/>
    <dgm:cxn modelId="{2C8D9FA2-EB12-4FC3-A685-DD2DA1EC7D38}" type="presOf" srcId="{907F309A-75E6-4C6E-8857-191DA30ABCCC}" destId="{AB7C77E1-1E32-481D-A0B1-B8A05218B777}" srcOrd="0" destOrd="0" presId="urn:microsoft.com/office/officeart/2005/8/layout/bProcess4"/>
    <dgm:cxn modelId="{1022FC83-2AA5-44EA-B40C-58F4F84C9BEE}" type="presOf" srcId="{F07F8681-787A-4441-98EF-2D120E09C81B}" destId="{1A76103D-EB47-41F0-926F-B41C27D894FB}" srcOrd="0" destOrd="0" presId="urn:microsoft.com/office/officeart/2005/8/layout/bProcess4"/>
    <dgm:cxn modelId="{3D72D2CF-D5F6-44AB-AB38-5362E02B5881}" type="presParOf" srcId="{E6E6DC1F-C5EB-457D-8DBC-C94520E29966}" destId="{F5DD2201-43AD-473F-A4C8-390C3C8EFF41}" srcOrd="0" destOrd="0" presId="urn:microsoft.com/office/officeart/2005/8/layout/bProcess4"/>
    <dgm:cxn modelId="{2D5D26D4-3BED-4B98-ACBE-00736EFC7C80}" type="presParOf" srcId="{F5DD2201-43AD-473F-A4C8-390C3C8EFF41}" destId="{2CAA4B76-59E6-4B2A-BF79-63FA02C4DEE8}" srcOrd="0" destOrd="0" presId="urn:microsoft.com/office/officeart/2005/8/layout/bProcess4"/>
    <dgm:cxn modelId="{F7A1AABD-56E8-4600-B576-0945CB3F36D7}" type="presParOf" srcId="{F5DD2201-43AD-473F-A4C8-390C3C8EFF41}" destId="{1A76103D-EB47-41F0-926F-B41C27D894FB}" srcOrd="1" destOrd="0" presId="urn:microsoft.com/office/officeart/2005/8/layout/bProcess4"/>
    <dgm:cxn modelId="{06969759-C399-46F9-A1C8-D16BE0817B7A}" type="presParOf" srcId="{E6E6DC1F-C5EB-457D-8DBC-C94520E29966}" destId="{4ADA509D-9C4C-4AAD-8090-FA5787492572}" srcOrd="1" destOrd="0" presId="urn:microsoft.com/office/officeart/2005/8/layout/bProcess4"/>
    <dgm:cxn modelId="{7E9A7A25-C69E-48B6-92DF-0BA7F16FAB57}" type="presParOf" srcId="{E6E6DC1F-C5EB-457D-8DBC-C94520E29966}" destId="{BFF2BEA0-23FF-4242-A165-1B9B86F795AE}" srcOrd="2" destOrd="0" presId="urn:microsoft.com/office/officeart/2005/8/layout/bProcess4"/>
    <dgm:cxn modelId="{E871BB4F-46F0-4738-9F3F-F4D95651FA46}" type="presParOf" srcId="{BFF2BEA0-23FF-4242-A165-1B9B86F795AE}" destId="{E999B8A7-532B-49E0-BDF6-B20AC4556AF8}" srcOrd="0" destOrd="0" presId="urn:microsoft.com/office/officeart/2005/8/layout/bProcess4"/>
    <dgm:cxn modelId="{94B9658C-2102-49DF-A6B5-B2CE6E09A24B}" type="presParOf" srcId="{BFF2BEA0-23FF-4242-A165-1B9B86F795AE}" destId="{9BD6580F-CF57-4FCC-9FA9-DDA47B0C000B}" srcOrd="1" destOrd="0" presId="urn:microsoft.com/office/officeart/2005/8/layout/bProcess4"/>
    <dgm:cxn modelId="{EAFD21AD-E059-428D-8553-E0F7BEF49AD4}" type="presParOf" srcId="{E6E6DC1F-C5EB-457D-8DBC-C94520E29966}" destId="{77F9E88F-3001-43F5-A573-F0476F19E81E}" srcOrd="3" destOrd="0" presId="urn:microsoft.com/office/officeart/2005/8/layout/bProcess4"/>
    <dgm:cxn modelId="{62E6288D-888A-40D5-A662-6AE8BF793C70}" type="presParOf" srcId="{E6E6DC1F-C5EB-457D-8DBC-C94520E29966}" destId="{BCD12EAA-A045-4536-8C46-DBAF3EC85B85}" srcOrd="4" destOrd="0" presId="urn:microsoft.com/office/officeart/2005/8/layout/bProcess4"/>
    <dgm:cxn modelId="{2FE9D54F-D287-4074-97CB-2055179ADB87}" type="presParOf" srcId="{BCD12EAA-A045-4536-8C46-DBAF3EC85B85}" destId="{EF7776FD-7151-4A53-BF4A-2449F72A5874}" srcOrd="0" destOrd="0" presId="urn:microsoft.com/office/officeart/2005/8/layout/bProcess4"/>
    <dgm:cxn modelId="{E5E6E6A9-83E4-408C-A70D-352192F8D92C}" type="presParOf" srcId="{BCD12EAA-A045-4536-8C46-DBAF3EC85B85}" destId="{ACE15978-9E84-4922-8282-93CAED8189DF}" srcOrd="1" destOrd="0" presId="urn:microsoft.com/office/officeart/2005/8/layout/bProcess4"/>
    <dgm:cxn modelId="{E7CADC39-3520-4FA1-A415-6372B72E2F52}" type="presParOf" srcId="{E6E6DC1F-C5EB-457D-8DBC-C94520E29966}" destId="{B07ADAC4-7008-4D1B-8BF3-79A6D13C8B33}" srcOrd="5" destOrd="0" presId="urn:microsoft.com/office/officeart/2005/8/layout/bProcess4"/>
    <dgm:cxn modelId="{541CAC55-013F-483B-B74E-CF45C1323C28}" type="presParOf" srcId="{E6E6DC1F-C5EB-457D-8DBC-C94520E29966}" destId="{37AD3FA0-AF32-4677-AF05-F2351D8398DA}" srcOrd="6" destOrd="0" presId="urn:microsoft.com/office/officeart/2005/8/layout/bProcess4"/>
    <dgm:cxn modelId="{171C2E46-BBAB-480C-A653-B060752BB870}" type="presParOf" srcId="{37AD3FA0-AF32-4677-AF05-F2351D8398DA}" destId="{C44B53EA-0934-44B5-ACF7-DF7D2D64D32D}" srcOrd="0" destOrd="0" presId="urn:microsoft.com/office/officeart/2005/8/layout/bProcess4"/>
    <dgm:cxn modelId="{E44F52EF-63DF-4212-BEA8-46ECBF60491C}" type="presParOf" srcId="{37AD3FA0-AF32-4677-AF05-F2351D8398DA}" destId="{6FD8F841-35FB-42CD-B25B-0CA11CCF48CA}" srcOrd="1" destOrd="0" presId="urn:microsoft.com/office/officeart/2005/8/layout/bProcess4"/>
    <dgm:cxn modelId="{93B7D2BC-5634-42AB-99E7-4BC518194B51}" type="presParOf" srcId="{E6E6DC1F-C5EB-457D-8DBC-C94520E29966}" destId="{AB7C77E1-1E32-481D-A0B1-B8A05218B777}" srcOrd="7" destOrd="0" presId="urn:microsoft.com/office/officeart/2005/8/layout/bProcess4"/>
    <dgm:cxn modelId="{4E40E294-D66D-4C42-AD86-0C41D02FC41A}" type="presParOf" srcId="{E6E6DC1F-C5EB-457D-8DBC-C94520E29966}" destId="{37516591-C2F9-40BE-95F1-DEAF256C858A}" srcOrd="8" destOrd="0" presId="urn:microsoft.com/office/officeart/2005/8/layout/bProcess4"/>
    <dgm:cxn modelId="{9511B03B-3472-4D60-A2B8-ADF02C6935D3}" type="presParOf" srcId="{37516591-C2F9-40BE-95F1-DEAF256C858A}" destId="{5165803B-81BF-427E-87E6-49F598D990AC}" srcOrd="0" destOrd="0" presId="urn:microsoft.com/office/officeart/2005/8/layout/bProcess4"/>
    <dgm:cxn modelId="{2CC9319B-49C2-456C-A983-78FE11E908C8}" type="presParOf" srcId="{37516591-C2F9-40BE-95F1-DEAF256C858A}" destId="{C128D3F3-544D-4BB3-9035-7508E0409DCC}" srcOrd="1" destOrd="0" presId="urn:microsoft.com/office/officeart/2005/8/layout/b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A51ECA9-1B0B-46B0-9E93-BA578715977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850F47F6-1C87-4A04-B999-613C847BD9F4}">
      <dgm:prSet/>
      <dgm:spPr/>
      <dgm:t>
        <a:bodyPr/>
        <a:lstStyle/>
        <a:p>
          <a:pPr algn="ctr" rtl="0"/>
          <a:r>
            <a:rPr lang="ru-RU" b="1" dirty="0" smtClean="0"/>
            <a:t>Нарушение требований к информационной открытости</a:t>
          </a:r>
          <a:endParaRPr lang="ru-RU" b="1" dirty="0"/>
        </a:p>
      </dgm:t>
    </dgm:pt>
    <dgm:pt modelId="{C72EC2F6-D07C-413B-B923-7CF3B9AB3981}" type="parTrans" cxnId="{5E598CDB-0D0F-4577-BE0E-5A3B868FD35A}">
      <dgm:prSet/>
      <dgm:spPr/>
      <dgm:t>
        <a:bodyPr/>
        <a:lstStyle/>
        <a:p>
          <a:endParaRPr lang="ru-RU"/>
        </a:p>
      </dgm:t>
    </dgm:pt>
    <dgm:pt modelId="{ACED85E6-42FA-426D-9E72-5EF9DE86E481}" type="sibTrans" cxnId="{5E598CDB-0D0F-4577-BE0E-5A3B868FD35A}">
      <dgm:prSet/>
      <dgm:spPr/>
      <dgm:t>
        <a:bodyPr/>
        <a:lstStyle/>
        <a:p>
          <a:endParaRPr lang="ru-RU"/>
        </a:p>
      </dgm:t>
    </dgm:pt>
    <dgm:pt modelId="{64D60D63-75A9-4901-9DAE-6742D0313FE4}" type="pres">
      <dgm:prSet presAssocID="{7A51ECA9-1B0B-46B0-9E93-BA5787159779}" presName="linear" presStyleCnt="0">
        <dgm:presLayoutVars>
          <dgm:animLvl val="lvl"/>
          <dgm:resizeHandles val="exact"/>
        </dgm:presLayoutVars>
      </dgm:prSet>
      <dgm:spPr/>
      <dgm:t>
        <a:bodyPr/>
        <a:lstStyle/>
        <a:p>
          <a:endParaRPr lang="ru-RU"/>
        </a:p>
      </dgm:t>
    </dgm:pt>
    <dgm:pt modelId="{C9D6EA39-3CC1-4604-BF1B-630240F4CC39}" type="pres">
      <dgm:prSet presAssocID="{850F47F6-1C87-4A04-B999-613C847BD9F4}" presName="parentText" presStyleLbl="node1" presStyleIdx="0" presStyleCnt="1">
        <dgm:presLayoutVars>
          <dgm:chMax val="0"/>
          <dgm:bulletEnabled val="1"/>
        </dgm:presLayoutVars>
      </dgm:prSet>
      <dgm:spPr/>
      <dgm:t>
        <a:bodyPr/>
        <a:lstStyle/>
        <a:p>
          <a:endParaRPr lang="ru-RU"/>
        </a:p>
      </dgm:t>
    </dgm:pt>
  </dgm:ptLst>
  <dgm:cxnLst>
    <dgm:cxn modelId="{5E598CDB-0D0F-4577-BE0E-5A3B868FD35A}" srcId="{7A51ECA9-1B0B-46B0-9E93-BA5787159779}" destId="{850F47F6-1C87-4A04-B999-613C847BD9F4}" srcOrd="0" destOrd="0" parTransId="{C72EC2F6-D07C-413B-B923-7CF3B9AB3981}" sibTransId="{ACED85E6-42FA-426D-9E72-5EF9DE86E481}"/>
    <dgm:cxn modelId="{6FA7D7E1-1571-4596-9978-269A39A67705}" type="presOf" srcId="{850F47F6-1C87-4A04-B999-613C847BD9F4}" destId="{C9D6EA39-3CC1-4604-BF1B-630240F4CC39}" srcOrd="0" destOrd="0" presId="urn:microsoft.com/office/officeart/2005/8/layout/vList2"/>
    <dgm:cxn modelId="{D247137B-2F9C-45F8-AD1B-E9D6C4917D78}" type="presOf" srcId="{7A51ECA9-1B0B-46B0-9E93-BA5787159779}" destId="{64D60D63-75A9-4901-9DAE-6742D0313FE4}" srcOrd="0" destOrd="0" presId="urn:microsoft.com/office/officeart/2005/8/layout/vList2"/>
    <dgm:cxn modelId="{420EC93C-A8A8-4C15-AF3C-802ED4AA0E58}" type="presParOf" srcId="{64D60D63-75A9-4901-9DAE-6742D0313FE4}" destId="{C9D6EA39-3CC1-4604-BF1B-630240F4CC39}"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EBF552-D7F9-4CB7-8247-D651FEBCD9BA}"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ru-RU"/>
        </a:p>
      </dgm:t>
    </dgm:pt>
    <dgm:pt modelId="{027F6E26-E4D8-496B-B88B-0E104B70E82F}">
      <dgm:prSet custT="1"/>
      <dgm:spPr/>
      <dgm:t>
        <a:bodyPr/>
        <a:lstStyle/>
        <a:p>
          <a:pPr algn="just" rtl="0"/>
          <a:r>
            <a:rPr lang="ru-RU" sz="2400" dirty="0" smtClean="0">
              <a:solidFill>
                <a:schemeClr val="tx1"/>
              </a:solidFill>
              <a:latin typeface="Times New Roman" pitchFamily="18" charset="0"/>
              <a:cs typeface="Times New Roman" pitchFamily="18" charset="0"/>
            </a:rPr>
            <a:t>Плановые проверки проводятся на основании разрабатываемых ежегодных планов проведения проверок.</a:t>
          </a:r>
          <a:endParaRPr lang="ru-RU" sz="2400" dirty="0">
            <a:solidFill>
              <a:schemeClr val="tx1"/>
            </a:solidFill>
            <a:latin typeface="Times New Roman" pitchFamily="18" charset="0"/>
            <a:cs typeface="Times New Roman" pitchFamily="18" charset="0"/>
          </a:endParaRPr>
        </a:p>
      </dgm:t>
    </dgm:pt>
    <dgm:pt modelId="{78000126-C65D-4C79-A8E6-D9AF8FEA351B}" type="parTrans" cxnId="{B833FF1F-D181-4BFA-B7D1-822381A80BD6}">
      <dgm:prSet/>
      <dgm:spPr/>
      <dgm:t>
        <a:bodyPr/>
        <a:lstStyle/>
        <a:p>
          <a:endParaRPr lang="ru-RU"/>
        </a:p>
      </dgm:t>
    </dgm:pt>
    <dgm:pt modelId="{7E0418BC-157C-4F2F-89DB-C0E08FEB991E}" type="sibTrans" cxnId="{B833FF1F-D181-4BFA-B7D1-822381A80BD6}">
      <dgm:prSet/>
      <dgm:spPr/>
      <dgm:t>
        <a:bodyPr/>
        <a:lstStyle/>
        <a:p>
          <a:endParaRPr lang="ru-RU"/>
        </a:p>
      </dgm:t>
    </dgm:pt>
    <dgm:pt modelId="{E1F92643-1E7D-4E48-A920-4F076B52FC9A}">
      <dgm:prSet custT="1"/>
      <dgm:spPr/>
      <dgm:t>
        <a:bodyPr/>
        <a:lstStyle/>
        <a:p>
          <a:pPr algn="just" rtl="0"/>
          <a:r>
            <a:rPr lang="ru-RU" sz="2400" dirty="0" smtClean="0">
              <a:solidFill>
                <a:schemeClr val="tx1"/>
              </a:solidFill>
              <a:latin typeface="Times New Roman" pitchFamily="18" charset="0"/>
              <a:cs typeface="Times New Roman" pitchFamily="18" charset="0"/>
            </a:rPr>
            <a:t>План проведения плановых проверок формируется в соответствии с 294-ФЗ, утверждается руководителем органа государственного контроля (надзора) и согласовывается с органами прокуратуры.</a:t>
          </a:r>
          <a:endParaRPr lang="ru-RU" sz="2400" dirty="0">
            <a:solidFill>
              <a:schemeClr val="tx1"/>
            </a:solidFill>
            <a:latin typeface="Times New Roman" pitchFamily="18" charset="0"/>
            <a:cs typeface="Times New Roman" pitchFamily="18" charset="0"/>
          </a:endParaRPr>
        </a:p>
      </dgm:t>
    </dgm:pt>
    <dgm:pt modelId="{ACEDB945-575C-42CA-B260-24AA63920FFA}" type="parTrans" cxnId="{50AB8226-0EF5-4500-8F5B-9E563A1CD587}">
      <dgm:prSet/>
      <dgm:spPr/>
      <dgm:t>
        <a:bodyPr/>
        <a:lstStyle/>
        <a:p>
          <a:endParaRPr lang="ru-RU"/>
        </a:p>
      </dgm:t>
    </dgm:pt>
    <dgm:pt modelId="{787329F9-079D-40BB-8B96-38E617AF7D19}" type="sibTrans" cxnId="{50AB8226-0EF5-4500-8F5B-9E563A1CD587}">
      <dgm:prSet/>
      <dgm:spPr/>
      <dgm:t>
        <a:bodyPr/>
        <a:lstStyle/>
        <a:p>
          <a:endParaRPr lang="ru-RU"/>
        </a:p>
      </dgm:t>
    </dgm:pt>
    <dgm:pt modelId="{AF893D52-6BC1-4D3E-A2AC-CABBEC893CBD}">
      <dgm:prSet custT="1"/>
      <dgm:spPr/>
      <dgm:t>
        <a:bodyPr/>
        <a:lstStyle/>
        <a:p>
          <a:pPr algn="just" rtl="0"/>
          <a:r>
            <a:rPr lang="ru-RU" sz="2400" dirty="0" smtClean="0">
              <a:solidFill>
                <a:schemeClr val="tx1"/>
              </a:solidFill>
              <a:latin typeface="Times New Roman" pitchFamily="18" charset="0"/>
              <a:cs typeface="Times New Roman" pitchFamily="18" charset="0"/>
            </a:rPr>
            <a:t>План проведения плановых проверок с целью доведения до сведения заинтересованных лиц размещается на официальном сайте в сети «Интернет» органа государственного контроля (надзора).</a:t>
          </a:r>
          <a:endParaRPr lang="ru-RU" sz="2400" dirty="0">
            <a:solidFill>
              <a:schemeClr val="tx1"/>
            </a:solidFill>
            <a:latin typeface="Times New Roman" pitchFamily="18" charset="0"/>
            <a:cs typeface="Times New Roman" pitchFamily="18" charset="0"/>
          </a:endParaRPr>
        </a:p>
      </dgm:t>
    </dgm:pt>
    <dgm:pt modelId="{439D2171-471F-4DA3-86B6-1403033A11DC}" type="parTrans" cxnId="{2C36C09C-4B70-49AF-8F2D-3445319F3137}">
      <dgm:prSet/>
      <dgm:spPr/>
      <dgm:t>
        <a:bodyPr/>
        <a:lstStyle/>
        <a:p>
          <a:endParaRPr lang="ru-RU"/>
        </a:p>
      </dgm:t>
    </dgm:pt>
    <dgm:pt modelId="{4FE69613-6402-48D8-AFC4-6BF318167E0F}" type="sibTrans" cxnId="{2C36C09C-4B70-49AF-8F2D-3445319F3137}">
      <dgm:prSet/>
      <dgm:spPr/>
      <dgm:t>
        <a:bodyPr/>
        <a:lstStyle/>
        <a:p>
          <a:endParaRPr lang="ru-RU"/>
        </a:p>
      </dgm:t>
    </dgm:pt>
    <dgm:pt modelId="{AB4735DE-F5B1-426C-852A-A1DE21991FF4}" type="pres">
      <dgm:prSet presAssocID="{81EBF552-D7F9-4CB7-8247-D651FEBCD9BA}" presName="linear" presStyleCnt="0">
        <dgm:presLayoutVars>
          <dgm:animLvl val="lvl"/>
          <dgm:resizeHandles val="exact"/>
        </dgm:presLayoutVars>
      </dgm:prSet>
      <dgm:spPr/>
      <dgm:t>
        <a:bodyPr/>
        <a:lstStyle/>
        <a:p>
          <a:endParaRPr lang="ru-RU"/>
        </a:p>
      </dgm:t>
    </dgm:pt>
    <dgm:pt modelId="{462364AC-3A0D-4846-8DEB-33DAD53BCF45}" type="pres">
      <dgm:prSet presAssocID="{027F6E26-E4D8-496B-B88B-0E104B70E82F}" presName="parentText" presStyleLbl="node1" presStyleIdx="0" presStyleCnt="3" custScaleY="116755">
        <dgm:presLayoutVars>
          <dgm:chMax val="0"/>
          <dgm:bulletEnabled val="1"/>
        </dgm:presLayoutVars>
      </dgm:prSet>
      <dgm:spPr/>
      <dgm:t>
        <a:bodyPr/>
        <a:lstStyle/>
        <a:p>
          <a:endParaRPr lang="ru-RU"/>
        </a:p>
      </dgm:t>
    </dgm:pt>
    <dgm:pt modelId="{0F237042-9D39-4069-A3B0-324897D23FA8}" type="pres">
      <dgm:prSet presAssocID="{7E0418BC-157C-4F2F-89DB-C0E08FEB991E}" presName="spacer" presStyleCnt="0"/>
      <dgm:spPr/>
    </dgm:pt>
    <dgm:pt modelId="{D221A044-D31F-4EB3-A0BD-DD22BE54FF5F}" type="pres">
      <dgm:prSet presAssocID="{E1F92643-1E7D-4E48-A920-4F076B52FC9A}" presName="parentText" presStyleLbl="node1" presStyleIdx="1" presStyleCnt="3">
        <dgm:presLayoutVars>
          <dgm:chMax val="0"/>
          <dgm:bulletEnabled val="1"/>
        </dgm:presLayoutVars>
      </dgm:prSet>
      <dgm:spPr/>
      <dgm:t>
        <a:bodyPr/>
        <a:lstStyle/>
        <a:p>
          <a:endParaRPr lang="ru-RU"/>
        </a:p>
      </dgm:t>
    </dgm:pt>
    <dgm:pt modelId="{E60AADC8-2080-4278-B226-9FB3106DC3D6}" type="pres">
      <dgm:prSet presAssocID="{787329F9-079D-40BB-8B96-38E617AF7D19}" presName="spacer" presStyleCnt="0"/>
      <dgm:spPr/>
    </dgm:pt>
    <dgm:pt modelId="{87AC28BF-6EC3-4724-8DF4-08FA1BC34B56}" type="pres">
      <dgm:prSet presAssocID="{AF893D52-6BC1-4D3E-A2AC-CABBEC893CBD}" presName="parentText" presStyleLbl="node1" presStyleIdx="2" presStyleCnt="3">
        <dgm:presLayoutVars>
          <dgm:chMax val="0"/>
          <dgm:bulletEnabled val="1"/>
        </dgm:presLayoutVars>
      </dgm:prSet>
      <dgm:spPr/>
      <dgm:t>
        <a:bodyPr/>
        <a:lstStyle/>
        <a:p>
          <a:endParaRPr lang="ru-RU"/>
        </a:p>
      </dgm:t>
    </dgm:pt>
  </dgm:ptLst>
  <dgm:cxnLst>
    <dgm:cxn modelId="{92848F91-CB59-4EA2-B9B9-6440FCDA87EF}" type="presOf" srcId="{81EBF552-D7F9-4CB7-8247-D651FEBCD9BA}" destId="{AB4735DE-F5B1-426C-852A-A1DE21991FF4}" srcOrd="0" destOrd="0" presId="urn:microsoft.com/office/officeart/2005/8/layout/vList2"/>
    <dgm:cxn modelId="{C788A94A-4B19-47D5-B4E9-3FF6FA51BEAE}" type="presOf" srcId="{E1F92643-1E7D-4E48-A920-4F076B52FC9A}" destId="{D221A044-D31F-4EB3-A0BD-DD22BE54FF5F}" srcOrd="0" destOrd="0" presId="urn:microsoft.com/office/officeart/2005/8/layout/vList2"/>
    <dgm:cxn modelId="{0E23F7A2-FB91-487F-9375-AC0C373C6523}" type="presOf" srcId="{027F6E26-E4D8-496B-B88B-0E104B70E82F}" destId="{462364AC-3A0D-4846-8DEB-33DAD53BCF45}" srcOrd="0" destOrd="0" presId="urn:microsoft.com/office/officeart/2005/8/layout/vList2"/>
    <dgm:cxn modelId="{50AB8226-0EF5-4500-8F5B-9E563A1CD587}" srcId="{81EBF552-D7F9-4CB7-8247-D651FEBCD9BA}" destId="{E1F92643-1E7D-4E48-A920-4F076B52FC9A}" srcOrd="1" destOrd="0" parTransId="{ACEDB945-575C-42CA-B260-24AA63920FFA}" sibTransId="{787329F9-079D-40BB-8B96-38E617AF7D19}"/>
    <dgm:cxn modelId="{B833FF1F-D181-4BFA-B7D1-822381A80BD6}" srcId="{81EBF552-D7F9-4CB7-8247-D651FEBCD9BA}" destId="{027F6E26-E4D8-496B-B88B-0E104B70E82F}" srcOrd="0" destOrd="0" parTransId="{78000126-C65D-4C79-A8E6-D9AF8FEA351B}" sibTransId="{7E0418BC-157C-4F2F-89DB-C0E08FEB991E}"/>
    <dgm:cxn modelId="{2C36C09C-4B70-49AF-8F2D-3445319F3137}" srcId="{81EBF552-D7F9-4CB7-8247-D651FEBCD9BA}" destId="{AF893D52-6BC1-4D3E-A2AC-CABBEC893CBD}" srcOrd="2" destOrd="0" parTransId="{439D2171-471F-4DA3-86B6-1403033A11DC}" sibTransId="{4FE69613-6402-48D8-AFC4-6BF318167E0F}"/>
    <dgm:cxn modelId="{14ECC210-25E6-4060-8FFB-31FC485EE01D}" type="presOf" srcId="{AF893D52-6BC1-4D3E-A2AC-CABBEC893CBD}" destId="{87AC28BF-6EC3-4724-8DF4-08FA1BC34B56}" srcOrd="0" destOrd="0" presId="urn:microsoft.com/office/officeart/2005/8/layout/vList2"/>
    <dgm:cxn modelId="{9497D61B-9563-47D4-9F17-8EA1B9D6FBEB}" type="presParOf" srcId="{AB4735DE-F5B1-426C-852A-A1DE21991FF4}" destId="{462364AC-3A0D-4846-8DEB-33DAD53BCF45}" srcOrd="0" destOrd="0" presId="urn:microsoft.com/office/officeart/2005/8/layout/vList2"/>
    <dgm:cxn modelId="{53F7BCA6-BE66-4507-B711-F1403D8E1EDC}" type="presParOf" srcId="{AB4735DE-F5B1-426C-852A-A1DE21991FF4}" destId="{0F237042-9D39-4069-A3B0-324897D23FA8}" srcOrd="1" destOrd="0" presId="urn:microsoft.com/office/officeart/2005/8/layout/vList2"/>
    <dgm:cxn modelId="{5AE8B0E3-3B13-4C20-989F-FAE8FFB17C2D}" type="presParOf" srcId="{AB4735DE-F5B1-426C-852A-A1DE21991FF4}" destId="{D221A044-D31F-4EB3-A0BD-DD22BE54FF5F}" srcOrd="2" destOrd="0" presId="urn:microsoft.com/office/officeart/2005/8/layout/vList2"/>
    <dgm:cxn modelId="{C9584DAF-45E9-46D8-9DEE-84645C307D73}" type="presParOf" srcId="{AB4735DE-F5B1-426C-852A-A1DE21991FF4}" destId="{E60AADC8-2080-4278-B226-9FB3106DC3D6}" srcOrd="3" destOrd="0" presId="urn:microsoft.com/office/officeart/2005/8/layout/vList2"/>
    <dgm:cxn modelId="{DD4BBBB6-37B6-4013-A0DD-0E5DD483552C}" type="presParOf" srcId="{AB4735DE-F5B1-426C-852A-A1DE21991FF4}" destId="{87AC28BF-6EC3-4724-8DF4-08FA1BC34B56}"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D7F237-93CE-4B52-B7E5-55CBC7439272}" type="doc">
      <dgm:prSet loTypeId="urn:microsoft.com/office/officeart/2005/8/layout/target3" loCatId="relationship" qsTypeId="urn:microsoft.com/office/officeart/2005/8/quickstyle/simple5" qsCatId="simple" csTypeId="urn:microsoft.com/office/officeart/2005/8/colors/accent1_2" csCatId="accent1"/>
      <dgm:spPr/>
      <dgm:t>
        <a:bodyPr/>
        <a:lstStyle/>
        <a:p>
          <a:endParaRPr lang="ru-RU"/>
        </a:p>
      </dgm:t>
    </dgm:pt>
    <dgm:pt modelId="{F1BDA912-0756-4BBE-A5AE-01ACA224403A}">
      <dgm:prSet/>
      <dgm:spPr/>
      <dgm:t>
        <a:bodyPr/>
        <a:lstStyle/>
        <a:p>
          <a:pPr rtl="0"/>
          <a:r>
            <a:rPr lang="ru-RU" b="1" dirty="0" smtClean="0">
              <a:latin typeface="Times New Roman" pitchFamily="18" charset="0"/>
              <a:cs typeface="Times New Roman" pitchFamily="18" charset="0"/>
            </a:rPr>
            <a:t>Организация и проведение плановой проверки</a:t>
          </a:r>
          <a:endParaRPr lang="ru-RU" b="1" dirty="0">
            <a:latin typeface="Times New Roman" pitchFamily="18" charset="0"/>
            <a:cs typeface="Times New Roman" pitchFamily="18" charset="0"/>
          </a:endParaRPr>
        </a:p>
      </dgm:t>
    </dgm:pt>
    <dgm:pt modelId="{15335330-9745-43A9-8CDD-20045384900C}" type="parTrans" cxnId="{3E98C411-1E00-4882-B92C-124EDD78AF4E}">
      <dgm:prSet/>
      <dgm:spPr/>
      <dgm:t>
        <a:bodyPr/>
        <a:lstStyle/>
        <a:p>
          <a:endParaRPr lang="ru-RU"/>
        </a:p>
      </dgm:t>
    </dgm:pt>
    <dgm:pt modelId="{BBC8DE5D-BC0D-4CFF-B40C-A448B7792970}" type="sibTrans" cxnId="{3E98C411-1E00-4882-B92C-124EDD78AF4E}">
      <dgm:prSet/>
      <dgm:spPr/>
      <dgm:t>
        <a:bodyPr/>
        <a:lstStyle/>
        <a:p>
          <a:endParaRPr lang="ru-RU"/>
        </a:p>
      </dgm:t>
    </dgm:pt>
    <dgm:pt modelId="{EC295F9B-CE05-4765-903A-88F04A971C2E}" type="pres">
      <dgm:prSet presAssocID="{F7D7F237-93CE-4B52-B7E5-55CBC7439272}" presName="Name0" presStyleCnt="0">
        <dgm:presLayoutVars>
          <dgm:chMax val="7"/>
          <dgm:dir/>
          <dgm:animLvl val="lvl"/>
          <dgm:resizeHandles val="exact"/>
        </dgm:presLayoutVars>
      </dgm:prSet>
      <dgm:spPr/>
      <dgm:t>
        <a:bodyPr/>
        <a:lstStyle/>
        <a:p>
          <a:endParaRPr lang="ru-RU"/>
        </a:p>
      </dgm:t>
    </dgm:pt>
    <dgm:pt modelId="{63714C8F-489A-4D8C-9AAB-F75E6B67974B}" type="pres">
      <dgm:prSet presAssocID="{F1BDA912-0756-4BBE-A5AE-01ACA224403A}" presName="circle1" presStyleLbl="node1" presStyleIdx="0" presStyleCnt="1"/>
      <dgm:spPr/>
    </dgm:pt>
    <dgm:pt modelId="{00DFF575-6A49-4039-90B4-5F1DDFE9055D}" type="pres">
      <dgm:prSet presAssocID="{F1BDA912-0756-4BBE-A5AE-01ACA224403A}" presName="space" presStyleCnt="0"/>
      <dgm:spPr/>
    </dgm:pt>
    <dgm:pt modelId="{470D807E-12C7-442D-B5DF-C3184EFE6B27}" type="pres">
      <dgm:prSet presAssocID="{F1BDA912-0756-4BBE-A5AE-01ACA224403A}" presName="rect1" presStyleLbl="alignAcc1" presStyleIdx="0" presStyleCnt="1"/>
      <dgm:spPr/>
      <dgm:t>
        <a:bodyPr/>
        <a:lstStyle/>
        <a:p>
          <a:endParaRPr lang="ru-RU"/>
        </a:p>
      </dgm:t>
    </dgm:pt>
    <dgm:pt modelId="{F0E8D118-23E8-4D16-A673-82159BB18100}" type="pres">
      <dgm:prSet presAssocID="{F1BDA912-0756-4BBE-A5AE-01ACA224403A}" presName="rect1ParTxNoCh" presStyleLbl="alignAcc1" presStyleIdx="0" presStyleCnt="1">
        <dgm:presLayoutVars>
          <dgm:chMax val="1"/>
          <dgm:bulletEnabled val="1"/>
        </dgm:presLayoutVars>
      </dgm:prSet>
      <dgm:spPr/>
      <dgm:t>
        <a:bodyPr/>
        <a:lstStyle/>
        <a:p>
          <a:endParaRPr lang="ru-RU"/>
        </a:p>
      </dgm:t>
    </dgm:pt>
  </dgm:ptLst>
  <dgm:cxnLst>
    <dgm:cxn modelId="{C5BE7DD2-E484-42CD-8FA1-DD173DA3C74E}" type="presOf" srcId="{F7D7F237-93CE-4B52-B7E5-55CBC7439272}" destId="{EC295F9B-CE05-4765-903A-88F04A971C2E}" srcOrd="0" destOrd="0" presId="urn:microsoft.com/office/officeart/2005/8/layout/target3"/>
    <dgm:cxn modelId="{5CC20218-0159-4ACF-ABE3-44F7EEE62840}" type="presOf" srcId="{F1BDA912-0756-4BBE-A5AE-01ACA224403A}" destId="{F0E8D118-23E8-4D16-A673-82159BB18100}" srcOrd="1" destOrd="0" presId="urn:microsoft.com/office/officeart/2005/8/layout/target3"/>
    <dgm:cxn modelId="{3E98C411-1E00-4882-B92C-124EDD78AF4E}" srcId="{F7D7F237-93CE-4B52-B7E5-55CBC7439272}" destId="{F1BDA912-0756-4BBE-A5AE-01ACA224403A}" srcOrd="0" destOrd="0" parTransId="{15335330-9745-43A9-8CDD-20045384900C}" sibTransId="{BBC8DE5D-BC0D-4CFF-B40C-A448B7792970}"/>
    <dgm:cxn modelId="{60C11039-DE6D-4233-9B04-63FB864761EB}" type="presOf" srcId="{F1BDA912-0756-4BBE-A5AE-01ACA224403A}" destId="{470D807E-12C7-442D-B5DF-C3184EFE6B27}" srcOrd="0" destOrd="0" presId="urn:microsoft.com/office/officeart/2005/8/layout/target3"/>
    <dgm:cxn modelId="{3C163D08-88B9-4338-9502-A9F13A342645}" type="presParOf" srcId="{EC295F9B-CE05-4765-903A-88F04A971C2E}" destId="{63714C8F-489A-4D8C-9AAB-F75E6B67974B}" srcOrd="0" destOrd="0" presId="urn:microsoft.com/office/officeart/2005/8/layout/target3"/>
    <dgm:cxn modelId="{F7715106-F70A-4646-962D-0AC92847778A}" type="presParOf" srcId="{EC295F9B-CE05-4765-903A-88F04A971C2E}" destId="{00DFF575-6A49-4039-90B4-5F1DDFE9055D}" srcOrd="1" destOrd="0" presId="urn:microsoft.com/office/officeart/2005/8/layout/target3"/>
    <dgm:cxn modelId="{77EC3C18-C723-41D8-B226-B6127A8D421F}" type="presParOf" srcId="{EC295F9B-CE05-4765-903A-88F04A971C2E}" destId="{470D807E-12C7-442D-B5DF-C3184EFE6B27}" srcOrd="2" destOrd="0" presId="urn:microsoft.com/office/officeart/2005/8/layout/target3"/>
    <dgm:cxn modelId="{852C2ADA-6706-4FBF-858F-45EB6D6CC6CF}" type="presParOf" srcId="{EC295F9B-CE05-4765-903A-88F04A971C2E}" destId="{F0E8D118-23E8-4D16-A673-82159BB18100}" srcOrd="3" destOrd="0" presId="urn:microsoft.com/office/officeart/2005/8/layout/target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221CFB-45AE-4138-9EF8-103579D1594D}"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2195E05E-D444-42A9-9766-12DF9FDF57EA}">
      <dgm:prSet custT="1"/>
      <dgm:spPr/>
      <dgm:t>
        <a:bodyPr/>
        <a:lstStyle/>
        <a:p>
          <a:pPr algn="ctr" rtl="0"/>
          <a:r>
            <a:rPr lang="ru-RU" sz="3200" dirty="0" smtClean="0">
              <a:latin typeface="Times New Roman" pitchFamily="18" charset="0"/>
              <a:cs typeface="Times New Roman" pitchFamily="18" charset="0"/>
            </a:rPr>
            <a:t>Предметом плановой проверки является соблюдение юридическим лицом, индивидуальным предпринимателем в процессе осуществления деятельности совокупности предъявляемых обязательных требований законодательства в сфере образования.</a:t>
          </a:r>
          <a:endParaRPr lang="ru-RU" sz="3200" dirty="0">
            <a:latin typeface="Times New Roman" pitchFamily="18" charset="0"/>
            <a:cs typeface="Times New Roman" pitchFamily="18" charset="0"/>
          </a:endParaRPr>
        </a:p>
      </dgm:t>
    </dgm:pt>
    <dgm:pt modelId="{1D381194-4804-4DC3-8753-C12A7D3DA861}" type="parTrans" cxnId="{67643072-5B4F-4597-9DDA-7F03E4B86840}">
      <dgm:prSet/>
      <dgm:spPr/>
      <dgm:t>
        <a:bodyPr/>
        <a:lstStyle/>
        <a:p>
          <a:endParaRPr lang="ru-RU"/>
        </a:p>
      </dgm:t>
    </dgm:pt>
    <dgm:pt modelId="{A337F52A-1804-4B34-82A4-4BCB4DC47F08}" type="sibTrans" cxnId="{67643072-5B4F-4597-9DDA-7F03E4B86840}">
      <dgm:prSet/>
      <dgm:spPr/>
      <dgm:t>
        <a:bodyPr/>
        <a:lstStyle/>
        <a:p>
          <a:endParaRPr lang="ru-RU"/>
        </a:p>
      </dgm:t>
    </dgm:pt>
    <dgm:pt modelId="{5C255418-3495-49C3-9A82-8A49EA599575}" type="pres">
      <dgm:prSet presAssocID="{6F221CFB-45AE-4138-9EF8-103579D1594D}" presName="Name0" presStyleCnt="0">
        <dgm:presLayoutVars>
          <dgm:chMax val="7"/>
          <dgm:dir/>
          <dgm:animLvl val="lvl"/>
          <dgm:resizeHandles val="exact"/>
        </dgm:presLayoutVars>
      </dgm:prSet>
      <dgm:spPr/>
      <dgm:t>
        <a:bodyPr/>
        <a:lstStyle/>
        <a:p>
          <a:endParaRPr lang="ru-RU"/>
        </a:p>
      </dgm:t>
    </dgm:pt>
    <dgm:pt modelId="{08D517DE-5352-47A4-9BB6-20A822B53BD5}" type="pres">
      <dgm:prSet presAssocID="{2195E05E-D444-42A9-9766-12DF9FDF57EA}" presName="circle1" presStyleLbl="node1" presStyleIdx="0" presStyleCnt="1"/>
      <dgm:spPr/>
    </dgm:pt>
    <dgm:pt modelId="{EDA46EB7-72C0-44CC-BEE7-437947521080}" type="pres">
      <dgm:prSet presAssocID="{2195E05E-D444-42A9-9766-12DF9FDF57EA}" presName="space" presStyleCnt="0"/>
      <dgm:spPr/>
    </dgm:pt>
    <dgm:pt modelId="{0277BAC0-7D73-4345-83CC-0A897B6A0C37}" type="pres">
      <dgm:prSet presAssocID="{2195E05E-D444-42A9-9766-12DF9FDF57EA}" presName="rect1" presStyleLbl="alignAcc1" presStyleIdx="0" presStyleCnt="1"/>
      <dgm:spPr/>
      <dgm:t>
        <a:bodyPr/>
        <a:lstStyle/>
        <a:p>
          <a:endParaRPr lang="ru-RU"/>
        </a:p>
      </dgm:t>
    </dgm:pt>
    <dgm:pt modelId="{58766692-4AB9-4A26-A742-49E21D694A9D}" type="pres">
      <dgm:prSet presAssocID="{2195E05E-D444-42A9-9766-12DF9FDF57EA}" presName="rect1ParTxNoCh" presStyleLbl="alignAcc1" presStyleIdx="0" presStyleCnt="1">
        <dgm:presLayoutVars>
          <dgm:chMax val="1"/>
          <dgm:bulletEnabled val="1"/>
        </dgm:presLayoutVars>
      </dgm:prSet>
      <dgm:spPr/>
      <dgm:t>
        <a:bodyPr/>
        <a:lstStyle/>
        <a:p>
          <a:endParaRPr lang="ru-RU"/>
        </a:p>
      </dgm:t>
    </dgm:pt>
  </dgm:ptLst>
  <dgm:cxnLst>
    <dgm:cxn modelId="{67643072-5B4F-4597-9DDA-7F03E4B86840}" srcId="{6F221CFB-45AE-4138-9EF8-103579D1594D}" destId="{2195E05E-D444-42A9-9766-12DF9FDF57EA}" srcOrd="0" destOrd="0" parTransId="{1D381194-4804-4DC3-8753-C12A7D3DA861}" sibTransId="{A337F52A-1804-4B34-82A4-4BCB4DC47F08}"/>
    <dgm:cxn modelId="{001B0551-7A53-4993-8431-61D322FEA630}" type="presOf" srcId="{6F221CFB-45AE-4138-9EF8-103579D1594D}" destId="{5C255418-3495-49C3-9A82-8A49EA599575}" srcOrd="0" destOrd="0" presId="urn:microsoft.com/office/officeart/2005/8/layout/target3"/>
    <dgm:cxn modelId="{C4628CE2-330D-4D4F-9592-ABDAC19D57D5}" type="presOf" srcId="{2195E05E-D444-42A9-9766-12DF9FDF57EA}" destId="{58766692-4AB9-4A26-A742-49E21D694A9D}" srcOrd="1" destOrd="0" presId="urn:microsoft.com/office/officeart/2005/8/layout/target3"/>
    <dgm:cxn modelId="{5A58F566-0726-4594-912C-6448C7C621D5}" type="presOf" srcId="{2195E05E-D444-42A9-9766-12DF9FDF57EA}" destId="{0277BAC0-7D73-4345-83CC-0A897B6A0C37}" srcOrd="0" destOrd="0" presId="urn:microsoft.com/office/officeart/2005/8/layout/target3"/>
    <dgm:cxn modelId="{E9C37CB7-6BB7-4217-9F31-776C68F69F98}" type="presParOf" srcId="{5C255418-3495-49C3-9A82-8A49EA599575}" destId="{08D517DE-5352-47A4-9BB6-20A822B53BD5}" srcOrd="0" destOrd="0" presId="urn:microsoft.com/office/officeart/2005/8/layout/target3"/>
    <dgm:cxn modelId="{85754673-D3AA-4503-AED1-03F9E5C24E78}" type="presParOf" srcId="{5C255418-3495-49C3-9A82-8A49EA599575}" destId="{EDA46EB7-72C0-44CC-BEE7-437947521080}" srcOrd="1" destOrd="0" presId="urn:microsoft.com/office/officeart/2005/8/layout/target3"/>
    <dgm:cxn modelId="{5CD9150B-787A-43FA-93CE-7412710CF19F}" type="presParOf" srcId="{5C255418-3495-49C3-9A82-8A49EA599575}" destId="{0277BAC0-7D73-4345-83CC-0A897B6A0C37}" srcOrd="2" destOrd="0" presId="urn:microsoft.com/office/officeart/2005/8/layout/target3"/>
    <dgm:cxn modelId="{B50717A8-47E1-4EB5-B04A-5ECD15E9C3DB}" type="presParOf" srcId="{5C255418-3495-49C3-9A82-8A49EA599575}" destId="{58766692-4AB9-4A26-A742-49E21D694A9D}" srcOrd="3"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7F64DA-7CA8-4A81-85FB-15E37FE9A973}"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ru-RU"/>
        </a:p>
      </dgm:t>
    </dgm:pt>
    <dgm:pt modelId="{9D1EEC2D-D842-417E-9DB9-1D0AFEA9B358}">
      <dgm:prSet custT="1"/>
      <dgm:spPr/>
      <dgm:t>
        <a:bodyPr/>
        <a:lstStyle/>
        <a:p>
          <a:pPr rtl="0"/>
          <a:r>
            <a:rPr lang="ru-RU" sz="2000" dirty="0" smtClean="0">
              <a:latin typeface="Times New Roman" pitchFamily="18" charset="0"/>
              <a:cs typeface="Times New Roman" pitchFamily="18" charset="0"/>
            </a:rPr>
            <a:t>государственной регистрации юридического лица, индивидуального предпринимателя;</a:t>
          </a:r>
          <a:endParaRPr lang="ru-RU" sz="2000" dirty="0">
            <a:latin typeface="Times New Roman" pitchFamily="18" charset="0"/>
            <a:cs typeface="Times New Roman" pitchFamily="18" charset="0"/>
          </a:endParaRPr>
        </a:p>
      </dgm:t>
    </dgm:pt>
    <dgm:pt modelId="{BD795681-6AD3-4021-BC21-FE42C8E2C131}" type="parTrans" cxnId="{D860C140-FAC0-47D9-813F-86D1D1EE6C9F}">
      <dgm:prSet/>
      <dgm:spPr/>
      <dgm:t>
        <a:bodyPr/>
        <a:lstStyle/>
        <a:p>
          <a:endParaRPr lang="ru-RU"/>
        </a:p>
      </dgm:t>
    </dgm:pt>
    <dgm:pt modelId="{CEA1BF20-F2FA-493B-9B2B-55F324200D5D}" type="sibTrans" cxnId="{D860C140-FAC0-47D9-813F-86D1D1EE6C9F}">
      <dgm:prSet/>
      <dgm:spPr/>
      <dgm:t>
        <a:bodyPr/>
        <a:lstStyle/>
        <a:p>
          <a:endParaRPr lang="ru-RU"/>
        </a:p>
      </dgm:t>
    </dgm:pt>
    <dgm:pt modelId="{573F88DA-3B77-4F23-8679-961112546DDE}">
      <dgm:prSet custT="1"/>
      <dgm:spPr/>
      <dgm:t>
        <a:bodyPr/>
        <a:lstStyle/>
        <a:p>
          <a:pPr rtl="0"/>
          <a:r>
            <a:rPr lang="ru-RU" sz="2000" dirty="0" smtClean="0">
              <a:latin typeface="Times New Roman" pitchFamily="18" charset="0"/>
              <a:cs typeface="Times New Roman" pitchFamily="18" charset="0"/>
            </a:rPr>
            <a:t>окончания проведения последней плановой проверки юридического лица, индивидуального предпринимателя;</a:t>
          </a:r>
          <a:endParaRPr lang="ru-RU" sz="2000" dirty="0">
            <a:latin typeface="Times New Roman" pitchFamily="18" charset="0"/>
            <a:cs typeface="Times New Roman" pitchFamily="18" charset="0"/>
          </a:endParaRPr>
        </a:p>
      </dgm:t>
    </dgm:pt>
    <dgm:pt modelId="{552DCCF8-236B-48A3-90CE-1DC0C3BAA827}" type="parTrans" cxnId="{98D39894-ABB2-438F-B8D0-C6F8F85D86AF}">
      <dgm:prSet/>
      <dgm:spPr/>
      <dgm:t>
        <a:bodyPr/>
        <a:lstStyle/>
        <a:p>
          <a:endParaRPr lang="ru-RU"/>
        </a:p>
      </dgm:t>
    </dgm:pt>
    <dgm:pt modelId="{355129D5-0F18-4409-8AC2-4BE8CB5D267D}" type="sibTrans" cxnId="{98D39894-ABB2-438F-B8D0-C6F8F85D86AF}">
      <dgm:prSet/>
      <dgm:spPr/>
      <dgm:t>
        <a:bodyPr/>
        <a:lstStyle/>
        <a:p>
          <a:endParaRPr lang="ru-RU"/>
        </a:p>
      </dgm:t>
    </dgm:pt>
    <dgm:pt modelId="{294497EA-8682-4682-AE25-BFCFC89920DB}">
      <dgm:prSet custT="1"/>
      <dgm:spPr/>
      <dgm:t>
        <a:bodyPr/>
        <a:lstStyle/>
        <a:p>
          <a:pPr rtl="0"/>
          <a:r>
            <a:rPr lang="ru-RU" sz="1600" dirty="0" smtClean="0">
              <a:latin typeface="Times New Roman" pitchFamily="18" charset="0"/>
              <a:cs typeface="Times New Roman" pitchFamily="18" charset="0"/>
            </a:rPr>
            <a:t>начала осуществления юридическим лицом, индивидуальным предпринимателем предпринимательской деятельности в соответствии с представленным в уполномоченный Правительством Российской Федерации в соответствующей сфере федеральный орган исполнительной власти уведомлением о начале осуществления отдельных видов предпринимательской деятельности в случае выполнения работ или предоставления услуг, требующих представления указанного уведомления.</a:t>
          </a:r>
          <a:endParaRPr lang="ru-RU" sz="1600" dirty="0">
            <a:latin typeface="Times New Roman" pitchFamily="18" charset="0"/>
            <a:cs typeface="Times New Roman" pitchFamily="18" charset="0"/>
          </a:endParaRPr>
        </a:p>
      </dgm:t>
    </dgm:pt>
    <dgm:pt modelId="{30CF6849-DD9B-4A1F-A813-93FD8D0D4A31}" type="parTrans" cxnId="{5214E927-13A5-4A79-9CA1-3068A3B32449}">
      <dgm:prSet/>
      <dgm:spPr/>
      <dgm:t>
        <a:bodyPr/>
        <a:lstStyle/>
        <a:p>
          <a:endParaRPr lang="ru-RU"/>
        </a:p>
      </dgm:t>
    </dgm:pt>
    <dgm:pt modelId="{124310E6-FB0A-4C4D-B6B3-509173BA1A42}" type="sibTrans" cxnId="{5214E927-13A5-4A79-9CA1-3068A3B32449}">
      <dgm:prSet/>
      <dgm:spPr/>
      <dgm:t>
        <a:bodyPr/>
        <a:lstStyle/>
        <a:p>
          <a:endParaRPr lang="ru-RU"/>
        </a:p>
      </dgm:t>
    </dgm:pt>
    <dgm:pt modelId="{65AE93BA-BA92-4F99-9F0B-B355769DFAB4}" type="pres">
      <dgm:prSet presAssocID="{107F64DA-7CA8-4A81-85FB-15E37FE9A973}" presName="compositeShape" presStyleCnt="0">
        <dgm:presLayoutVars>
          <dgm:dir/>
          <dgm:resizeHandles/>
        </dgm:presLayoutVars>
      </dgm:prSet>
      <dgm:spPr/>
      <dgm:t>
        <a:bodyPr/>
        <a:lstStyle/>
        <a:p>
          <a:endParaRPr lang="ru-RU"/>
        </a:p>
      </dgm:t>
    </dgm:pt>
    <dgm:pt modelId="{D6B0F7C5-DB01-4F0B-8B18-A73B34F78E45}" type="pres">
      <dgm:prSet presAssocID="{107F64DA-7CA8-4A81-85FB-15E37FE9A973}" presName="pyramid" presStyleLbl="node1" presStyleIdx="0" presStyleCnt="1" custScaleX="168373"/>
      <dgm:spPr/>
    </dgm:pt>
    <dgm:pt modelId="{98E10367-2BCE-4034-9DE1-E16AE37DBF34}" type="pres">
      <dgm:prSet presAssocID="{107F64DA-7CA8-4A81-85FB-15E37FE9A973}" presName="theList" presStyleCnt="0"/>
      <dgm:spPr/>
    </dgm:pt>
    <dgm:pt modelId="{3FBE6D3E-90F1-4CE6-ABF5-E8B60C4465E3}" type="pres">
      <dgm:prSet presAssocID="{9D1EEC2D-D842-417E-9DB9-1D0AFEA9B358}" presName="aNode" presStyleLbl="fgAcc1" presStyleIdx="0" presStyleCnt="3" custScaleX="277925" custScaleY="48913" custLinFactNeighborX="-22010" custLinFactNeighborY="-31089">
        <dgm:presLayoutVars>
          <dgm:bulletEnabled val="1"/>
        </dgm:presLayoutVars>
      </dgm:prSet>
      <dgm:spPr/>
      <dgm:t>
        <a:bodyPr/>
        <a:lstStyle/>
        <a:p>
          <a:endParaRPr lang="ru-RU"/>
        </a:p>
      </dgm:t>
    </dgm:pt>
    <dgm:pt modelId="{14729547-1BAC-44B2-929E-09AE514A782C}" type="pres">
      <dgm:prSet presAssocID="{9D1EEC2D-D842-417E-9DB9-1D0AFEA9B358}" presName="aSpace" presStyleCnt="0"/>
      <dgm:spPr/>
    </dgm:pt>
    <dgm:pt modelId="{E561ADBB-D0C0-402F-BAEB-88A37D69933F}" type="pres">
      <dgm:prSet presAssocID="{573F88DA-3B77-4F23-8679-961112546DDE}" presName="aNode" presStyleLbl="fgAcc1" presStyleIdx="1" presStyleCnt="3" custScaleX="276907" custScaleY="40016" custLinFactNeighborX="-22553" custLinFactNeighborY="-4158">
        <dgm:presLayoutVars>
          <dgm:bulletEnabled val="1"/>
        </dgm:presLayoutVars>
      </dgm:prSet>
      <dgm:spPr/>
      <dgm:t>
        <a:bodyPr/>
        <a:lstStyle/>
        <a:p>
          <a:endParaRPr lang="ru-RU"/>
        </a:p>
      </dgm:t>
    </dgm:pt>
    <dgm:pt modelId="{A369C0DE-C07B-4168-A1D9-37734DAC472B}" type="pres">
      <dgm:prSet presAssocID="{573F88DA-3B77-4F23-8679-961112546DDE}" presName="aSpace" presStyleCnt="0"/>
      <dgm:spPr/>
    </dgm:pt>
    <dgm:pt modelId="{1C4E5A56-25A1-4050-B4EF-6CF03A012EAC}" type="pres">
      <dgm:prSet presAssocID="{294497EA-8682-4682-AE25-BFCFC89920DB}" presName="aNode" presStyleLbl="fgAcc1" presStyleIdx="2" presStyleCnt="3" custAng="0" custScaleX="279369" custScaleY="102880" custLinFactNeighborX="-21322" custLinFactNeighborY="10961">
        <dgm:presLayoutVars>
          <dgm:bulletEnabled val="1"/>
        </dgm:presLayoutVars>
      </dgm:prSet>
      <dgm:spPr/>
      <dgm:t>
        <a:bodyPr/>
        <a:lstStyle/>
        <a:p>
          <a:endParaRPr lang="ru-RU"/>
        </a:p>
      </dgm:t>
    </dgm:pt>
    <dgm:pt modelId="{DE986DD8-5D8F-41B9-B3E5-92124BC18A95}" type="pres">
      <dgm:prSet presAssocID="{294497EA-8682-4682-AE25-BFCFC89920DB}" presName="aSpace" presStyleCnt="0"/>
      <dgm:spPr/>
    </dgm:pt>
  </dgm:ptLst>
  <dgm:cxnLst>
    <dgm:cxn modelId="{52F999EE-4598-4D04-84E4-F3FC1AE5B73D}" type="presOf" srcId="{107F64DA-7CA8-4A81-85FB-15E37FE9A973}" destId="{65AE93BA-BA92-4F99-9F0B-B355769DFAB4}" srcOrd="0" destOrd="0" presId="urn:microsoft.com/office/officeart/2005/8/layout/pyramid2"/>
    <dgm:cxn modelId="{D860C140-FAC0-47D9-813F-86D1D1EE6C9F}" srcId="{107F64DA-7CA8-4A81-85FB-15E37FE9A973}" destId="{9D1EEC2D-D842-417E-9DB9-1D0AFEA9B358}" srcOrd="0" destOrd="0" parTransId="{BD795681-6AD3-4021-BC21-FE42C8E2C131}" sibTransId="{CEA1BF20-F2FA-493B-9B2B-55F324200D5D}"/>
    <dgm:cxn modelId="{5214E927-13A5-4A79-9CA1-3068A3B32449}" srcId="{107F64DA-7CA8-4A81-85FB-15E37FE9A973}" destId="{294497EA-8682-4682-AE25-BFCFC89920DB}" srcOrd="2" destOrd="0" parTransId="{30CF6849-DD9B-4A1F-A813-93FD8D0D4A31}" sibTransId="{124310E6-FB0A-4C4D-B6B3-509173BA1A42}"/>
    <dgm:cxn modelId="{DB53034A-BE19-4412-9942-5AC7420B414F}" type="presOf" srcId="{294497EA-8682-4682-AE25-BFCFC89920DB}" destId="{1C4E5A56-25A1-4050-B4EF-6CF03A012EAC}" srcOrd="0" destOrd="0" presId="urn:microsoft.com/office/officeart/2005/8/layout/pyramid2"/>
    <dgm:cxn modelId="{98D39894-ABB2-438F-B8D0-C6F8F85D86AF}" srcId="{107F64DA-7CA8-4A81-85FB-15E37FE9A973}" destId="{573F88DA-3B77-4F23-8679-961112546DDE}" srcOrd="1" destOrd="0" parTransId="{552DCCF8-236B-48A3-90CE-1DC0C3BAA827}" sibTransId="{355129D5-0F18-4409-8AC2-4BE8CB5D267D}"/>
    <dgm:cxn modelId="{9DA2A24F-89E3-4F72-8CCE-CFF68B918074}" type="presOf" srcId="{9D1EEC2D-D842-417E-9DB9-1D0AFEA9B358}" destId="{3FBE6D3E-90F1-4CE6-ABF5-E8B60C4465E3}" srcOrd="0" destOrd="0" presId="urn:microsoft.com/office/officeart/2005/8/layout/pyramid2"/>
    <dgm:cxn modelId="{A2DA17D8-45D4-4498-85EC-538FB9139CAE}" type="presOf" srcId="{573F88DA-3B77-4F23-8679-961112546DDE}" destId="{E561ADBB-D0C0-402F-BAEB-88A37D69933F}" srcOrd="0" destOrd="0" presId="urn:microsoft.com/office/officeart/2005/8/layout/pyramid2"/>
    <dgm:cxn modelId="{268576E6-8BEB-4AE9-98A3-EBF72D56E81E}" type="presParOf" srcId="{65AE93BA-BA92-4F99-9F0B-B355769DFAB4}" destId="{D6B0F7C5-DB01-4F0B-8B18-A73B34F78E45}" srcOrd="0" destOrd="0" presId="urn:microsoft.com/office/officeart/2005/8/layout/pyramid2"/>
    <dgm:cxn modelId="{F04634CC-4337-431D-B73F-C1BFA0F4872D}" type="presParOf" srcId="{65AE93BA-BA92-4F99-9F0B-B355769DFAB4}" destId="{98E10367-2BCE-4034-9DE1-E16AE37DBF34}" srcOrd="1" destOrd="0" presId="urn:microsoft.com/office/officeart/2005/8/layout/pyramid2"/>
    <dgm:cxn modelId="{E89D3B65-15A4-4B43-AB77-EBD5B862450D}" type="presParOf" srcId="{98E10367-2BCE-4034-9DE1-E16AE37DBF34}" destId="{3FBE6D3E-90F1-4CE6-ABF5-E8B60C4465E3}" srcOrd="0" destOrd="0" presId="urn:microsoft.com/office/officeart/2005/8/layout/pyramid2"/>
    <dgm:cxn modelId="{1A2FBD00-386C-4282-B4EB-ED0096044F96}" type="presParOf" srcId="{98E10367-2BCE-4034-9DE1-E16AE37DBF34}" destId="{14729547-1BAC-44B2-929E-09AE514A782C}" srcOrd="1" destOrd="0" presId="urn:microsoft.com/office/officeart/2005/8/layout/pyramid2"/>
    <dgm:cxn modelId="{72F35574-9312-4FC0-ADDA-944F96504BAC}" type="presParOf" srcId="{98E10367-2BCE-4034-9DE1-E16AE37DBF34}" destId="{E561ADBB-D0C0-402F-BAEB-88A37D69933F}" srcOrd="2" destOrd="0" presId="urn:microsoft.com/office/officeart/2005/8/layout/pyramid2"/>
    <dgm:cxn modelId="{2FEE8A2E-11B8-4BA6-A84D-977F397DDAD8}" type="presParOf" srcId="{98E10367-2BCE-4034-9DE1-E16AE37DBF34}" destId="{A369C0DE-C07B-4168-A1D9-37734DAC472B}" srcOrd="3" destOrd="0" presId="urn:microsoft.com/office/officeart/2005/8/layout/pyramid2"/>
    <dgm:cxn modelId="{765D5BF7-30A3-4E00-A236-02E71B452F21}" type="presParOf" srcId="{98E10367-2BCE-4034-9DE1-E16AE37DBF34}" destId="{1C4E5A56-25A1-4050-B4EF-6CF03A012EAC}" srcOrd="4" destOrd="0" presId="urn:microsoft.com/office/officeart/2005/8/layout/pyramid2"/>
    <dgm:cxn modelId="{698F08BA-3C3E-408B-ABCF-B93060CAD004}" type="presParOf" srcId="{98E10367-2BCE-4034-9DE1-E16AE37DBF34}" destId="{DE986DD8-5D8F-41B9-B3E5-92124BC18A95}"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2C9B7EE-AC97-43C8-8685-BDBB9AEFFCDA}"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49C42D5C-AD72-4C20-AF45-4F3A28568750}">
      <dgm:prSet custT="1"/>
      <dgm:spPr/>
      <dgm:t>
        <a:bodyPr/>
        <a:lstStyle/>
        <a:p>
          <a:pPr rtl="0"/>
          <a:r>
            <a:rPr lang="ru-RU" sz="2800" b="1" dirty="0" smtClean="0">
              <a:latin typeface="Times New Roman" pitchFamily="18" charset="0"/>
              <a:cs typeface="Times New Roman" pitchFamily="18" charset="0"/>
            </a:rPr>
            <a:t>Срок проведения проверки – не более 20 рабочих дней.</a:t>
          </a:r>
          <a:endParaRPr lang="ru-RU" sz="2800" b="1" dirty="0">
            <a:latin typeface="Times New Roman" pitchFamily="18" charset="0"/>
            <a:cs typeface="Times New Roman" pitchFamily="18" charset="0"/>
          </a:endParaRPr>
        </a:p>
      </dgm:t>
    </dgm:pt>
    <dgm:pt modelId="{E6EE5787-8B21-46BE-9972-D48E94A4C7A7}" type="parTrans" cxnId="{0BB9B153-B071-44B1-876F-639B25931162}">
      <dgm:prSet/>
      <dgm:spPr/>
      <dgm:t>
        <a:bodyPr/>
        <a:lstStyle/>
        <a:p>
          <a:endParaRPr lang="ru-RU"/>
        </a:p>
      </dgm:t>
    </dgm:pt>
    <dgm:pt modelId="{924ACD6E-DF4D-43C4-B63B-DABF9C69D850}" type="sibTrans" cxnId="{0BB9B153-B071-44B1-876F-639B25931162}">
      <dgm:prSet/>
      <dgm:spPr/>
      <dgm:t>
        <a:bodyPr/>
        <a:lstStyle/>
        <a:p>
          <a:endParaRPr lang="ru-RU"/>
        </a:p>
      </dgm:t>
    </dgm:pt>
    <dgm:pt modelId="{C61F8A4D-241D-4528-BDF3-8A78E1C1B210}">
      <dgm:prSet custT="1"/>
      <dgm:spPr/>
      <dgm:t>
        <a:bodyPr/>
        <a:lstStyle/>
        <a:p>
          <a:pPr rtl="0"/>
          <a:r>
            <a:rPr lang="ru-RU" sz="2400" dirty="0" smtClean="0">
              <a:latin typeface="Times New Roman" pitchFamily="18" charset="0"/>
              <a:cs typeface="Times New Roman" pitchFamily="18" charset="0"/>
            </a:rPr>
            <a:t>не позднее трех рабочих дней до дня начала проверки, посредством направления в проверяемую организацию копию приказа (распоряжения) о проведении плановой проверки.</a:t>
          </a:r>
          <a:endParaRPr lang="ru-RU" sz="2400" dirty="0">
            <a:latin typeface="Times New Roman" pitchFamily="18" charset="0"/>
            <a:cs typeface="Times New Roman" pitchFamily="18" charset="0"/>
          </a:endParaRPr>
        </a:p>
      </dgm:t>
    </dgm:pt>
    <dgm:pt modelId="{091E8E83-3024-4C82-A107-EB88C3BE7F83}" type="sibTrans" cxnId="{A3BFD00B-7398-4981-9820-9AAABA2D85F0}">
      <dgm:prSet/>
      <dgm:spPr/>
      <dgm:t>
        <a:bodyPr/>
        <a:lstStyle/>
        <a:p>
          <a:endParaRPr lang="ru-RU"/>
        </a:p>
      </dgm:t>
    </dgm:pt>
    <dgm:pt modelId="{494B4A5F-0D0D-4F58-8772-6C694A078F9F}" type="parTrans" cxnId="{A3BFD00B-7398-4981-9820-9AAABA2D85F0}">
      <dgm:prSet/>
      <dgm:spPr/>
      <dgm:t>
        <a:bodyPr/>
        <a:lstStyle/>
        <a:p>
          <a:endParaRPr lang="ru-RU"/>
        </a:p>
      </dgm:t>
    </dgm:pt>
    <dgm:pt modelId="{8601AF85-25CD-4A26-B233-6EF19FE96AB7}" type="pres">
      <dgm:prSet presAssocID="{72C9B7EE-AC97-43C8-8685-BDBB9AEFFCDA}" presName="Name0" presStyleCnt="0">
        <dgm:presLayoutVars>
          <dgm:chMax val="7"/>
          <dgm:dir/>
          <dgm:animLvl val="lvl"/>
          <dgm:resizeHandles val="exact"/>
        </dgm:presLayoutVars>
      </dgm:prSet>
      <dgm:spPr/>
      <dgm:t>
        <a:bodyPr/>
        <a:lstStyle/>
        <a:p>
          <a:endParaRPr lang="ru-RU"/>
        </a:p>
      </dgm:t>
    </dgm:pt>
    <dgm:pt modelId="{2C1F2410-8610-4BD9-B16A-7D69D74DCA2A}" type="pres">
      <dgm:prSet presAssocID="{C61F8A4D-241D-4528-BDF3-8A78E1C1B210}" presName="circle1" presStyleLbl="node1" presStyleIdx="0" presStyleCnt="2"/>
      <dgm:spPr/>
    </dgm:pt>
    <dgm:pt modelId="{987951F0-D386-4116-808C-67B028092621}" type="pres">
      <dgm:prSet presAssocID="{C61F8A4D-241D-4528-BDF3-8A78E1C1B210}" presName="space" presStyleCnt="0"/>
      <dgm:spPr/>
    </dgm:pt>
    <dgm:pt modelId="{04DA6D70-0FD4-4C7E-9056-D9A50B1BCBA7}" type="pres">
      <dgm:prSet presAssocID="{C61F8A4D-241D-4528-BDF3-8A78E1C1B210}" presName="rect1" presStyleLbl="alignAcc1" presStyleIdx="0" presStyleCnt="2"/>
      <dgm:spPr/>
      <dgm:t>
        <a:bodyPr/>
        <a:lstStyle/>
        <a:p>
          <a:endParaRPr lang="ru-RU"/>
        </a:p>
      </dgm:t>
    </dgm:pt>
    <dgm:pt modelId="{006E57E4-7CF6-41D5-8051-4AD633254FCE}" type="pres">
      <dgm:prSet presAssocID="{49C42D5C-AD72-4C20-AF45-4F3A28568750}" presName="vertSpace2" presStyleLbl="node1" presStyleIdx="0" presStyleCnt="2"/>
      <dgm:spPr/>
    </dgm:pt>
    <dgm:pt modelId="{24D36B41-4757-48E0-9CDA-0898D6017E34}" type="pres">
      <dgm:prSet presAssocID="{49C42D5C-AD72-4C20-AF45-4F3A28568750}" presName="circle2" presStyleLbl="node1" presStyleIdx="1" presStyleCnt="2"/>
      <dgm:spPr/>
    </dgm:pt>
    <dgm:pt modelId="{3EAF3EB3-6D6F-4DFE-ACF4-7CB042E79C8B}" type="pres">
      <dgm:prSet presAssocID="{49C42D5C-AD72-4C20-AF45-4F3A28568750}" presName="rect2" presStyleLbl="alignAcc1" presStyleIdx="1" presStyleCnt="2"/>
      <dgm:spPr/>
      <dgm:t>
        <a:bodyPr/>
        <a:lstStyle/>
        <a:p>
          <a:endParaRPr lang="ru-RU"/>
        </a:p>
      </dgm:t>
    </dgm:pt>
    <dgm:pt modelId="{B875622E-0998-470A-BB0A-6F23894A734B}" type="pres">
      <dgm:prSet presAssocID="{C61F8A4D-241D-4528-BDF3-8A78E1C1B210}" presName="rect1ParTxNoCh" presStyleLbl="alignAcc1" presStyleIdx="1" presStyleCnt="2">
        <dgm:presLayoutVars>
          <dgm:chMax val="1"/>
          <dgm:bulletEnabled val="1"/>
        </dgm:presLayoutVars>
      </dgm:prSet>
      <dgm:spPr/>
      <dgm:t>
        <a:bodyPr/>
        <a:lstStyle/>
        <a:p>
          <a:endParaRPr lang="ru-RU"/>
        </a:p>
      </dgm:t>
    </dgm:pt>
    <dgm:pt modelId="{3E6F9804-E61E-4481-AF91-3CF75677E76F}" type="pres">
      <dgm:prSet presAssocID="{49C42D5C-AD72-4C20-AF45-4F3A28568750}" presName="rect2ParTxNoCh" presStyleLbl="alignAcc1" presStyleIdx="1" presStyleCnt="2">
        <dgm:presLayoutVars>
          <dgm:chMax val="1"/>
          <dgm:bulletEnabled val="1"/>
        </dgm:presLayoutVars>
      </dgm:prSet>
      <dgm:spPr/>
      <dgm:t>
        <a:bodyPr/>
        <a:lstStyle/>
        <a:p>
          <a:endParaRPr lang="ru-RU"/>
        </a:p>
      </dgm:t>
    </dgm:pt>
  </dgm:ptLst>
  <dgm:cxnLst>
    <dgm:cxn modelId="{984839B7-1F08-4D09-A3E7-65BFF1E2E558}" type="presOf" srcId="{C61F8A4D-241D-4528-BDF3-8A78E1C1B210}" destId="{04DA6D70-0FD4-4C7E-9056-D9A50B1BCBA7}" srcOrd="0" destOrd="0" presId="urn:microsoft.com/office/officeart/2005/8/layout/target3"/>
    <dgm:cxn modelId="{0BB9B153-B071-44B1-876F-639B25931162}" srcId="{72C9B7EE-AC97-43C8-8685-BDBB9AEFFCDA}" destId="{49C42D5C-AD72-4C20-AF45-4F3A28568750}" srcOrd="1" destOrd="0" parTransId="{E6EE5787-8B21-46BE-9972-D48E94A4C7A7}" sibTransId="{924ACD6E-DF4D-43C4-B63B-DABF9C69D850}"/>
    <dgm:cxn modelId="{E1F30F31-4451-4207-B420-FBF92DCA3AC0}" type="presOf" srcId="{72C9B7EE-AC97-43C8-8685-BDBB9AEFFCDA}" destId="{8601AF85-25CD-4A26-B233-6EF19FE96AB7}" srcOrd="0" destOrd="0" presId="urn:microsoft.com/office/officeart/2005/8/layout/target3"/>
    <dgm:cxn modelId="{51445B42-0551-4A2A-9B00-C6F1FF76848B}" type="presOf" srcId="{49C42D5C-AD72-4C20-AF45-4F3A28568750}" destId="{3E6F9804-E61E-4481-AF91-3CF75677E76F}" srcOrd="1" destOrd="0" presId="urn:microsoft.com/office/officeart/2005/8/layout/target3"/>
    <dgm:cxn modelId="{11531FD1-4C61-458A-899E-BE14833403CD}" type="presOf" srcId="{49C42D5C-AD72-4C20-AF45-4F3A28568750}" destId="{3EAF3EB3-6D6F-4DFE-ACF4-7CB042E79C8B}" srcOrd="0" destOrd="0" presId="urn:microsoft.com/office/officeart/2005/8/layout/target3"/>
    <dgm:cxn modelId="{A3BFD00B-7398-4981-9820-9AAABA2D85F0}" srcId="{72C9B7EE-AC97-43C8-8685-BDBB9AEFFCDA}" destId="{C61F8A4D-241D-4528-BDF3-8A78E1C1B210}" srcOrd="0" destOrd="0" parTransId="{494B4A5F-0D0D-4F58-8772-6C694A078F9F}" sibTransId="{091E8E83-3024-4C82-A107-EB88C3BE7F83}"/>
    <dgm:cxn modelId="{4F37F8A9-642E-41D0-9442-65DC4ABA1A59}" type="presOf" srcId="{C61F8A4D-241D-4528-BDF3-8A78E1C1B210}" destId="{B875622E-0998-470A-BB0A-6F23894A734B}" srcOrd="1" destOrd="0" presId="urn:microsoft.com/office/officeart/2005/8/layout/target3"/>
    <dgm:cxn modelId="{818810B1-7676-4772-9532-7682CE367F5E}" type="presParOf" srcId="{8601AF85-25CD-4A26-B233-6EF19FE96AB7}" destId="{2C1F2410-8610-4BD9-B16A-7D69D74DCA2A}" srcOrd="0" destOrd="0" presId="urn:microsoft.com/office/officeart/2005/8/layout/target3"/>
    <dgm:cxn modelId="{C796266F-BDF0-47C2-82A9-D044BF463904}" type="presParOf" srcId="{8601AF85-25CD-4A26-B233-6EF19FE96AB7}" destId="{987951F0-D386-4116-808C-67B028092621}" srcOrd="1" destOrd="0" presId="urn:microsoft.com/office/officeart/2005/8/layout/target3"/>
    <dgm:cxn modelId="{3977B968-D8B4-45FC-AD71-A21DB2A4EC90}" type="presParOf" srcId="{8601AF85-25CD-4A26-B233-6EF19FE96AB7}" destId="{04DA6D70-0FD4-4C7E-9056-D9A50B1BCBA7}" srcOrd="2" destOrd="0" presId="urn:microsoft.com/office/officeart/2005/8/layout/target3"/>
    <dgm:cxn modelId="{9BE65492-63C9-4917-886D-692B00EC358F}" type="presParOf" srcId="{8601AF85-25CD-4A26-B233-6EF19FE96AB7}" destId="{006E57E4-7CF6-41D5-8051-4AD633254FCE}" srcOrd="3" destOrd="0" presId="urn:microsoft.com/office/officeart/2005/8/layout/target3"/>
    <dgm:cxn modelId="{D3AD45BD-CBC0-4F79-8B5A-D37B7B261401}" type="presParOf" srcId="{8601AF85-25CD-4A26-B233-6EF19FE96AB7}" destId="{24D36B41-4757-48E0-9CDA-0898D6017E34}" srcOrd="4" destOrd="0" presId="urn:microsoft.com/office/officeart/2005/8/layout/target3"/>
    <dgm:cxn modelId="{AC0A4389-C2B3-4092-A831-7BB09BD70342}" type="presParOf" srcId="{8601AF85-25CD-4A26-B233-6EF19FE96AB7}" destId="{3EAF3EB3-6D6F-4DFE-ACF4-7CB042E79C8B}" srcOrd="5" destOrd="0" presId="urn:microsoft.com/office/officeart/2005/8/layout/target3"/>
    <dgm:cxn modelId="{E3EFC59D-550F-47C0-AD86-50D23F60F499}" type="presParOf" srcId="{8601AF85-25CD-4A26-B233-6EF19FE96AB7}" destId="{B875622E-0998-470A-BB0A-6F23894A734B}" srcOrd="6" destOrd="0" presId="urn:microsoft.com/office/officeart/2005/8/layout/target3"/>
    <dgm:cxn modelId="{226DDFA9-396B-460B-957E-57C258F3AF95}" type="presParOf" srcId="{8601AF85-25CD-4A26-B233-6EF19FE96AB7}" destId="{3E6F9804-E61E-4481-AF91-3CF75677E76F}"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FC4CC7A-20B7-4A64-9066-7B886A4605D4}"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ru-RU"/>
        </a:p>
      </dgm:t>
    </dgm:pt>
    <dgm:pt modelId="{71615E63-4972-4644-845F-B3F935B89792}">
      <dgm:prSet custT="1"/>
      <dgm:spPr/>
      <dgm:t>
        <a:bodyPr/>
        <a:lstStyle/>
        <a:p>
          <a:pPr rtl="0"/>
          <a:r>
            <a:rPr lang="ru-RU" sz="3200" dirty="0" smtClean="0">
              <a:latin typeface="Times New Roman" pitchFamily="18" charset="0"/>
              <a:cs typeface="Times New Roman" pitchFamily="18" charset="0"/>
            </a:rPr>
            <a:t>О проведении внеплановой выездной проверки юридическое лицо уведомляется органом государственного контроля (надзора) не позднее, чем за </a:t>
          </a:r>
          <a:r>
            <a:rPr lang="ru-RU" sz="3200" b="1" dirty="0" smtClean="0">
              <a:solidFill>
                <a:schemeClr val="tx1"/>
              </a:solidFill>
              <a:latin typeface="Times New Roman" pitchFamily="18" charset="0"/>
              <a:cs typeface="Times New Roman" pitchFamily="18" charset="0"/>
            </a:rPr>
            <a:t>24 часа </a:t>
          </a:r>
          <a:r>
            <a:rPr lang="ru-RU" sz="3200" dirty="0" smtClean="0">
              <a:latin typeface="Times New Roman" pitchFamily="18" charset="0"/>
              <a:cs typeface="Times New Roman" pitchFamily="18" charset="0"/>
            </a:rPr>
            <a:t>до начала ее проведения любым доступным способом.</a:t>
          </a:r>
          <a:endParaRPr lang="ru-RU" sz="3200" dirty="0">
            <a:latin typeface="Times New Roman" pitchFamily="18" charset="0"/>
            <a:cs typeface="Times New Roman" pitchFamily="18" charset="0"/>
          </a:endParaRPr>
        </a:p>
      </dgm:t>
    </dgm:pt>
    <dgm:pt modelId="{397EAAB5-B98E-4BDF-8652-41BEE32CC1B0}" type="parTrans" cxnId="{F672FD5A-BB09-472B-BF2E-E4ECF56C298A}">
      <dgm:prSet/>
      <dgm:spPr/>
      <dgm:t>
        <a:bodyPr/>
        <a:lstStyle/>
        <a:p>
          <a:endParaRPr lang="ru-RU"/>
        </a:p>
      </dgm:t>
    </dgm:pt>
    <dgm:pt modelId="{99BD870F-7CCE-4C56-9660-225744AAFDF9}" type="sibTrans" cxnId="{F672FD5A-BB09-472B-BF2E-E4ECF56C298A}">
      <dgm:prSet/>
      <dgm:spPr/>
      <dgm:t>
        <a:bodyPr/>
        <a:lstStyle/>
        <a:p>
          <a:endParaRPr lang="ru-RU"/>
        </a:p>
      </dgm:t>
    </dgm:pt>
    <dgm:pt modelId="{3D533ECB-9A05-4791-9342-7EBAC555E84D}" type="pres">
      <dgm:prSet presAssocID="{2FC4CC7A-20B7-4A64-9066-7B886A4605D4}" presName="Name0" presStyleCnt="0">
        <dgm:presLayoutVars>
          <dgm:dir/>
          <dgm:animLvl val="lvl"/>
          <dgm:resizeHandles val="exact"/>
        </dgm:presLayoutVars>
      </dgm:prSet>
      <dgm:spPr/>
      <dgm:t>
        <a:bodyPr/>
        <a:lstStyle/>
        <a:p>
          <a:endParaRPr lang="ru-RU"/>
        </a:p>
      </dgm:t>
    </dgm:pt>
    <dgm:pt modelId="{EEDE4491-2FFD-4D2F-B0A4-B3BC961B482C}" type="pres">
      <dgm:prSet presAssocID="{71615E63-4972-4644-845F-B3F935B89792}" presName="linNode" presStyleCnt="0"/>
      <dgm:spPr/>
    </dgm:pt>
    <dgm:pt modelId="{2BD95B8C-79A7-4F6A-A26E-504C5B8B09DE}" type="pres">
      <dgm:prSet presAssocID="{71615E63-4972-4644-845F-B3F935B89792}" presName="parentText" presStyleLbl="node1" presStyleIdx="0" presStyleCnt="1" custScaleX="252774">
        <dgm:presLayoutVars>
          <dgm:chMax val="1"/>
          <dgm:bulletEnabled val="1"/>
        </dgm:presLayoutVars>
      </dgm:prSet>
      <dgm:spPr/>
      <dgm:t>
        <a:bodyPr/>
        <a:lstStyle/>
        <a:p>
          <a:endParaRPr lang="ru-RU"/>
        </a:p>
      </dgm:t>
    </dgm:pt>
  </dgm:ptLst>
  <dgm:cxnLst>
    <dgm:cxn modelId="{1F70797A-F353-4FFF-9721-3232625B5EC7}" type="presOf" srcId="{71615E63-4972-4644-845F-B3F935B89792}" destId="{2BD95B8C-79A7-4F6A-A26E-504C5B8B09DE}" srcOrd="0" destOrd="0" presId="urn:microsoft.com/office/officeart/2005/8/layout/vList5"/>
    <dgm:cxn modelId="{2C548450-3A2A-42F8-BBF3-7FD081299098}" type="presOf" srcId="{2FC4CC7A-20B7-4A64-9066-7B886A4605D4}" destId="{3D533ECB-9A05-4791-9342-7EBAC555E84D}" srcOrd="0" destOrd="0" presId="urn:microsoft.com/office/officeart/2005/8/layout/vList5"/>
    <dgm:cxn modelId="{F672FD5A-BB09-472B-BF2E-E4ECF56C298A}" srcId="{2FC4CC7A-20B7-4A64-9066-7B886A4605D4}" destId="{71615E63-4972-4644-845F-B3F935B89792}" srcOrd="0" destOrd="0" parTransId="{397EAAB5-B98E-4BDF-8652-41BEE32CC1B0}" sibTransId="{99BD870F-7CCE-4C56-9660-225744AAFDF9}"/>
    <dgm:cxn modelId="{045AAA2E-1559-44BC-8971-0856C01BA635}" type="presParOf" srcId="{3D533ECB-9A05-4791-9342-7EBAC555E84D}" destId="{EEDE4491-2FFD-4D2F-B0A4-B3BC961B482C}" srcOrd="0" destOrd="0" presId="urn:microsoft.com/office/officeart/2005/8/layout/vList5"/>
    <dgm:cxn modelId="{3B3109D2-5486-4E88-A8BA-38B000DC98D9}" type="presParOf" srcId="{EEDE4491-2FFD-4D2F-B0A4-B3BC961B482C}" destId="{2BD95B8C-79A7-4F6A-A26E-504C5B8B09DE}"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3E18D3-70B7-4633-B4DF-16C26FDE5A3A}"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4BDA969B-6B77-40D7-AFF9-0807813EC4F3}">
      <dgm:prSet/>
      <dgm:spPr/>
      <dgm:t>
        <a:bodyPr/>
        <a:lstStyle/>
        <a:p>
          <a:pPr algn="ctr" rtl="0"/>
          <a:r>
            <a:rPr lang="ru-RU" b="1" dirty="0" smtClean="0">
              <a:latin typeface="Times New Roman" pitchFamily="18" charset="0"/>
              <a:cs typeface="Times New Roman" pitchFamily="18" charset="0"/>
            </a:rPr>
            <a:t>Сроки уведомления о проведении внеплановой выездной проверки</a:t>
          </a:r>
          <a:endParaRPr lang="ru-RU" b="1" dirty="0">
            <a:latin typeface="Times New Roman" pitchFamily="18" charset="0"/>
            <a:cs typeface="Times New Roman" pitchFamily="18" charset="0"/>
          </a:endParaRPr>
        </a:p>
      </dgm:t>
    </dgm:pt>
    <dgm:pt modelId="{3B58C1C4-E199-40EC-A29C-200A22EE4FF7}" type="parTrans" cxnId="{8EF81A5B-59A0-4620-AFA2-CFC50F704C58}">
      <dgm:prSet/>
      <dgm:spPr/>
      <dgm:t>
        <a:bodyPr/>
        <a:lstStyle/>
        <a:p>
          <a:endParaRPr lang="ru-RU"/>
        </a:p>
      </dgm:t>
    </dgm:pt>
    <dgm:pt modelId="{D844D82C-A7B4-41EF-A341-04A3AC668979}" type="sibTrans" cxnId="{8EF81A5B-59A0-4620-AFA2-CFC50F704C58}">
      <dgm:prSet/>
      <dgm:spPr/>
      <dgm:t>
        <a:bodyPr/>
        <a:lstStyle/>
        <a:p>
          <a:endParaRPr lang="ru-RU"/>
        </a:p>
      </dgm:t>
    </dgm:pt>
    <dgm:pt modelId="{10049B67-7ECE-4441-BD02-E5ECD64E8420}" type="pres">
      <dgm:prSet presAssocID="{483E18D3-70B7-4633-B4DF-16C26FDE5A3A}" presName="linear" presStyleCnt="0">
        <dgm:presLayoutVars>
          <dgm:animLvl val="lvl"/>
          <dgm:resizeHandles val="exact"/>
        </dgm:presLayoutVars>
      </dgm:prSet>
      <dgm:spPr/>
      <dgm:t>
        <a:bodyPr/>
        <a:lstStyle/>
        <a:p>
          <a:endParaRPr lang="ru-RU"/>
        </a:p>
      </dgm:t>
    </dgm:pt>
    <dgm:pt modelId="{28827B5F-7127-49A0-BC74-F493AB14A1B0}" type="pres">
      <dgm:prSet presAssocID="{4BDA969B-6B77-40D7-AFF9-0807813EC4F3}" presName="parentText" presStyleLbl="node1" presStyleIdx="0" presStyleCnt="1">
        <dgm:presLayoutVars>
          <dgm:chMax val="0"/>
          <dgm:bulletEnabled val="1"/>
        </dgm:presLayoutVars>
      </dgm:prSet>
      <dgm:spPr/>
      <dgm:t>
        <a:bodyPr/>
        <a:lstStyle/>
        <a:p>
          <a:endParaRPr lang="ru-RU"/>
        </a:p>
      </dgm:t>
    </dgm:pt>
  </dgm:ptLst>
  <dgm:cxnLst>
    <dgm:cxn modelId="{8EF81A5B-59A0-4620-AFA2-CFC50F704C58}" srcId="{483E18D3-70B7-4633-B4DF-16C26FDE5A3A}" destId="{4BDA969B-6B77-40D7-AFF9-0807813EC4F3}" srcOrd="0" destOrd="0" parTransId="{3B58C1C4-E199-40EC-A29C-200A22EE4FF7}" sibTransId="{D844D82C-A7B4-41EF-A341-04A3AC668979}"/>
    <dgm:cxn modelId="{58C3DFF0-BF43-4A8D-AF1C-E80561065C13}" type="presOf" srcId="{483E18D3-70B7-4633-B4DF-16C26FDE5A3A}" destId="{10049B67-7ECE-4441-BD02-E5ECD64E8420}" srcOrd="0" destOrd="0" presId="urn:microsoft.com/office/officeart/2005/8/layout/vList2"/>
    <dgm:cxn modelId="{50512937-2390-41F6-920F-3F7DB81F3032}" type="presOf" srcId="{4BDA969B-6B77-40D7-AFF9-0807813EC4F3}" destId="{28827B5F-7127-49A0-BC74-F493AB14A1B0}" srcOrd="0" destOrd="0" presId="urn:microsoft.com/office/officeart/2005/8/layout/vList2"/>
    <dgm:cxn modelId="{FA7FD04B-42AF-45BF-943B-9ADD394C3E67}" type="presParOf" srcId="{10049B67-7ECE-4441-BD02-E5ECD64E8420}" destId="{28827B5F-7127-49A0-BC74-F493AB14A1B0}"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90D168-7336-4E1F-B9F8-50B44A7AEE39}">
      <dsp:nvSpPr>
        <dsp:cNvPr id="0" name=""/>
        <dsp:cNvSpPr/>
      </dsp:nvSpPr>
      <dsp:spPr>
        <a:xfrm>
          <a:off x="0" y="0"/>
          <a:ext cx="8229600" cy="1892987"/>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ru-RU" sz="2400" kern="1200" dirty="0" smtClean="0">
              <a:solidFill>
                <a:schemeClr val="tx1"/>
              </a:solidFill>
              <a:latin typeface="Times New Roman" pitchFamily="18" charset="0"/>
              <a:cs typeface="Times New Roman" pitchFamily="18" charset="0"/>
            </a:rPr>
            <a:t>- рассмотрение и экспертиза документов и иной информации, характеризующих деятельность организации, на соответствие требованиям законодательства об образовании;</a:t>
          </a:r>
          <a:endParaRPr lang="ru-RU" sz="2400" kern="1200" dirty="0">
            <a:solidFill>
              <a:schemeClr val="tx1"/>
            </a:solidFill>
            <a:latin typeface="Times New Roman" pitchFamily="18" charset="0"/>
            <a:cs typeface="Times New Roman" pitchFamily="18" charset="0"/>
          </a:endParaRPr>
        </a:p>
      </dsp:txBody>
      <dsp:txXfrm>
        <a:off x="0" y="0"/>
        <a:ext cx="8229600" cy="1892987"/>
      </dsp:txXfrm>
    </dsp:sp>
    <dsp:sp modelId="{05A1C9D9-56FA-4C4B-BBDB-B0EFB2E4E942}">
      <dsp:nvSpPr>
        <dsp:cNvPr id="0" name=""/>
        <dsp:cNvSpPr/>
      </dsp:nvSpPr>
      <dsp:spPr>
        <a:xfrm>
          <a:off x="0" y="1704140"/>
          <a:ext cx="8229600" cy="1892987"/>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ru-RU" sz="2400" kern="1200" dirty="0" smtClean="0">
              <a:solidFill>
                <a:schemeClr val="tx1"/>
              </a:solidFill>
              <a:latin typeface="Times New Roman" pitchFamily="18" charset="0"/>
              <a:cs typeface="Times New Roman" pitchFamily="18" charset="0"/>
            </a:rPr>
            <a:t>- анализ наличия и достоверности информации, размещенной на официальном сайте организации в информационно-телекоммуникационной сети «Интернет», а также иными способами в соответствии с требованиями законодательства Российской Федерации.</a:t>
          </a:r>
          <a:endParaRPr lang="ru-RU" sz="2400" kern="1200" dirty="0">
            <a:solidFill>
              <a:schemeClr val="tx1"/>
            </a:solidFill>
            <a:latin typeface="Times New Roman" pitchFamily="18" charset="0"/>
            <a:cs typeface="Times New Roman" pitchFamily="18" charset="0"/>
          </a:endParaRPr>
        </a:p>
      </dsp:txBody>
      <dsp:txXfrm>
        <a:off x="0" y="1704140"/>
        <a:ext cx="8229600" cy="1892987"/>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4E0609-4DDF-4BEC-9A6C-115112122853}">
      <dsp:nvSpPr>
        <dsp:cNvPr id="0" name=""/>
        <dsp:cNvSpPr/>
      </dsp:nvSpPr>
      <dsp:spPr>
        <a:xfrm>
          <a:off x="514378" y="0"/>
          <a:ext cx="7241540" cy="4525963"/>
        </a:xfrm>
        <a:prstGeom prst="swooshArrow">
          <a:avLst>
            <a:gd name="adj1" fmla="val 25000"/>
            <a:gd name="adj2" fmla="val 25000"/>
          </a:avLst>
        </a:prstGeom>
        <a:gradFill rotWithShape="0">
          <a:gsLst>
            <a:gs pos="0">
              <a:schemeClr val="accent1">
                <a:tint val="40000"/>
                <a:hueOff val="0"/>
                <a:satOff val="0"/>
                <a:lumOff val="0"/>
                <a:alphaOff val="0"/>
                <a:shade val="15000"/>
                <a:satMod val="180000"/>
              </a:schemeClr>
            </a:gs>
            <a:gs pos="50000">
              <a:schemeClr val="accent1">
                <a:tint val="40000"/>
                <a:hueOff val="0"/>
                <a:satOff val="0"/>
                <a:lumOff val="0"/>
                <a:alphaOff val="0"/>
                <a:shade val="45000"/>
                <a:satMod val="170000"/>
              </a:schemeClr>
            </a:gs>
            <a:gs pos="70000">
              <a:schemeClr val="accent1">
                <a:tint val="40000"/>
                <a:hueOff val="0"/>
                <a:satOff val="0"/>
                <a:lumOff val="0"/>
                <a:alphaOff val="0"/>
                <a:tint val="99000"/>
                <a:shade val="65000"/>
                <a:satMod val="155000"/>
              </a:schemeClr>
            </a:gs>
            <a:gs pos="100000">
              <a:schemeClr val="accent1">
                <a:tint val="40000"/>
                <a:hueOff val="0"/>
                <a:satOff val="0"/>
                <a:lumOff val="0"/>
                <a:alphaOff val="0"/>
                <a:tint val="95500"/>
                <a:shade val="100000"/>
                <a:satMod val="15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E791D97D-C8D4-4FAA-B01F-997ED7F24A8C}">
      <dsp:nvSpPr>
        <dsp:cNvPr id="0" name=""/>
        <dsp:cNvSpPr/>
      </dsp:nvSpPr>
      <dsp:spPr>
        <a:xfrm>
          <a:off x="1207321" y="3364035"/>
          <a:ext cx="166555" cy="166555"/>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54BD544-3D33-47BE-AC47-5F6490C3DE78}">
      <dsp:nvSpPr>
        <dsp:cNvPr id="0" name=""/>
        <dsp:cNvSpPr/>
      </dsp:nvSpPr>
      <dsp:spPr>
        <a:xfrm>
          <a:off x="34507" y="3444372"/>
          <a:ext cx="2646687" cy="1083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254" tIns="0" rIns="0" bIns="0" numCol="1" spcCol="1270" anchor="t" anchorCtr="0">
          <a:noAutofit/>
        </a:bodyPr>
        <a:lstStyle/>
        <a:p>
          <a:pPr lvl="0" algn="l" defTabSz="533400" rtl="0">
            <a:lnSpc>
              <a:spcPct val="90000"/>
            </a:lnSpc>
            <a:spcBef>
              <a:spcPct val="0"/>
            </a:spcBef>
            <a:spcAft>
              <a:spcPct val="35000"/>
            </a:spcAft>
          </a:pPr>
          <a:r>
            <a:rPr lang="ru-RU" sz="1200" b="1" kern="1200" dirty="0" smtClean="0"/>
            <a:t>Нарушение порядка приема  в образовательную организацию и отсутствие распорядительного акта о приеме</a:t>
          </a:r>
          <a:endParaRPr lang="ru-RU" sz="1200" kern="1200" dirty="0"/>
        </a:p>
      </dsp:txBody>
      <dsp:txXfrm>
        <a:off x="34507" y="3444372"/>
        <a:ext cx="2646687" cy="1083060"/>
      </dsp:txXfrm>
    </dsp:sp>
    <dsp:sp modelId="{2020B163-4356-4A16-A969-3076CDDBBAA6}">
      <dsp:nvSpPr>
        <dsp:cNvPr id="0" name=""/>
        <dsp:cNvSpPr/>
      </dsp:nvSpPr>
      <dsp:spPr>
        <a:xfrm>
          <a:off x="2384071" y="2311296"/>
          <a:ext cx="289661" cy="289661"/>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B04F7C4-AD81-458A-B285-804AE32D1595}">
      <dsp:nvSpPr>
        <dsp:cNvPr id="0" name=""/>
        <dsp:cNvSpPr/>
      </dsp:nvSpPr>
      <dsp:spPr>
        <a:xfrm>
          <a:off x="2530620" y="2450253"/>
          <a:ext cx="1795092" cy="2068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486" tIns="0" rIns="0" bIns="0" numCol="1" spcCol="1270" anchor="t" anchorCtr="0">
          <a:noAutofit/>
        </a:bodyPr>
        <a:lstStyle/>
        <a:p>
          <a:pPr lvl="0" algn="l" defTabSz="533400" rtl="0">
            <a:lnSpc>
              <a:spcPct val="90000"/>
            </a:lnSpc>
            <a:spcBef>
              <a:spcPct val="0"/>
            </a:spcBef>
            <a:spcAft>
              <a:spcPct val="35000"/>
            </a:spcAft>
          </a:pPr>
          <a:r>
            <a:rPr lang="ru-RU" sz="1200" b="1" kern="1200" dirty="0" smtClean="0"/>
            <a:t>ч. 2 ст. 30 и ч. 1 ст. 53 Федерального закона «Об образовании в РФ» от 29 декабря 2012 г. № 273-ФЗ</a:t>
          </a:r>
          <a:endParaRPr lang="ru-RU" sz="1200" kern="1200" dirty="0"/>
        </a:p>
      </dsp:txBody>
      <dsp:txXfrm>
        <a:off x="2530620" y="2450253"/>
        <a:ext cx="1795092" cy="2068365"/>
      </dsp:txXfrm>
    </dsp:sp>
    <dsp:sp modelId="{F0DCC234-322F-4461-8C31-89646B94ED7D}">
      <dsp:nvSpPr>
        <dsp:cNvPr id="0" name=""/>
        <dsp:cNvSpPr/>
      </dsp:nvSpPr>
      <dsp:spPr>
        <a:xfrm>
          <a:off x="3886691" y="1535546"/>
          <a:ext cx="383801" cy="383801"/>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AEEED3E-194B-4611-A29F-2F2D9614EFFC}">
      <dsp:nvSpPr>
        <dsp:cNvPr id="0" name=""/>
        <dsp:cNvSpPr/>
      </dsp:nvSpPr>
      <dsp:spPr>
        <a:xfrm>
          <a:off x="4078592" y="1727447"/>
          <a:ext cx="1520723" cy="2797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369" tIns="0" rIns="0" bIns="0" numCol="1" spcCol="1270" anchor="t" anchorCtr="0">
          <a:noAutofit/>
        </a:bodyPr>
        <a:lstStyle/>
        <a:p>
          <a:pPr lvl="0" algn="l" defTabSz="533400" rtl="0">
            <a:lnSpc>
              <a:spcPct val="90000"/>
            </a:lnSpc>
            <a:spcBef>
              <a:spcPct val="0"/>
            </a:spcBef>
            <a:spcAft>
              <a:spcPct val="35000"/>
            </a:spcAft>
          </a:pPr>
          <a:r>
            <a:rPr lang="ru-RU" sz="1200" b="1" kern="1200" dirty="0" smtClean="0"/>
            <a:t>Ответственность по ч. 5 ст. 19.30 КоАП РФ</a:t>
          </a:r>
          <a:endParaRPr lang="ru-RU" sz="1200" kern="1200" dirty="0"/>
        </a:p>
      </dsp:txBody>
      <dsp:txXfrm>
        <a:off x="4078592" y="1727447"/>
        <a:ext cx="1520723" cy="2797045"/>
      </dsp:txXfrm>
    </dsp:sp>
    <dsp:sp modelId="{53450FEC-CFBD-4F96-956B-9972550E0711}">
      <dsp:nvSpPr>
        <dsp:cNvPr id="0" name=""/>
        <dsp:cNvSpPr/>
      </dsp:nvSpPr>
      <dsp:spPr>
        <a:xfrm>
          <a:off x="5523279" y="1022302"/>
          <a:ext cx="514149" cy="514149"/>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BF2070F-CC44-46D8-AC5E-1E5D264B6C1A}">
      <dsp:nvSpPr>
        <dsp:cNvPr id="0" name=""/>
        <dsp:cNvSpPr/>
      </dsp:nvSpPr>
      <dsp:spPr>
        <a:xfrm>
          <a:off x="5770979" y="1280847"/>
          <a:ext cx="1772905" cy="3245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437" tIns="0" rIns="0" bIns="0" numCol="1" spcCol="1270" anchor="t" anchorCtr="0">
          <a:noAutofit/>
        </a:bodyPr>
        <a:lstStyle/>
        <a:p>
          <a:pPr lvl="0" algn="l" defTabSz="533400" rtl="0">
            <a:lnSpc>
              <a:spcPct val="90000"/>
            </a:lnSpc>
            <a:spcBef>
              <a:spcPct val="0"/>
            </a:spcBef>
            <a:spcAft>
              <a:spcPct val="35000"/>
            </a:spcAft>
          </a:pPr>
          <a:r>
            <a:rPr lang="ru-RU" sz="1200" b="1" kern="1200" dirty="0" smtClean="0"/>
            <a:t>влечет наложение административного штрафа на должностных лиц в размере от 10 тыс. до 30 тыс. рублей; на юридических лиц от 50 тыс. до 100 тыс. рублей.</a:t>
          </a:r>
          <a:endParaRPr lang="ru-RU" sz="1200" kern="1200" dirty="0"/>
        </a:p>
      </dsp:txBody>
      <dsp:txXfrm>
        <a:off x="5770979" y="1280847"/>
        <a:ext cx="1772905" cy="3245115"/>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B5E37D-D69A-451C-A6DB-E92555D05EE6}">
      <dsp:nvSpPr>
        <dsp:cNvPr id="0" name=""/>
        <dsp:cNvSpPr/>
      </dsp:nvSpPr>
      <dsp:spPr>
        <a:xfrm>
          <a:off x="0" y="19844"/>
          <a:ext cx="8229600" cy="110331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ru-RU" sz="2300" b="1" kern="1200" dirty="0" smtClean="0"/>
            <a:t>Нарушения, влекущие административную ответственность</a:t>
          </a:r>
          <a:endParaRPr lang="ru-RU" sz="2300" b="1" kern="1200" dirty="0"/>
        </a:p>
      </dsp:txBody>
      <dsp:txXfrm>
        <a:off x="0" y="19844"/>
        <a:ext cx="8229600" cy="110331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1609BD6-2F1E-4520-98AB-7092185F3672}">
      <dsp:nvSpPr>
        <dsp:cNvPr id="0" name=""/>
        <dsp:cNvSpPr/>
      </dsp:nvSpPr>
      <dsp:spPr>
        <a:xfrm>
          <a:off x="82347" y="0"/>
          <a:ext cx="3718419" cy="141497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Плановые</a:t>
          </a:r>
          <a:endParaRPr lang="ru-RU" sz="2400" kern="1200" dirty="0">
            <a:latin typeface="Times New Roman" pitchFamily="18" charset="0"/>
            <a:cs typeface="Times New Roman" pitchFamily="18" charset="0"/>
          </a:endParaRPr>
        </a:p>
      </dsp:txBody>
      <dsp:txXfrm>
        <a:off x="82347" y="0"/>
        <a:ext cx="3718419" cy="1414977"/>
      </dsp:txXfrm>
    </dsp:sp>
    <dsp:sp modelId="{57BD9BA5-736A-4E5C-BA3E-9AEF7FEEA925}">
      <dsp:nvSpPr>
        <dsp:cNvPr id="0" name=""/>
        <dsp:cNvSpPr/>
      </dsp:nvSpPr>
      <dsp:spPr>
        <a:xfrm>
          <a:off x="454189" y="1414977"/>
          <a:ext cx="276234" cy="732674"/>
        </a:xfrm>
        <a:custGeom>
          <a:avLst/>
          <a:gdLst/>
          <a:ahLst/>
          <a:cxnLst/>
          <a:rect l="0" t="0" r="0" b="0"/>
          <a:pathLst>
            <a:path>
              <a:moveTo>
                <a:pt x="0" y="0"/>
              </a:moveTo>
              <a:lnTo>
                <a:pt x="0" y="732674"/>
              </a:lnTo>
              <a:lnTo>
                <a:pt x="276234" y="73267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0C874E-6237-4C0A-B732-E7466B3B46C5}">
      <dsp:nvSpPr>
        <dsp:cNvPr id="0" name=""/>
        <dsp:cNvSpPr/>
      </dsp:nvSpPr>
      <dsp:spPr>
        <a:xfrm>
          <a:off x="730424" y="1440163"/>
          <a:ext cx="2815148" cy="141497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Выездные</a:t>
          </a:r>
          <a:endParaRPr lang="ru-RU" sz="2400" kern="1200" dirty="0">
            <a:latin typeface="Times New Roman" pitchFamily="18" charset="0"/>
            <a:cs typeface="Times New Roman" pitchFamily="18" charset="0"/>
          </a:endParaRPr>
        </a:p>
      </dsp:txBody>
      <dsp:txXfrm>
        <a:off x="730424" y="1440163"/>
        <a:ext cx="2815148" cy="1414977"/>
      </dsp:txXfrm>
    </dsp:sp>
    <dsp:sp modelId="{76BAC891-8191-49EF-91AE-7EFA548CC6F5}">
      <dsp:nvSpPr>
        <dsp:cNvPr id="0" name=""/>
        <dsp:cNvSpPr/>
      </dsp:nvSpPr>
      <dsp:spPr>
        <a:xfrm>
          <a:off x="454189" y="1414977"/>
          <a:ext cx="276234" cy="2172838"/>
        </a:xfrm>
        <a:custGeom>
          <a:avLst/>
          <a:gdLst/>
          <a:ahLst/>
          <a:cxnLst/>
          <a:rect l="0" t="0" r="0" b="0"/>
          <a:pathLst>
            <a:path>
              <a:moveTo>
                <a:pt x="0" y="0"/>
              </a:moveTo>
              <a:lnTo>
                <a:pt x="0" y="2172838"/>
              </a:lnTo>
              <a:lnTo>
                <a:pt x="276234" y="2172838"/>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61D7A6-36D5-4394-BC4E-175CB059133B}">
      <dsp:nvSpPr>
        <dsp:cNvPr id="0" name=""/>
        <dsp:cNvSpPr/>
      </dsp:nvSpPr>
      <dsp:spPr>
        <a:xfrm>
          <a:off x="730424" y="2880327"/>
          <a:ext cx="2873581" cy="141497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Документарные</a:t>
          </a:r>
          <a:endParaRPr lang="ru-RU" sz="2400" kern="1200" dirty="0">
            <a:latin typeface="Times New Roman" pitchFamily="18" charset="0"/>
            <a:cs typeface="Times New Roman" pitchFamily="18" charset="0"/>
          </a:endParaRPr>
        </a:p>
      </dsp:txBody>
      <dsp:txXfrm>
        <a:off x="730424" y="2880327"/>
        <a:ext cx="2873581" cy="1414977"/>
      </dsp:txXfrm>
    </dsp:sp>
    <dsp:sp modelId="{AAA5ABE9-3579-48F9-90C1-EA5B27E450A4}">
      <dsp:nvSpPr>
        <dsp:cNvPr id="0" name=""/>
        <dsp:cNvSpPr/>
      </dsp:nvSpPr>
      <dsp:spPr>
        <a:xfrm>
          <a:off x="4330817" y="0"/>
          <a:ext cx="3934090" cy="141497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t>Внеплановые</a:t>
          </a:r>
          <a:endParaRPr lang="ru-RU" sz="2400" kern="1200" dirty="0"/>
        </a:p>
      </dsp:txBody>
      <dsp:txXfrm>
        <a:off x="4330817" y="0"/>
        <a:ext cx="3934090" cy="1414977"/>
      </dsp:txXfrm>
    </dsp:sp>
    <dsp:sp modelId="{4E137A0C-F14D-4B86-93AF-FE25C46C00AE}">
      <dsp:nvSpPr>
        <dsp:cNvPr id="0" name=""/>
        <dsp:cNvSpPr/>
      </dsp:nvSpPr>
      <dsp:spPr>
        <a:xfrm>
          <a:off x="4724226" y="1414977"/>
          <a:ext cx="398695" cy="732674"/>
        </a:xfrm>
        <a:custGeom>
          <a:avLst/>
          <a:gdLst/>
          <a:ahLst/>
          <a:cxnLst/>
          <a:rect l="0" t="0" r="0" b="0"/>
          <a:pathLst>
            <a:path>
              <a:moveTo>
                <a:pt x="0" y="0"/>
              </a:moveTo>
              <a:lnTo>
                <a:pt x="0" y="732674"/>
              </a:lnTo>
              <a:lnTo>
                <a:pt x="398695" y="73267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1B05CF-C155-4645-A75E-0021580C39B8}">
      <dsp:nvSpPr>
        <dsp:cNvPr id="0" name=""/>
        <dsp:cNvSpPr/>
      </dsp:nvSpPr>
      <dsp:spPr>
        <a:xfrm>
          <a:off x="5122921" y="1440163"/>
          <a:ext cx="2768691" cy="141497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Выездные</a:t>
          </a:r>
          <a:endParaRPr lang="ru-RU" sz="2400" kern="1200" dirty="0">
            <a:latin typeface="Times New Roman" pitchFamily="18" charset="0"/>
            <a:cs typeface="Times New Roman" pitchFamily="18" charset="0"/>
          </a:endParaRPr>
        </a:p>
      </dsp:txBody>
      <dsp:txXfrm>
        <a:off x="5122921" y="1440163"/>
        <a:ext cx="2768691" cy="1414977"/>
      </dsp:txXfrm>
    </dsp:sp>
    <dsp:sp modelId="{29F383B7-9564-4744-9D01-D9385CEC5010}">
      <dsp:nvSpPr>
        <dsp:cNvPr id="0" name=""/>
        <dsp:cNvSpPr/>
      </dsp:nvSpPr>
      <dsp:spPr>
        <a:xfrm>
          <a:off x="4724226" y="1414977"/>
          <a:ext cx="398695" cy="2172838"/>
        </a:xfrm>
        <a:custGeom>
          <a:avLst/>
          <a:gdLst/>
          <a:ahLst/>
          <a:cxnLst/>
          <a:rect l="0" t="0" r="0" b="0"/>
          <a:pathLst>
            <a:path>
              <a:moveTo>
                <a:pt x="0" y="0"/>
              </a:moveTo>
              <a:lnTo>
                <a:pt x="0" y="2172838"/>
              </a:lnTo>
              <a:lnTo>
                <a:pt x="398695" y="2172838"/>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57B5B1-0DEF-408F-9898-AE0DC93BDF4E}">
      <dsp:nvSpPr>
        <dsp:cNvPr id="0" name=""/>
        <dsp:cNvSpPr/>
      </dsp:nvSpPr>
      <dsp:spPr>
        <a:xfrm>
          <a:off x="5122921" y="2880327"/>
          <a:ext cx="2737177" cy="141497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u-RU" sz="2400" kern="1200" dirty="0" smtClean="0">
              <a:latin typeface="Times New Roman" pitchFamily="18" charset="0"/>
              <a:cs typeface="Times New Roman" pitchFamily="18" charset="0"/>
            </a:rPr>
            <a:t>Документарные</a:t>
          </a:r>
          <a:endParaRPr lang="ru-RU" sz="2400" kern="1200" dirty="0">
            <a:latin typeface="Times New Roman" pitchFamily="18" charset="0"/>
            <a:cs typeface="Times New Roman" pitchFamily="18" charset="0"/>
          </a:endParaRPr>
        </a:p>
      </dsp:txBody>
      <dsp:txXfrm>
        <a:off x="5122921" y="2880327"/>
        <a:ext cx="2737177" cy="1414977"/>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2364AC-3A0D-4846-8DEB-33DAD53BCF45}">
      <dsp:nvSpPr>
        <dsp:cNvPr id="0" name=""/>
        <dsp:cNvSpPr/>
      </dsp:nvSpPr>
      <dsp:spPr>
        <a:xfrm>
          <a:off x="0" y="288"/>
          <a:ext cx="8229600" cy="1736682"/>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ru-RU" sz="2400" kern="1200" dirty="0" smtClean="0">
              <a:solidFill>
                <a:schemeClr val="tx1"/>
              </a:solidFill>
              <a:latin typeface="Times New Roman" pitchFamily="18" charset="0"/>
              <a:cs typeface="Times New Roman" pitchFamily="18" charset="0"/>
            </a:rPr>
            <a:t>Плановые проверки проводятся на основании разрабатываемых ежегодных планов проведения проверок.</a:t>
          </a:r>
          <a:endParaRPr lang="ru-RU" sz="2400" kern="1200" dirty="0">
            <a:solidFill>
              <a:schemeClr val="tx1"/>
            </a:solidFill>
            <a:latin typeface="Times New Roman" pitchFamily="18" charset="0"/>
            <a:cs typeface="Times New Roman" pitchFamily="18" charset="0"/>
          </a:endParaRPr>
        </a:p>
      </dsp:txBody>
      <dsp:txXfrm>
        <a:off x="0" y="288"/>
        <a:ext cx="8229600" cy="1736682"/>
      </dsp:txXfrm>
    </dsp:sp>
    <dsp:sp modelId="{D221A044-D31F-4EB3-A0BD-DD22BE54FF5F}">
      <dsp:nvSpPr>
        <dsp:cNvPr id="0" name=""/>
        <dsp:cNvSpPr/>
      </dsp:nvSpPr>
      <dsp:spPr>
        <a:xfrm>
          <a:off x="0" y="1750147"/>
          <a:ext cx="8229600" cy="148745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ru-RU" sz="2400" kern="1200" dirty="0" smtClean="0">
              <a:solidFill>
                <a:schemeClr val="tx1"/>
              </a:solidFill>
              <a:latin typeface="Times New Roman" pitchFamily="18" charset="0"/>
              <a:cs typeface="Times New Roman" pitchFamily="18" charset="0"/>
            </a:rPr>
            <a:t>План проведения плановых проверок формируется в соответствии с 294-ФЗ, утверждается руководителем органа государственного контроля (надзора) и согласовывается с органами прокуратуры.</a:t>
          </a:r>
          <a:endParaRPr lang="ru-RU" sz="2400" kern="1200" dirty="0">
            <a:solidFill>
              <a:schemeClr val="tx1"/>
            </a:solidFill>
            <a:latin typeface="Times New Roman" pitchFamily="18" charset="0"/>
            <a:cs typeface="Times New Roman" pitchFamily="18" charset="0"/>
          </a:endParaRPr>
        </a:p>
      </dsp:txBody>
      <dsp:txXfrm>
        <a:off x="0" y="1750147"/>
        <a:ext cx="8229600" cy="1487458"/>
      </dsp:txXfrm>
    </dsp:sp>
    <dsp:sp modelId="{87AC28BF-6EC3-4724-8DF4-08FA1BC34B56}">
      <dsp:nvSpPr>
        <dsp:cNvPr id="0" name=""/>
        <dsp:cNvSpPr/>
      </dsp:nvSpPr>
      <dsp:spPr>
        <a:xfrm>
          <a:off x="0" y="3250783"/>
          <a:ext cx="8229600" cy="148745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ru-RU" sz="2400" kern="1200" dirty="0" smtClean="0">
              <a:solidFill>
                <a:schemeClr val="tx1"/>
              </a:solidFill>
              <a:latin typeface="Times New Roman" pitchFamily="18" charset="0"/>
              <a:cs typeface="Times New Roman" pitchFamily="18" charset="0"/>
            </a:rPr>
            <a:t>План проведения плановых проверок с целью доведения до сведения заинтересованных лиц размещается на официальном сайте в сети «Интернет» органа государственного контроля (надзора).</a:t>
          </a:r>
          <a:endParaRPr lang="ru-RU" sz="2400" kern="1200" dirty="0">
            <a:solidFill>
              <a:schemeClr val="tx1"/>
            </a:solidFill>
            <a:latin typeface="Times New Roman" pitchFamily="18" charset="0"/>
            <a:cs typeface="Times New Roman" pitchFamily="18" charset="0"/>
          </a:endParaRPr>
        </a:p>
      </dsp:txBody>
      <dsp:txXfrm>
        <a:off x="0" y="3250783"/>
        <a:ext cx="8229600" cy="148745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714C8F-489A-4D8C-9AAB-F75E6B67974B}">
      <dsp:nvSpPr>
        <dsp:cNvPr id="0" name=""/>
        <dsp:cNvSpPr/>
      </dsp:nvSpPr>
      <dsp:spPr>
        <a:xfrm>
          <a:off x="0" y="0"/>
          <a:ext cx="850106" cy="850106"/>
        </a:xfrm>
        <a:prstGeom prst="pie">
          <a:avLst>
            <a:gd name="adj1" fmla="val 5400000"/>
            <a:gd name="adj2" fmla="val 1620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470D807E-12C7-442D-B5DF-C3184EFE6B27}">
      <dsp:nvSpPr>
        <dsp:cNvPr id="0" name=""/>
        <dsp:cNvSpPr/>
      </dsp:nvSpPr>
      <dsp:spPr>
        <a:xfrm>
          <a:off x="425052" y="0"/>
          <a:ext cx="7804547" cy="850106"/>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ru-RU" sz="2800" b="1" kern="1200" dirty="0" smtClean="0">
              <a:latin typeface="Times New Roman" pitchFamily="18" charset="0"/>
              <a:cs typeface="Times New Roman" pitchFamily="18" charset="0"/>
            </a:rPr>
            <a:t>Организация и проведение плановой проверки</a:t>
          </a:r>
          <a:endParaRPr lang="ru-RU" sz="2800" b="1" kern="1200" dirty="0">
            <a:latin typeface="Times New Roman" pitchFamily="18" charset="0"/>
            <a:cs typeface="Times New Roman" pitchFamily="18" charset="0"/>
          </a:endParaRPr>
        </a:p>
      </dsp:txBody>
      <dsp:txXfrm>
        <a:off x="425052" y="0"/>
        <a:ext cx="7804547" cy="85010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8D517DE-5352-47A4-9BB6-20A822B53BD5}">
      <dsp:nvSpPr>
        <dsp:cNvPr id="0" name=""/>
        <dsp:cNvSpPr/>
      </dsp:nvSpPr>
      <dsp:spPr>
        <a:xfrm>
          <a:off x="0" y="0"/>
          <a:ext cx="4525963" cy="4525963"/>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77BAC0-7D73-4345-83CC-0A897B6A0C37}">
      <dsp:nvSpPr>
        <dsp:cNvPr id="0" name=""/>
        <dsp:cNvSpPr/>
      </dsp:nvSpPr>
      <dsp:spPr>
        <a:xfrm>
          <a:off x="2262981" y="0"/>
          <a:ext cx="5966618" cy="4525963"/>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ru-RU" sz="3200" kern="1200" dirty="0" smtClean="0">
              <a:latin typeface="Times New Roman" pitchFamily="18" charset="0"/>
              <a:cs typeface="Times New Roman" pitchFamily="18" charset="0"/>
            </a:rPr>
            <a:t>Предметом плановой проверки является соблюдение юридическим лицом, индивидуальным предпринимателем в процессе осуществления деятельности совокупности предъявляемых обязательных требований законодательства в сфере образования.</a:t>
          </a:r>
          <a:endParaRPr lang="ru-RU" sz="3200" kern="1200" dirty="0">
            <a:latin typeface="Times New Roman" pitchFamily="18" charset="0"/>
            <a:cs typeface="Times New Roman" pitchFamily="18" charset="0"/>
          </a:endParaRPr>
        </a:p>
      </dsp:txBody>
      <dsp:txXfrm>
        <a:off x="2262981" y="0"/>
        <a:ext cx="5966618" cy="452596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B0F7C5-DB01-4F0B-8B18-A73B34F78E45}">
      <dsp:nvSpPr>
        <dsp:cNvPr id="0" name=""/>
        <dsp:cNvSpPr/>
      </dsp:nvSpPr>
      <dsp:spPr>
        <a:xfrm>
          <a:off x="-203372" y="0"/>
          <a:ext cx="7008470" cy="4162467"/>
        </a:xfrm>
        <a:prstGeom prst="triangl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BE6D3E-90F1-4CE6-ABF5-E8B60C4465E3}">
      <dsp:nvSpPr>
        <dsp:cNvPr id="0" name=""/>
        <dsp:cNvSpPr/>
      </dsp:nvSpPr>
      <dsp:spPr>
        <a:xfrm>
          <a:off x="298386" y="360040"/>
          <a:ext cx="7519548" cy="710209"/>
        </a:xfrm>
        <a:prstGeom prst="round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Times New Roman" pitchFamily="18" charset="0"/>
              <a:cs typeface="Times New Roman" pitchFamily="18" charset="0"/>
            </a:rPr>
            <a:t>государственной регистрации юридического лица, индивидуального предпринимателя;</a:t>
          </a:r>
          <a:endParaRPr lang="ru-RU" sz="2000" kern="1200" dirty="0">
            <a:latin typeface="Times New Roman" pitchFamily="18" charset="0"/>
            <a:cs typeface="Times New Roman" pitchFamily="18" charset="0"/>
          </a:endParaRPr>
        </a:p>
      </dsp:txBody>
      <dsp:txXfrm>
        <a:off x="298386" y="360040"/>
        <a:ext cx="7519548" cy="710209"/>
      </dsp:txXfrm>
    </dsp:sp>
    <dsp:sp modelId="{E561ADBB-D0C0-402F-BAEB-88A37D69933F}">
      <dsp:nvSpPr>
        <dsp:cNvPr id="0" name=""/>
        <dsp:cNvSpPr/>
      </dsp:nvSpPr>
      <dsp:spPr>
        <a:xfrm>
          <a:off x="297466" y="1300627"/>
          <a:ext cx="7492005" cy="581026"/>
        </a:xfrm>
        <a:prstGeom prst="round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Times New Roman" pitchFamily="18" charset="0"/>
              <a:cs typeface="Times New Roman" pitchFamily="18" charset="0"/>
            </a:rPr>
            <a:t>окончания проведения последней плановой проверки юридического лица, индивидуального предпринимателя;</a:t>
          </a:r>
          <a:endParaRPr lang="ru-RU" sz="2000" kern="1200" dirty="0">
            <a:latin typeface="Times New Roman" pitchFamily="18" charset="0"/>
            <a:cs typeface="Times New Roman" pitchFamily="18" charset="0"/>
          </a:endParaRPr>
        </a:p>
      </dsp:txBody>
      <dsp:txXfrm>
        <a:off x="297466" y="1300627"/>
        <a:ext cx="7492005" cy="581026"/>
      </dsp:txXfrm>
    </dsp:sp>
    <dsp:sp modelId="{1C4E5A56-25A1-4050-B4EF-6CF03A012EAC}">
      <dsp:nvSpPr>
        <dsp:cNvPr id="0" name=""/>
        <dsp:cNvSpPr/>
      </dsp:nvSpPr>
      <dsp:spPr>
        <a:xfrm>
          <a:off x="297466" y="2090593"/>
          <a:ext cx="7558617" cy="1493802"/>
        </a:xfrm>
        <a:prstGeom prst="round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kern="1200" dirty="0" smtClean="0">
              <a:latin typeface="Times New Roman" pitchFamily="18" charset="0"/>
              <a:cs typeface="Times New Roman" pitchFamily="18" charset="0"/>
            </a:rPr>
            <a:t>начала осуществления юридическим лицом, индивидуальным предпринимателем предпринимательской деятельности в соответствии с представленным в уполномоченный Правительством Российской Федерации в соответствующей сфере федеральный орган исполнительной власти уведомлением о начале осуществления отдельных видов предпринимательской деятельности в случае выполнения работ или предоставления услуг, требующих представления указанного уведомления.</a:t>
          </a:r>
          <a:endParaRPr lang="ru-RU" sz="1600" kern="1200" dirty="0">
            <a:latin typeface="Times New Roman" pitchFamily="18" charset="0"/>
            <a:cs typeface="Times New Roman" pitchFamily="18" charset="0"/>
          </a:endParaRPr>
        </a:p>
      </dsp:txBody>
      <dsp:txXfrm>
        <a:off x="297466" y="2090593"/>
        <a:ext cx="7558617" cy="1493802"/>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1F2410-8610-4BD9-B16A-7D69D74DCA2A}">
      <dsp:nvSpPr>
        <dsp:cNvPr id="0" name=""/>
        <dsp:cNvSpPr/>
      </dsp:nvSpPr>
      <dsp:spPr>
        <a:xfrm>
          <a:off x="0" y="0"/>
          <a:ext cx="4525963" cy="4525963"/>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DA6D70-0FD4-4C7E-9056-D9A50B1BCBA7}">
      <dsp:nvSpPr>
        <dsp:cNvPr id="0" name=""/>
        <dsp:cNvSpPr/>
      </dsp:nvSpPr>
      <dsp:spPr>
        <a:xfrm>
          <a:off x="2262981" y="0"/>
          <a:ext cx="5966618" cy="4525963"/>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latin typeface="Times New Roman" pitchFamily="18" charset="0"/>
              <a:cs typeface="Times New Roman" pitchFamily="18" charset="0"/>
            </a:rPr>
            <a:t>не позднее трех рабочих дней до дня начала проверки, посредством направления в проверяемую организацию копию приказа (распоряжения) о проведении плановой проверки.</a:t>
          </a:r>
          <a:endParaRPr lang="ru-RU" sz="2400" kern="1200" dirty="0">
            <a:latin typeface="Times New Roman" pitchFamily="18" charset="0"/>
            <a:cs typeface="Times New Roman" pitchFamily="18" charset="0"/>
          </a:endParaRPr>
        </a:p>
      </dsp:txBody>
      <dsp:txXfrm>
        <a:off x="2262981" y="0"/>
        <a:ext cx="5966618" cy="2149832"/>
      </dsp:txXfrm>
    </dsp:sp>
    <dsp:sp modelId="{24D36B41-4757-48E0-9CDA-0898D6017E34}">
      <dsp:nvSpPr>
        <dsp:cNvPr id="0" name=""/>
        <dsp:cNvSpPr/>
      </dsp:nvSpPr>
      <dsp:spPr>
        <a:xfrm>
          <a:off x="1188065" y="2149832"/>
          <a:ext cx="2149832" cy="2149832"/>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AF3EB3-6D6F-4DFE-ACF4-7CB042E79C8B}">
      <dsp:nvSpPr>
        <dsp:cNvPr id="0" name=""/>
        <dsp:cNvSpPr/>
      </dsp:nvSpPr>
      <dsp:spPr>
        <a:xfrm>
          <a:off x="2262981" y="2149832"/>
          <a:ext cx="5966618" cy="2149832"/>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ru-RU" sz="2800" b="1" kern="1200" dirty="0" smtClean="0">
              <a:latin typeface="Times New Roman" pitchFamily="18" charset="0"/>
              <a:cs typeface="Times New Roman" pitchFamily="18" charset="0"/>
            </a:rPr>
            <a:t>Срок проведения проверки – не более 20 рабочих дней.</a:t>
          </a:r>
          <a:endParaRPr lang="ru-RU" sz="2800" b="1" kern="1200" dirty="0">
            <a:latin typeface="Times New Roman" pitchFamily="18" charset="0"/>
            <a:cs typeface="Times New Roman" pitchFamily="18" charset="0"/>
          </a:endParaRPr>
        </a:p>
      </dsp:txBody>
      <dsp:txXfrm>
        <a:off x="2262981" y="2149832"/>
        <a:ext cx="5966618" cy="2149832"/>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D95B8C-79A7-4F6A-A26E-504C5B8B09DE}">
      <dsp:nvSpPr>
        <dsp:cNvPr id="0" name=""/>
        <dsp:cNvSpPr/>
      </dsp:nvSpPr>
      <dsp:spPr>
        <a:xfrm>
          <a:off x="370387" y="1891"/>
          <a:ext cx="7488824" cy="3870651"/>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ru-RU" sz="3200" kern="1200" dirty="0" smtClean="0">
              <a:latin typeface="Times New Roman" pitchFamily="18" charset="0"/>
              <a:cs typeface="Times New Roman" pitchFamily="18" charset="0"/>
            </a:rPr>
            <a:t>О проведении внеплановой выездной проверки юридическое лицо уведомляется органом государственного контроля (надзора) не позднее, чем за </a:t>
          </a:r>
          <a:r>
            <a:rPr lang="ru-RU" sz="3200" b="1" kern="1200" dirty="0" smtClean="0">
              <a:solidFill>
                <a:schemeClr val="tx1"/>
              </a:solidFill>
              <a:latin typeface="Times New Roman" pitchFamily="18" charset="0"/>
              <a:cs typeface="Times New Roman" pitchFamily="18" charset="0"/>
            </a:rPr>
            <a:t>24 часа </a:t>
          </a:r>
          <a:r>
            <a:rPr lang="ru-RU" sz="3200" kern="1200" dirty="0" smtClean="0">
              <a:latin typeface="Times New Roman" pitchFamily="18" charset="0"/>
              <a:cs typeface="Times New Roman" pitchFamily="18" charset="0"/>
            </a:rPr>
            <a:t>до начала ее проведения любым доступным способом.</a:t>
          </a:r>
          <a:endParaRPr lang="ru-RU" sz="3200" kern="1200" dirty="0">
            <a:latin typeface="Times New Roman" pitchFamily="18" charset="0"/>
            <a:cs typeface="Times New Roman" pitchFamily="18" charset="0"/>
          </a:endParaRPr>
        </a:p>
      </dsp:txBody>
      <dsp:txXfrm>
        <a:off x="370387" y="1891"/>
        <a:ext cx="7488824" cy="3870651"/>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8827B5F-7127-49A0-BC74-F493AB14A1B0}">
      <dsp:nvSpPr>
        <dsp:cNvPr id="0" name=""/>
        <dsp:cNvSpPr/>
      </dsp:nvSpPr>
      <dsp:spPr>
        <a:xfrm>
          <a:off x="0" y="140209"/>
          <a:ext cx="8229600" cy="1505790"/>
        </a:xfrm>
        <a:prstGeom prst="round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ru-RU" sz="3900" b="1" kern="1200" dirty="0" smtClean="0">
              <a:latin typeface="Times New Roman" pitchFamily="18" charset="0"/>
              <a:cs typeface="Times New Roman" pitchFamily="18" charset="0"/>
            </a:rPr>
            <a:t>Сроки уведомления о проведении внеплановой выездной проверки</a:t>
          </a:r>
          <a:endParaRPr lang="ru-RU" sz="3900" b="1" kern="1200" dirty="0">
            <a:latin typeface="Times New Roman" pitchFamily="18" charset="0"/>
            <a:cs typeface="Times New Roman" pitchFamily="18" charset="0"/>
          </a:endParaRPr>
        </a:p>
      </dsp:txBody>
      <dsp:txXfrm>
        <a:off x="0" y="140209"/>
        <a:ext cx="8229600" cy="15057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D3B72B-640C-4688-A44C-E1DC6EC357A1}" type="datetimeFigureOut">
              <a:rPr lang="ru-RU" smtClean="0"/>
              <a:pPr/>
              <a:t>10.11.2017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F96803-7AB3-4CAC-9760-6EBD8B963B0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7F96803-7AB3-4CAC-9760-6EBD8B963B06}" type="slidenum">
              <a:rPr lang="ru-RU" smtClean="0"/>
              <a:pPr/>
              <a:t>28</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7F96803-7AB3-4CAC-9760-6EBD8B963B06}" type="slidenum">
              <a:rPr lang="ru-RU" smtClean="0"/>
              <a:pPr/>
              <a:t>29</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7F96803-7AB3-4CAC-9760-6EBD8B963B06}" type="slidenum">
              <a:rPr lang="ru-RU" smtClean="0"/>
              <a:pPr/>
              <a:t>30</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7F96803-7AB3-4CAC-9760-6EBD8B963B06}" type="slidenum">
              <a:rPr lang="ru-RU" smtClean="0"/>
              <a:pPr/>
              <a:t>31</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7F96803-7AB3-4CAC-9760-6EBD8B963B06}" type="slidenum">
              <a:rPr lang="ru-RU" smtClean="0"/>
              <a:pPr/>
              <a:t>32</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7F96803-7AB3-4CAC-9760-6EBD8B963B06}" type="slidenum">
              <a:rPr lang="ru-RU" smtClean="0"/>
              <a:pPr/>
              <a:t>34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41C340B3-DF22-4483-B097-629C4890A758}" type="datetimeFigureOut">
              <a:rPr lang="ru-RU" smtClean="0"/>
              <a:pPr/>
              <a:t>10.11.2017</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1CC8EFED-8065-47F7-AEC9-5C5C45BC039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CC8EFED-8065-47F7-AEC9-5C5C45BC039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CC8EFED-8065-47F7-AEC9-5C5C45BC039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CC8EFED-8065-47F7-AEC9-5C5C45BC0397}"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CC8EFED-8065-47F7-AEC9-5C5C45BC0397}"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CC8EFED-8065-47F7-AEC9-5C5C45BC0397}"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CC8EFED-8065-47F7-AEC9-5C5C45BC0397}"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CC8EFED-8065-47F7-AEC9-5C5C45BC0397}"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41C340B3-DF22-4483-B097-629C4890A758}" type="datetimeFigureOut">
              <a:rPr lang="ru-RU" smtClean="0"/>
              <a:pPr/>
              <a:t>10.11.2017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1CC8EFED-8065-47F7-AEC9-5C5C45BC039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41C340B3-DF22-4483-B097-629C4890A758}" type="datetimeFigureOut">
              <a:rPr lang="ru-RU" smtClean="0"/>
              <a:pPr/>
              <a:t>10.11.2017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CC8EFED-8065-47F7-AEC9-5C5C45BC0397}"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41C340B3-DF22-4483-B097-629C4890A758}" type="datetimeFigureOut">
              <a:rPr lang="ru-RU" smtClean="0"/>
              <a:pPr/>
              <a:t>10.11.2017</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1CC8EFED-8065-47F7-AEC9-5C5C45BC0397}"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1C340B3-DF22-4483-B097-629C4890A758}" type="datetimeFigureOut">
              <a:rPr lang="ru-RU" smtClean="0"/>
              <a:pPr/>
              <a:t>10.11.2017</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CC8EFED-8065-47F7-AEC9-5C5C45BC039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onsultant.ru/document/cons_doc_LAW_83079/58672404e5897f38d20be06de33c4570c75d289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image" Target="../media/image6.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hyperlink" Target="http://pravo.gov.ru/proxy/ips/?docbody=&amp;nd=102054607&amp;rdk=&amp;intelsearch=%CE%E1+%EE%F1%ED%EE%E2%ED%FB%F5+%E3%E0%F0%E0%ED%F2%E8%FF%F5+%EF%F0%E0%E2+%F0%E5%E1%E5%ED%EA%E0+%E2+%D0%EE%F1%F1%E8%E9%F1%EA%EE%E9+%D4%E5%E4%E5%F0%E0%F6%E8%E8" TargetMode="External"/><Relationship Id="rId2" Type="http://schemas.openxmlformats.org/officeDocument/2006/relationships/hyperlink" Target="http://www.pravo.gov.ru/proxy/ips/?searchres=&amp;x=60&amp;y=7&amp;bpas=cd00000&amp;a3=&amp;a3type=1&amp;a3value=&amp;a6=&amp;a6type=1&amp;a6value=&amp;a15=&amp;a15type=1&amp;a15value=&amp;a7type=1&amp;a7from=&amp;a7to=&amp;a7date=29.12.2012&amp;a8=273-%D4%C7&amp;a8type=1&amp;a1=%CE%E1+%EE%E1%F0%E0%E7%EE%E2%E0%ED%E8%E8+%E2+%D0%EE%F1%F1%E8%E9%F1%EA%EE%E9+%D4%E5%E4%E5%F0%E0%F6%E8%E8%0d%0a&amp;a0=&amp;a16=&amp;a16type=1&amp;a16value=&amp;a17=&amp;a17type=1&amp;a17value=&amp;a4=&amp;a4type=1&amp;a4value=&amp;a23=&amp;a23type=1&amp;a23value=&amp;textpres=&amp;sort=7"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hyperlink" Target="http://publication.pravo.gov.ru/Document/View/0001201307200001" TargetMode="External"/><Relationship Id="rId2" Type="http://schemas.openxmlformats.org/officeDocument/2006/relationships/hyperlink" Target="http://publication.pravo.gov.ru/Document/View/0001201308200005"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publication.pravo.gov.ru/Document/View/0001201307150001"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obrnadzor.gov.ru/common/upload/document/attach1/02_prikaz_26_08_2010_761n.docx" TargetMode="External"/><Relationship Id="rId2" Type="http://schemas.openxmlformats.org/officeDocument/2006/relationships/hyperlink" Target="http://obrnadzor.gov.ru/common/upload/document/attach1/17_prikaz_07_04_2014_276.docx"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obrnadzor.gov.ru/common/upload/document/attach1/50_prikaz_29_05_2014_785.docx"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p.1obraz.r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p.1obraz.r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p.1obraz.r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p.1obraz.r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p.1obraz.r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image" Target="../media/image2.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12" Type="http://schemas.openxmlformats.org/officeDocument/2006/relationships/image" Target="../media/image2.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12" Type="http://schemas.openxmlformats.org/officeDocument/2006/relationships/image" Target="../media/image2.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image" Target="../media/image7.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28.xml.rels><?xml version="1.0" encoding="UTF-8" standalone="yes"?>
<Relationships xmlns="http://schemas.openxmlformats.org/package/2006/relationships"><Relationship Id="rId8" Type="http://schemas.openxmlformats.org/officeDocument/2006/relationships/diagramData" Target="../diagrams/data19.xml"/><Relationship Id="rId13" Type="http://schemas.openxmlformats.org/officeDocument/2006/relationships/image" Target="../media/image2.png"/><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s>
</file>

<file path=ppt/slides/_rels/slide29.xml.rels><?xml version="1.0" encoding="UTF-8" standalone="yes"?>
<Relationships xmlns="http://schemas.openxmlformats.org/package/2006/relationships"><Relationship Id="rId8" Type="http://schemas.openxmlformats.org/officeDocument/2006/relationships/diagramData" Target="../diagrams/data21.xml"/><Relationship Id="rId13" Type="http://schemas.openxmlformats.org/officeDocument/2006/relationships/image" Target="../media/image2.png"/><Relationship Id="rId3" Type="http://schemas.openxmlformats.org/officeDocument/2006/relationships/diagramData" Target="../diagrams/data20.xml"/><Relationship Id="rId7" Type="http://schemas.microsoft.com/office/2007/relationships/diagramDrawing" Target="../diagrams/drawing20.xml"/><Relationship Id="rId12" Type="http://schemas.microsoft.com/office/2007/relationships/diagramDrawing" Target="../diagrams/drawing2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0.xml"/><Relationship Id="rId11" Type="http://schemas.openxmlformats.org/officeDocument/2006/relationships/diagramColors" Target="../diagrams/colors21.xml"/><Relationship Id="rId5" Type="http://schemas.openxmlformats.org/officeDocument/2006/relationships/diagramQuickStyle" Target="../diagrams/quickStyle20.xml"/><Relationship Id="rId10" Type="http://schemas.openxmlformats.org/officeDocument/2006/relationships/diagramQuickStyle" Target="../diagrams/quickStyle21.xml"/><Relationship Id="rId4" Type="http://schemas.openxmlformats.org/officeDocument/2006/relationships/diagramLayout" Target="../diagrams/layout20.xml"/><Relationship Id="rId9" Type="http://schemas.openxmlformats.org/officeDocument/2006/relationships/diagramLayout" Target="../diagrams/layout2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diagramData" Target="../diagrams/data23.xml"/><Relationship Id="rId13" Type="http://schemas.openxmlformats.org/officeDocument/2006/relationships/image" Target="../media/image2.png"/><Relationship Id="rId3" Type="http://schemas.openxmlformats.org/officeDocument/2006/relationships/diagramData" Target="../diagrams/data22.xml"/><Relationship Id="rId7" Type="http://schemas.microsoft.com/office/2007/relationships/diagramDrawing" Target="../diagrams/drawing22.xml"/><Relationship Id="rId12" Type="http://schemas.microsoft.com/office/2007/relationships/diagramDrawing" Target="../diagrams/drawing2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2.xml"/><Relationship Id="rId11" Type="http://schemas.openxmlformats.org/officeDocument/2006/relationships/diagramColors" Target="../diagrams/colors23.xml"/><Relationship Id="rId5" Type="http://schemas.openxmlformats.org/officeDocument/2006/relationships/diagramQuickStyle" Target="../diagrams/quickStyle22.xml"/><Relationship Id="rId10" Type="http://schemas.openxmlformats.org/officeDocument/2006/relationships/diagramQuickStyle" Target="../diagrams/quickStyle23.xml"/><Relationship Id="rId4" Type="http://schemas.openxmlformats.org/officeDocument/2006/relationships/diagramLayout" Target="../diagrams/layout22.xml"/><Relationship Id="rId9" Type="http://schemas.openxmlformats.org/officeDocument/2006/relationships/diagramLayout" Target="../diagrams/layout23.xml"/></Relationships>
</file>

<file path=ppt/slides/_rels/slide31.xml.rels><?xml version="1.0" encoding="UTF-8" standalone="yes"?>
<Relationships xmlns="http://schemas.openxmlformats.org/package/2006/relationships"><Relationship Id="rId8" Type="http://schemas.openxmlformats.org/officeDocument/2006/relationships/diagramData" Target="../diagrams/data25.xml"/><Relationship Id="rId13" Type="http://schemas.openxmlformats.org/officeDocument/2006/relationships/image" Target="../media/image8.png"/><Relationship Id="rId3" Type="http://schemas.openxmlformats.org/officeDocument/2006/relationships/diagramData" Target="../diagrams/data24.xml"/><Relationship Id="rId7" Type="http://schemas.microsoft.com/office/2007/relationships/diagramDrawing" Target="../diagrams/drawing24.xml"/><Relationship Id="rId12" Type="http://schemas.microsoft.com/office/2007/relationships/diagramDrawing" Target="../diagrams/drawing2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4.xml"/><Relationship Id="rId11" Type="http://schemas.openxmlformats.org/officeDocument/2006/relationships/diagramColors" Target="../diagrams/colors25.xml"/><Relationship Id="rId5" Type="http://schemas.openxmlformats.org/officeDocument/2006/relationships/diagramQuickStyle" Target="../diagrams/quickStyle24.xml"/><Relationship Id="rId10" Type="http://schemas.openxmlformats.org/officeDocument/2006/relationships/diagramQuickStyle" Target="../diagrams/quickStyle25.xml"/><Relationship Id="rId4" Type="http://schemas.openxmlformats.org/officeDocument/2006/relationships/diagramLayout" Target="../diagrams/layout24.xml"/><Relationship Id="rId9" Type="http://schemas.openxmlformats.org/officeDocument/2006/relationships/diagramLayout" Target="../diagrams/layout25.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consultant.ru/document/cons_doc_LAW_140174/16484fcceccbff241e7f0387146f346240cb050e/" TargetMode="External"/><Relationship Id="rId2" Type="http://schemas.openxmlformats.org/officeDocument/2006/relationships/hyperlink" Target="http://www.consultant.ru/document/cons_doc_LAW_140174/8f3360b0a85cddcb4c937bf8a5a92b1c86ef103d/" TargetMode="Externa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www.consultant.ru/document/cons_doc_LAW_149242/" TargetMode="External"/><Relationship Id="rId4" Type="http://schemas.openxmlformats.org/officeDocument/2006/relationships/hyperlink" Target="http://www.consultant.ru/document/cons_doc_LAW_93980/"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onsultant.ru/document/cons_doc_LAW_99661/"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onsultant.ru/document/cons_doc_LAW_99661/"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elinanadzor@mail.ru" TargetMode="External"/><Relationship Id="rId2" Type="http://schemas.openxmlformats.org/officeDocument/2006/relationships/hyperlink" Target="mailto:chechobrnadzor@mail.ru"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5.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Тимур\Desktop\logo (1).png"/>
          <p:cNvPicPr>
            <a:picLocks noChangeAspect="1" noChangeArrowheads="1"/>
          </p:cNvPicPr>
          <p:nvPr/>
        </p:nvPicPr>
        <p:blipFill>
          <a:blip r:embed="rId2" cstate="print"/>
          <a:srcRect/>
          <a:stretch>
            <a:fillRect/>
          </a:stretch>
        </p:blipFill>
        <p:spPr bwMode="auto">
          <a:xfrm>
            <a:off x="3131840" y="1412776"/>
            <a:ext cx="2952328" cy="2016224"/>
          </a:xfrm>
          <a:prstGeom prst="rect">
            <a:avLst/>
          </a:prstGeom>
          <a:noFill/>
        </p:spPr>
      </p:pic>
      <p:sp>
        <p:nvSpPr>
          <p:cNvPr id="5" name="Прямоугольник 4"/>
          <p:cNvSpPr/>
          <p:nvPr/>
        </p:nvSpPr>
        <p:spPr>
          <a:xfrm>
            <a:off x="571472" y="214290"/>
            <a:ext cx="8072494" cy="1077218"/>
          </a:xfrm>
          <a:prstGeom prst="rect">
            <a:avLst/>
          </a:prstGeom>
        </p:spPr>
        <p:txBody>
          <a:bodyPr wrap="square">
            <a:spAutoFit/>
          </a:bodyPr>
          <a:lstStyle/>
          <a:p>
            <a:pPr algn="ctr"/>
            <a:r>
              <a:rPr lang="ru-RU" sz="32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rPr>
              <a:t>Министерство образования и науки Чеченской Республики</a:t>
            </a:r>
            <a:endParaRPr lang="ru-RU" sz="3200" b="1" dirty="0">
              <a:latin typeface="Times New Roman" pitchFamily="18" charset="0"/>
              <a:cs typeface="Times New Roman" pitchFamily="18" charset="0"/>
            </a:endParaRPr>
          </a:p>
        </p:txBody>
      </p:sp>
      <p:sp>
        <p:nvSpPr>
          <p:cNvPr id="7" name="Прямоугольник 6"/>
          <p:cNvSpPr/>
          <p:nvPr/>
        </p:nvSpPr>
        <p:spPr>
          <a:xfrm>
            <a:off x="857224" y="2500307"/>
            <a:ext cx="7786742" cy="3662541"/>
          </a:xfrm>
          <a:prstGeom prst="rect">
            <a:avLst/>
          </a:prstGeom>
        </p:spPr>
        <p:txBody>
          <a:bodyPr wrap="square">
            <a:spAutoFit/>
          </a:bodyPr>
          <a:lstStyle/>
          <a:p>
            <a:pPr algn="ctr"/>
            <a:endParaRPr lang="ru-RU" sz="32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endParaRPr lang="ru-RU" sz="32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r>
              <a:rPr lang="ru-RU" sz="24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rPr>
              <a:t>Департамент по контролю (надзору) в сфере образования </a:t>
            </a:r>
            <a:endParaRPr lang="en-US" sz="24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r>
              <a:rPr lang="ru-RU" sz="3200" b="1" dirty="0" smtClean="0">
                <a:solidFill>
                  <a:srgbClr val="FF0000"/>
                </a:solidFill>
                <a:effectLst>
                  <a:outerShdw blurRad="31750" dist="25400" dir="5400000" algn="tl" rotWithShape="0">
                    <a:srgbClr val="000000">
                      <a:alpha val="25000"/>
                    </a:srgbClr>
                  </a:outerShdw>
                </a:effectLst>
                <a:latin typeface="Times New Roman" pitchFamily="18" charset="0"/>
                <a:cs typeface="Times New Roman" pitchFamily="18" charset="0"/>
              </a:rPr>
              <a:t>«Профилактика нарушений законодательства в сфере дошкольного образования»</a:t>
            </a:r>
            <a:r>
              <a:rPr lang="ru-RU" sz="2400" b="1" dirty="0" smtClean="0">
                <a:solidFill>
                  <a:srgbClr val="FF0000"/>
                </a:solidFill>
                <a:effectLst>
                  <a:outerShdw blurRad="31750" dist="25400" dir="5400000" algn="tl" rotWithShape="0">
                    <a:srgbClr val="000000">
                      <a:alpha val="25000"/>
                    </a:srgbClr>
                  </a:outerShdw>
                </a:effectLst>
                <a:latin typeface="Times New Roman" pitchFamily="18" charset="0"/>
                <a:cs typeface="Times New Roman" pitchFamily="18" charset="0"/>
              </a:rPr>
              <a:t/>
            </a:r>
            <a:br>
              <a:rPr lang="ru-RU" sz="2400" b="1" dirty="0" smtClean="0">
                <a:solidFill>
                  <a:srgbClr val="FF0000"/>
                </a:solidFill>
                <a:effectLst>
                  <a:outerShdw blurRad="31750" dist="25400" dir="5400000" algn="tl" rotWithShape="0">
                    <a:srgbClr val="000000">
                      <a:alpha val="25000"/>
                    </a:srgbClr>
                  </a:outerShdw>
                </a:effectLst>
                <a:latin typeface="Times New Roman" pitchFamily="18" charset="0"/>
                <a:cs typeface="Times New Roman" pitchFamily="18" charset="0"/>
              </a:rPr>
            </a:br>
            <a:endParaRPr lang="ru-RU" sz="2400" dirty="0">
              <a:solidFill>
                <a:srgbClr val="FF0000"/>
              </a:solidFill>
            </a:endParaRPr>
          </a:p>
        </p:txBody>
      </p:sp>
      <p:sp>
        <p:nvSpPr>
          <p:cNvPr id="8" name="Прямоугольник 7"/>
          <p:cNvSpPr/>
          <p:nvPr/>
        </p:nvSpPr>
        <p:spPr>
          <a:xfrm>
            <a:off x="714348" y="3500438"/>
            <a:ext cx="7929618" cy="1631216"/>
          </a:xfrm>
          <a:prstGeom prst="rect">
            <a:avLst/>
          </a:prstGeom>
        </p:spPr>
        <p:txBody>
          <a:bodyPr wrap="square">
            <a:spAutoFit/>
          </a:bodyPr>
          <a:lstStyle/>
          <a:p>
            <a:pPr algn="ctr"/>
            <a:endParaRPr lang="ru-RU" sz="20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endParaRPr lang="ru-RU" sz="20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endParaRPr lang="ru-RU" sz="20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endParaRPr lang="ru-RU" sz="20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endParaRPr lang="ru-RU" sz="20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normAutofit fontScale="90000"/>
          </a:bodyPr>
          <a:lstStyle/>
          <a:p>
            <a:pPr algn="ctr"/>
            <a:r>
              <a:rPr lang="ru-RU" dirty="0" smtClean="0">
                <a:solidFill>
                  <a:schemeClr val="tx1"/>
                </a:solidFill>
                <a:latin typeface="Times New Roman" pitchFamily="18" charset="0"/>
                <a:cs typeface="Times New Roman" pitchFamily="18" charset="0"/>
              </a:rPr>
              <a:t>Сроки уведомления о проведении плановой проверки</a:t>
            </a:r>
            <a:endParaRPr lang="ru-RU" dirty="0">
              <a:solidFill>
                <a:schemeClr val="tx1"/>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7" cstate="print"/>
          <a:srcRect/>
          <a:stretch>
            <a:fillRect/>
          </a:stretch>
        </p:blipFill>
        <p:spPr bwMode="auto">
          <a:xfrm>
            <a:off x="8028384" y="6069414"/>
            <a:ext cx="1115616" cy="78858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algn="just"/>
            <a:r>
              <a:rPr lang="ru-RU" dirty="0" smtClean="0">
                <a:latin typeface="Times New Roman" pitchFamily="18" charset="0"/>
                <a:cs typeface="Times New Roman" pitchFamily="18" charset="0"/>
              </a:rPr>
              <a:t>В соответствии со статьей 10 294-ФЗ основанием для проведения внеплановой проверки является:</a:t>
            </a:r>
          </a:p>
          <a:p>
            <a:pPr algn="just"/>
            <a:r>
              <a:rPr lang="ru-RU" dirty="0" smtClean="0">
                <a:latin typeface="Times New Roman" pitchFamily="18" charset="0"/>
                <a:cs typeface="Times New Roman" pitchFamily="18" charset="0"/>
              </a:rPr>
              <a:t>1) истечение срока исполнения юридическим лицом, индивидуальным предпринимателем ранее выданного предписания об устранении выявленного нарушения обязательных требований и (или) требований, установленных муниципальными правовыми актами;</a:t>
            </a:r>
          </a:p>
          <a:p>
            <a:pPr algn="just"/>
            <a:r>
              <a:rPr lang="ru-RU" dirty="0" smtClean="0">
                <a:latin typeface="Times New Roman" pitchFamily="18" charset="0"/>
                <a:cs typeface="Times New Roman" pitchFamily="18" charset="0"/>
              </a:rPr>
              <a:t>1.1) поступление в орган государственного контроля (надзора), орган муниципального контроля заявления от юридического лица или индивидуального предпринимателя о предоставлении правового статуса, специального разрешения (лицензии) на право осуществления отдельных видов деятельности или разрешения (согласования) на осуществление иных юридически значимых действий, если проведение соответствующей внеплановой проверки юридического лица, индивидуального предпринимателя предусмотрено правилами предоставления правового статуса, специального разрешения (лицензии), выдачи разрешения (согласования);</a:t>
            </a:r>
          </a:p>
          <a:p>
            <a:endParaRPr lang="ru-RU" dirty="0" smtClean="0"/>
          </a:p>
        </p:txBody>
      </p:sp>
      <p:sp>
        <p:nvSpPr>
          <p:cNvPr id="3" name="Заголовок 2"/>
          <p:cNvSpPr>
            <a:spLocks noGrp="1"/>
          </p:cNvSpPr>
          <p:nvPr>
            <p:ph type="title"/>
          </p:nvPr>
        </p:nvSpPr>
        <p:spPr/>
        <p:txBody>
          <a:bodyPr>
            <a:normAutofit fontScale="90000"/>
          </a:bodyPr>
          <a:lstStyle/>
          <a:p>
            <a:pPr algn="ctr"/>
            <a:r>
              <a:rPr lang="ru-RU" dirty="0" smtClean="0">
                <a:solidFill>
                  <a:srgbClr val="C00000"/>
                </a:solidFill>
                <a:latin typeface="Times New Roman" pitchFamily="18" charset="0"/>
                <a:cs typeface="Times New Roman" pitchFamily="18" charset="0"/>
              </a:rPr>
              <a:t>Организация и проведение внеплановой проверки</a:t>
            </a:r>
            <a:endParaRPr lang="ru-RU" dirty="0">
              <a:solidFill>
                <a:srgbClr val="C0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836712"/>
            <a:ext cx="8229600" cy="5170579"/>
          </a:xfrm>
        </p:spPr>
        <p:txBody>
          <a:bodyPr>
            <a:normAutofit fontScale="70000" lnSpcReduction="20000"/>
          </a:bodyPr>
          <a:lstStyle/>
          <a:p>
            <a:pPr algn="just"/>
            <a:r>
              <a:rPr lang="ru-RU" dirty="0" smtClean="0">
                <a:latin typeface="Times New Roman" pitchFamily="18" charset="0"/>
                <a:cs typeface="Times New Roman" pitchFamily="18" charset="0"/>
              </a:rPr>
              <a:t>2) мотивированное представление должностного лица органа государственного контроля (надзора), органа муниципального контроля по результатам анализа результатов мероприятий по контролю без взаимодействия с юридическими лицами, индивидуальными предпринимателями, рассмотрения или предварительной проверки поступивших в органы государственного контроля (надзора), органы муниципального контроля обращений и заявлений граждан, в том числе индивидуальных предпринимателей, юридических лиц, информации от органов государственной власти, органов местного самоуправления, из средств массовой информации о следующих фактах:</a:t>
            </a:r>
          </a:p>
          <a:p>
            <a:pPr algn="just"/>
            <a:r>
              <a:rPr lang="ru-RU" dirty="0" smtClean="0">
                <a:latin typeface="Times New Roman" pitchFamily="18" charset="0"/>
                <a:cs typeface="Times New Roman" pitchFamily="18" charset="0"/>
              </a:rPr>
              <a:t>а) возникновение угрозы причинения вреда жизни, здоровью граждан, вреда животным, растениям, окружающей среде, объектам культурного наследия (памятникам истории и культуры) народов Российской Федерации, музейным предметам и музейным коллекциям, включенным в состав Музейного фонда Российской Федерации, особо ценным, в том числе уникальным, документам Архивного фонда Российской Федерации, документам, имеющим особое историческое, научное, культурное значение, входящим в состав национального библиотечного фонда, безопасности государства, а также угрозы чрезвычайных ситуаций природного и техногенного характера;</a:t>
            </a:r>
          </a:p>
          <a:p>
            <a:endParaRPr lang="ru-RU" dirty="0">
              <a:latin typeface="Times New Roman" pitchFamily="18" charset="0"/>
              <a:cs typeface="Times New Roman" pitchFamily="18" charset="0"/>
            </a:endParaRPr>
          </a:p>
        </p:txBody>
      </p:sp>
      <p:pic>
        <p:nvPicPr>
          <p:cNvPr id="3" name="Picture 2" descr="C:\Users\Тимур\Desktop\logo (1).png"/>
          <p:cNvPicPr>
            <a:picLocks noChangeAspect="1" noChangeArrowheads="1"/>
          </p:cNvPicPr>
          <p:nvPr/>
        </p:nvPicPr>
        <p:blipFill>
          <a:blip r:embed="rId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20688"/>
            <a:ext cx="8229600" cy="5386603"/>
          </a:xfrm>
        </p:spPr>
        <p:txBody>
          <a:bodyPr>
            <a:normAutofit fontScale="77500" lnSpcReduction="20000"/>
          </a:bodyPr>
          <a:lstStyle/>
          <a:p>
            <a:pPr algn="just"/>
            <a:r>
              <a:rPr lang="ru-RU" dirty="0" smtClean="0">
                <a:latin typeface="Times New Roman" pitchFamily="18" charset="0"/>
                <a:cs typeface="Times New Roman" pitchFamily="18" charset="0"/>
              </a:rPr>
              <a:t>б) причинение вреда жизни, здоровью граждан, вреда животным, растениям, окружающей среде, объектам культурного наследия (памятникам истории и культуры) народов Российской Федерации, музейным предметам и музейным коллекциям, включенным в состав Музейного фонда Российской Федерации, особо ценным, в том числе уникальным, документам Архивного фонда Российской Федерации, документам, имеющим особое историческое, научное, культурное значение, входящим в состав национального библиотечного фонда, безопасности государства, а также возникновение чрезвычайных ситуаций природного и техногенного характера;</a:t>
            </a:r>
          </a:p>
          <a:p>
            <a:pPr algn="just"/>
            <a:r>
              <a:rPr lang="ru-RU" dirty="0" smtClean="0">
                <a:latin typeface="Times New Roman" pitchFamily="18" charset="0"/>
                <a:cs typeface="Times New Roman" pitchFamily="18" charset="0"/>
              </a:rPr>
              <a:t>в) нарушение прав потребителей (в случае обращения в орган, осуществляющий федеральный государственный надзор в области защиты прав потребителей, граждан, права которых нарушены, при условии, что заявитель обращался за защитой (восстановлением) своих нарушенных прав к юридическому лицу, индивидуальному предпринимателю и такое обращение не было рассмотрено либо требования заявителя не были удовлетворены);</a:t>
            </a:r>
          </a:p>
          <a:p>
            <a:pPr algn="just"/>
            <a:endParaRPr lang="ru-RU" dirty="0"/>
          </a:p>
        </p:txBody>
      </p:sp>
      <p:pic>
        <p:nvPicPr>
          <p:cNvPr id="3" name="Picture 2" descr="C:\Users\Тимур\Desktop\logo (1).png"/>
          <p:cNvPicPr>
            <a:picLocks noChangeAspect="1" noChangeArrowheads="1"/>
          </p:cNvPicPr>
          <p:nvPr/>
        </p:nvPicPr>
        <p:blipFill>
          <a:blip r:embed="rId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92696"/>
            <a:ext cx="8229600" cy="5314595"/>
          </a:xfrm>
        </p:spPr>
        <p:txBody>
          <a:bodyPr>
            <a:normAutofit fontScale="77500" lnSpcReduction="20000"/>
          </a:bodyPr>
          <a:lstStyle/>
          <a:p>
            <a:pPr algn="just"/>
            <a:r>
              <a:rPr lang="ru-RU" dirty="0" smtClean="0">
                <a:latin typeface="Times New Roman" pitchFamily="18" charset="0"/>
                <a:cs typeface="Times New Roman" pitchFamily="18" charset="0"/>
              </a:rPr>
              <a:t>2.1) выявление при проведении мероприятий без взаимодействия с юридическими лицами, индивидуальными предпринимателями при осуществлении видов государственного контроля (надзора), указанных в </a:t>
            </a:r>
            <a:r>
              <a:rPr lang="ru-RU" dirty="0" smtClean="0">
                <a:latin typeface="Times New Roman" pitchFamily="18" charset="0"/>
                <a:cs typeface="Times New Roman" pitchFamily="18" charset="0"/>
                <a:hlinkClick r:id="rId2"/>
              </a:rPr>
              <a:t>частях 1</a:t>
            </a:r>
            <a:r>
              <a:rPr lang="ru-RU" dirty="0" smtClean="0">
                <a:latin typeface="Times New Roman" pitchFamily="18" charset="0"/>
                <a:cs typeface="Times New Roman" pitchFamily="18" charset="0"/>
              </a:rPr>
              <a:t> и </a:t>
            </a:r>
            <a:r>
              <a:rPr lang="ru-RU" dirty="0" smtClean="0">
                <a:latin typeface="Times New Roman" pitchFamily="18" charset="0"/>
                <a:cs typeface="Times New Roman" pitchFamily="18" charset="0"/>
                <a:hlinkClick r:id="rId2"/>
              </a:rPr>
              <a:t>2 статьи 8.1</a:t>
            </a:r>
            <a:r>
              <a:rPr lang="ru-RU" dirty="0" smtClean="0">
                <a:latin typeface="Times New Roman" pitchFamily="18" charset="0"/>
                <a:cs typeface="Times New Roman" pitchFamily="18" charset="0"/>
              </a:rPr>
              <a:t> 294 - ФЗ, параметров деятельности юридического лица, индивидуального предпринимателя, соответствие которым или отклонение от которых согласно утвержденным органом государственного контроля (надзора) индикаторам риска является основанием для проведения внеплановой проверки, которое предусмотрено в положении о виде федерального государственного контроля (надзора);</a:t>
            </a:r>
          </a:p>
          <a:p>
            <a:pPr algn="just"/>
            <a:r>
              <a:rPr lang="ru-RU" dirty="0" smtClean="0">
                <a:latin typeface="Times New Roman" pitchFamily="18" charset="0"/>
                <a:cs typeface="Times New Roman" pitchFamily="18" charset="0"/>
              </a:rPr>
              <a:t>3) приказ (распоряжение) руководителя органа государственного контроля (надзора), изданный в соответствии с поручениями Президента Российской Федерации, Правительства Российской Федерации и на основании требования прокурора о проведении внеплановой проверки в рамках надзора за исполнением законов по поступившим в органы прокуратуры материалам и обращениям.</a:t>
            </a:r>
          </a:p>
          <a:p>
            <a:pPr algn="just"/>
            <a:endParaRPr lang="ru-RU" dirty="0"/>
          </a:p>
        </p:txBody>
      </p:sp>
      <p:pic>
        <p:nvPicPr>
          <p:cNvPr id="3"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одержимое 6"/>
          <p:cNvGraphicFramePr>
            <a:graphicFrameLocks noGrp="1"/>
          </p:cNvGraphicFramePr>
          <p:nvPr>
            <p:ph idx="1"/>
          </p:nvPr>
        </p:nvGraphicFramePr>
        <p:xfrm>
          <a:off x="457200" y="2132856"/>
          <a:ext cx="8229600" cy="3874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Схема 7"/>
          <p:cNvGraphicFramePr/>
          <p:nvPr/>
        </p:nvGraphicFramePr>
        <p:xfrm>
          <a:off x="457200" y="274638"/>
          <a:ext cx="8229600" cy="178621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4" name="Picture 2" descr="C:\Users\Тимур\Desktop\logo (1).png"/>
          <p:cNvPicPr>
            <a:picLocks noChangeAspect="1" noChangeArrowheads="1"/>
          </p:cNvPicPr>
          <p:nvPr/>
        </p:nvPicPr>
        <p:blipFill>
          <a:blip r:embed="rId12" cstate="print"/>
          <a:srcRect/>
          <a:stretch>
            <a:fillRect/>
          </a:stretch>
        </p:blipFill>
        <p:spPr bwMode="auto">
          <a:xfrm>
            <a:off x="8028384" y="6069414"/>
            <a:ext cx="1115616" cy="78858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algn="ctr"/>
            <a:r>
              <a:rPr lang="ru-RU" sz="3600" b="1" u="sng" dirty="0" smtClean="0">
                <a:latin typeface="Times New Roman" pitchFamily="18" charset="0"/>
                <a:cs typeface="Times New Roman" pitchFamily="18" charset="0"/>
              </a:rPr>
              <a:t>Раздел </a:t>
            </a:r>
            <a:r>
              <a:rPr lang="en-US" sz="3600" b="1" u="sng" dirty="0" smtClean="0">
                <a:latin typeface="Times New Roman" pitchFamily="18" charset="0"/>
                <a:cs typeface="Times New Roman" pitchFamily="18" charset="0"/>
              </a:rPr>
              <a:t>I</a:t>
            </a:r>
            <a:r>
              <a:rPr lang="ru-RU" sz="3600" b="1" u="sng" dirty="0" smtClean="0">
                <a:latin typeface="Times New Roman" pitchFamily="18" charset="0"/>
                <a:cs typeface="Times New Roman" pitchFamily="18" charset="0"/>
              </a:rPr>
              <a:t>. Федеральные законы</a:t>
            </a:r>
            <a:endParaRPr lang="ru-RU" sz="3600" dirty="0" smtClean="0">
              <a:latin typeface="Times New Roman" pitchFamily="18" charset="0"/>
              <a:cs typeface="Times New Roman" pitchFamily="18" charset="0"/>
            </a:endParaRPr>
          </a:p>
          <a:p>
            <a:endParaRPr lang="ru-RU" dirty="0" smtClean="0"/>
          </a:p>
          <a:p>
            <a:r>
              <a:rPr lang="ru-RU" sz="2600" dirty="0" smtClean="0">
                <a:latin typeface="Times New Roman" pitchFamily="18" charset="0"/>
                <a:cs typeface="Times New Roman" pitchFamily="18" charset="0"/>
                <a:hlinkClick r:id="rId2"/>
              </a:rPr>
              <a:t>Федеральный закон от 29.12.2012 № 273-ФЗ «Об образовании в Российской Федерации»</a:t>
            </a:r>
            <a:r>
              <a:rPr lang="ru-RU" sz="2600" dirty="0" smtClean="0">
                <a:latin typeface="Times New Roman" pitchFamily="18" charset="0"/>
                <a:cs typeface="Times New Roman" pitchFamily="18" charset="0"/>
              </a:rPr>
              <a:t> - 9 статьи 13; части 4, 5, 6 статьи 14; часть 3 статьи 25; части 4, 12 статьи 27; статьей 28, статьями 29, 30; статьей 35; статьи 37, 38, 41; статья 46; части 6, 7 статьи 47; части 1-3 статьи 48; часть 2 статьи 49; части 3-6 статьи 51; части 2, 3, 8, 9 статьи 55; статьи 110;</a:t>
            </a:r>
          </a:p>
          <a:p>
            <a:r>
              <a:rPr lang="ru-RU" sz="2600" dirty="0" smtClean="0">
                <a:latin typeface="Times New Roman" pitchFamily="18" charset="0"/>
                <a:cs typeface="Times New Roman" pitchFamily="18" charset="0"/>
                <a:hlinkClick r:id="rId3"/>
              </a:rPr>
              <a:t>Федеральный закон от 24.07.1998  № 124-ФЗ «Об основных гарантиях прав ребенка в Российской Федерации»</a:t>
            </a:r>
            <a:r>
              <a:rPr lang="ru-RU" sz="2600" dirty="0" smtClean="0">
                <a:latin typeface="Times New Roman" pitchFamily="18" charset="0"/>
                <a:cs typeface="Times New Roman" pitchFamily="18" charset="0"/>
              </a:rPr>
              <a:t> - статья 6,9.</a:t>
            </a:r>
          </a:p>
          <a:p>
            <a:endParaRPr lang="ru-RU" dirty="0"/>
          </a:p>
        </p:txBody>
      </p:sp>
      <p:sp>
        <p:nvSpPr>
          <p:cNvPr id="3" name="Заголовок 2"/>
          <p:cNvSpPr>
            <a:spLocks noGrp="1"/>
          </p:cNvSpPr>
          <p:nvPr>
            <p:ph type="title"/>
          </p:nvPr>
        </p:nvSpPr>
        <p:spPr/>
        <p:txBody>
          <a:bodyPr>
            <a:noAutofit/>
          </a:bodyPr>
          <a:lstStyle/>
          <a:p>
            <a:pPr algn="ctr"/>
            <a:r>
              <a:rPr lang="ru-RU" sz="2000" dirty="0" smtClean="0">
                <a:solidFill>
                  <a:srgbClr val="FF0000"/>
                </a:solidFill>
                <a:latin typeface="Times New Roman" pitchFamily="18" charset="0"/>
                <a:cs typeface="Times New Roman" pitchFamily="18" charset="0"/>
              </a:rPr>
              <a:t>Перечень актов, содержащих обязательные требования, соблюдение которых оценивается при проведении мероприятий по федеральному государственному надзору в сфере образования</a:t>
            </a:r>
            <a:endParaRPr lang="ru-RU" sz="2000" dirty="0"/>
          </a:p>
        </p:txBody>
      </p:sp>
      <p:pic>
        <p:nvPicPr>
          <p:cNvPr id="4" name="Picture 2" descr="C:\Users\Тимур\Desktop\logo (1).png"/>
          <p:cNvPicPr>
            <a:picLocks noChangeAspect="1" noChangeArrowheads="1"/>
          </p:cNvPicPr>
          <p:nvPr/>
        </p:nvPicPr>
        <p:blipFill>
          <a:blip r:embed="rId4"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340768"/>
            <a:ext cx="8229600" cy="4666523"/>
          </a:xfrm>
        </p:spPr>
        <p:txBody>
          <a:bodyPr>
            <a:noAutofit/>
          </a:bodyPr>
          <a:lstStyle/>
          <a:p>
            <a:pPr algn="just"/>
            <a:r>
              <a:rPr lang="ru-RU" sz="2000" dirty="0" smtClean="0">
                <a:solidFill>
                  <a:srgbClr val="FF0000"/>
                </a:solidFill>
                <a:latin typeface="Times New Roman" pitchFamily="18" charset="0"/>
                <a:cs typeface="Times New Roman" pitchFamily="18" charset="0"/>
                <a:hlinkClick r:id="rId2"/>
              </a:rPr>
              <a:t>Постановление Правительства Российской Федерации от 15.08.2013 № 706</a:t>
            </a:r>
            <a:r>
              <a:rPr lang="ru-RU" sz="2000" dirty="0" smtClean="0">
                <a:solidFill>
                  <a:srgbClr val="FF0000"/>
                </a:solidFill>
                <a:latin typeface="Times New Roman" pitchFamily="18" charset="0"/>
                <a:cs typeface="Times New Roman" pitchFamily="18" charset="0"/>
              </a:rPr>
              <a:t> </a:t>
            </a:r>
            <a:r>
              <a:rPr lang="ru-RU" sz="2000" dirty="0" smtClean="0">
                <a:latin typeface="Times New Roman" pitchFamily="18" charset="0"/>
                <a:cs typeface="Times New Roman" pitchFamily="18" charset="0"/>
              </a:rPr>
              <a:t>«Правила оказания платных образовательных услуг» - пункты 3, 5-13, 15, 17-21;</a:t>
            </a:r>
          </a:p>
          <a:p>
            <a:pPr algn="just"/>
            <a:r>
              <a:rPr lang="ru-RU" sz="2000" dirty="0" smtClean="0">
                <a:latin typeface="Times New Roman" pitchFamily="18" charset="0"/>
                <a:cs typeface="Times New Roman" pitchFamily="18" charset="0"/>
                <a:hlinkClick r:id="rId3"/>
              </a:rPr>
              <a:t>Постановление Правительства Российской Федерации от 10.07.2013 г. № 583</a:t>
            </a:r>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«Правила отнесения информации к общедоступной информации, размещаемой государственными органами и органами местного самоуправления в информационно-телекоммуникационной сети «Интернет» в форме открытых данных»;</a:t>
            </a:r>
          </a:p>
          <a:p>
            <a:pPr algn="just"/>
            <a:r>
              <a:rPr lang="ru-RU" sz="2000" dirty="0" smtClean="0">
                <a:solidFill>
                  <a:srgbClr val="FF0000"/>
                </a:solidFill>
                <a:latin typeface="Times New Roman" pitchFamily="18" charset="0"/>
                <a:cs typeface="Times New Roman" pitchFamily="18" charset="0"/>
              </a:rPr>
              <a:t> </a:t>
            </a:r>
            <a:r>
              <a:rPr lang="ru-RU" sz="2000" dirty="0" smtClean="0">
                <a:solidFill>
                  <a:srgbClr val="FF0000"/>
                </a:solidFill>
                <a:latin typeface="Times New Roman" pitchFamily="18" charset="0"/>
                <a:cs typeface="Times New Roman" pitchFamily="18" charset="0"/>
                <a:hlinkClick r:id="rId4"/>
              </a:rPr>
              <a:t>Постановление Правительства Российской Федерации от 10.07.2013 № 582</a:t>
            </a:r>
            <a:endParaRPr lang="ru-RU" sz="2000" dirty="0" smtClean="0">
              <a:solidFill>
                <a:srgbClr val="FF0000"/>
              </a:solidFill>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«Правила размещения на официальном сайте образовательной организации в информационно-телекоммуникационной сети «Интернет» и обновления информации об образовательной организации» - пункты 3, 5-11;</a:t>
            </a:r>
          </a:p>
          <a:p>
            <a:pPr algn="just"/>
            <a:endParaRPr lang="ru-RU" sz="16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778098"/>
          </a:xfrm>
        </p:spPr>
        <p:txBody>
          <a:bodyPr>
            <a:normAutofit fontScale="90000"/>
          </a:bodyPr>
          <a:lstStyle/>
          <a:p>
            <a:pPr algn="ctr" fontAlgn="t"/>
            <a:r>
              <a:rPr lang="ru-RU" sz="2000" u="sng" dirty="0" smtClean="0"/>
              <a:t/>
            </a:r>
            <a:br>
              <a:rPr lang="ru-RU" sz="2000" u="sng" dirty="0" smtClean="0"/>
            </a:br>
            <a:r>
              <a:rPr lang="ru-RU" sz="2000" u="sng" dirty="0" smtClean="0"/>
              <a:t/>
            </a:r>
            <a:br>
              <a:rPr lang="ru-RU" sz="2000" u="sng" dirty="0" smtClean="0"/>
            </a:br>
            <a:r>
              <a:rPr lang="ru-RU" sz="2200" u="sng" dirty="0" smtClean="0">
                <a:latin typeface="Times New Roman" pitchFamily="18" charset="0"/>
                <a:cs typeface="Times New Roman" pitchFamily="18" charset="0"/>
              </a:rPr>
              <a:t>Раздел </a:t>
            </a:r>
            <a:r>
              <a:rPr lang="en-US" sz="2200" u="sng" dirty="0" smtClean="0">
                <a:latin typeface="Times New Roman" pitchFamily="18" charset="0"/>
                <a:cs typeface="Times New Roman" pitchFamily="18" charset="0"/>
              </a:rPr>
              <a:t>II</a:t>
            </a:r>
            <a:r>
              <a:rPr lang="ru-RU" sz="2200" u="sng" dirty="0" smtClean="0">
                <a:latin typeface="Times New Roman" pitchFamily="18" charset="0"/>
                <a:cs typeface="Times New Roman" pitchFamily="18" charset="0"/>
              </a:rPr>
              <a:t>. Указы Президента Российской Федерации, постановления </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u="sng" dirty="0" smtClean="0">
                <a:latin typeface="Times New Roman" pitchFamily="18" charset="0"/>
                <a:cs typeface="Times New Roman" pitchFamily="18" charset="0"/>
              </a:rPr>
              <a:t>и распоряжения Правительства Российской Федерации</a:t>
            </a:r>
            <a:r>
              <a:rPr lang="ru-RU" dirty="0" smtClean="0"/>
              <a:t/>
            </a:r>
            <a:br>
              <a:rPr lang="ru-RU" dirty="0" smtClean="0"/>
            </a:br>
            <a:endParaRPr lang="ru-RU" dirty="0"/>
          </a:p>
        </p:txBody>
      </p:sp>
      <p:pic>
        <p:nvPicPr>
          <p:cNvPr id="4" name="Picture 2" descr="C:\Users\Тимур\Desktop\logo (1).png"/>
          <p:cNvPicPr>
            <a:picLocks noChangeAspect="1" noChangeArrowheads="1"/>
          </p:cNvPicPr>
          <p:nvPr/>
        </p:nvPicPr>
        <p:blipFill>
          <a:blip r:embed="rId5"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algn="just"/>
            <a:r>
              <a:rPr lang="ru-RU" sz="2000" dirty="0" smtClean="0">
                <a:latin typeface="Times New Roman" pitchFamily="18" charset="0"/>
                <a:cs typeface="Times New Roman" pitchFamily="18" charset="0"/>
                <a:hlinkClick r:id="rId2"/>
              </a:rPr>
              <a:t>Приказ Минобрнауки России от 07.04.2014 № 276 </a:t>
            </a:r>
            <a:r>
              <a:rPr lang="ru-RU" sz="2000" dirty="0" smtClean="0">
                <a:latin typeface="Times New Roman" pitchFamily="18" charset="0"/>
                <a:cs typeface="Times New Roman" pitchFamily="18" charset="0"/>
              </a:rPr>
              <a:t>«Об утверждении Порядка проведения аттестации педагогических работников организаций, осуществляющих образовательную деятельность» - пункты 5-13, 19-20;</a:t>
            </a:r>
          </a:p>
          <a:p>
            <a:pPr algn="just"/>
            <a:r>
              <a:rPr lang="ru-RU" sz="2000" dirty="0" smtClean="0">
                <a:latin typeface="Times New Roman" pitchFamily="18" charset="0"/>
                <a:cs typeface="Times New Roman" pitchFamily="18" charset="0"/>
                <a:hlinkClick r:id="rId3"/>
              </a:rPr>
              <a:t>Приказ </a:t>
            </a:r>
            <a:r>
              <a:rPr lang="ru-RU" sz="2000" dirty="0" err="1" smtClean="0">
                <a:latin typeface="Times New Roman" pitchFamily="18" charset="0"/>
                <a:cs typeface="Times New Roman" pitchFamily="18" charset="0"/>
                <a:hlinkClick r:id="rId3"/>
              </a:rPr>
              <a:t>Минздравсоцразвития</a:t>
            </a:r>
            <a:r>
              <a:rPr lang="ru-RU" sz="2000" dirty="0" smtClean="0">
                <a:latin typeface="Times New Roman" pitchFamily="18" charset="0"/>
                <a:cs typeface="Times New Roman" pitchFamily="18" charset="0"/>
                <a:hlinkClick r:id="rId3"/>
              </a:rPr>
              <a:t> России от 26.08.2010 г. № 761н</a:t>
            </a:r>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«Об утверждении «Единого квалификационного справочника должностей руководителей, специалистов и служащих, раздел «Квалификационные характеристики должностей работников образования»;</a:t>
            </a:r>
          </a:p>
          <a:p>
            <a:pPr algn="just"/>
            <a:r>
              <a:rPr lang="ru-RU" sz="2000" dirty="0" smtClean="0">
                <a:latin typeface="Times New Roman" pitchFamily="18" charset="0"/>
                <a:cs typeface="Times New Roman" pitchFamily="18" charset="0"/>
                <a:hlinkClick r:id="rId4"/>
              </a:rPr>
              <a:t>Приказ Рособрнадзора от 29.05.2014 № 785</a:t>
            </a:r>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на нем информации» - пункты 2-7;</a:t>
            </a:r>
          </a:p>
          <a:p>
            <a:pPr algn="just"/>
            <a:endParaRPr lang="ru-RU" sz="16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922114"/>
          </a:xfrm>
        </p:spPr>
        <p:txBody>
          <a:bodyPr>
            <a:normAutofit fontScale="90000"/>
          </a:bodyPr>
          <a:lstStyle/>
          <a:p>
            <a:pPr algn="ctr"/>
            <a:r>
              <a:rPr lang="ru-RU" sz="2200" dirty="0" smtClean="0"/>
              <a:t/>
            </a:r>
            <a:br>
              <a:rPr lang="ru-RU" sz="2200" dirty="0" smtClean="0"/>
            </a:br>
            <a:r>
              <a:rPr lang="ru-RU" sz="2200" dirty="0" smtClean="0"/>
              <a:t/>
            </a:r>
            <a:br>
              <a:rPr lang="ru-RU" sz="2200" dirty="0" smtClean="0"/>
            </a:br>
            <a:r>
              <a:rPr lang="ru-RU" sz="2200" dirty="0" smtClean="0"/>
              <a:t> </a:t>
            </a:r>
            <a:r>
              <a:rPr lang="ru-RU" sz="2200" dirty="0" smtClean="0">
                <a:latin typeface="Times New Roman" pitchFamily="18" charset="0"/>
                <a:cs typeface="Times New Roman" pitchFamily="18" charset="0"/>
              </a:rPr>
              <a:t>Раздел </a:t>
            </a:r>
            <a:r>
              <a:rPr lang="en-US" sz="2200" dirty="0" smtClean="0">
                <a:latin typeface="Times New Roman" pitchFamily="18" charset="0"/>
                <a:cs typeface="Times New Roman" pitchFamily="18" charset="0"/>
              </a:rPr>
              <a:t>III</a:t>
            </a:r>
            <a:r>
              <a:rPr lang="ru-RU" sz="2200" dirty="0" smtClean="0">
                <a:latin typeface="Times New Roman" pitchFamily="18" charset="0"/>
                <a:cs typeface="Times New Roman" pitchFamily="18" charset="0"/>
              </a:rPr>
              <a:t>. Нормативные правовые акты федеральных органов исполнительной власти и нормативные документы федеральных органов исполнительной власти</a:t>
            </a:r>
            <a:r>
              <a:rPr lang="ru-RU" dirty="0" smtClean="0"/>
              <a:t/>
            </a:r>
            <a:br>
              <a:rPr lang="ru-RU" dirty="0" smtClean="0"/>
            </a:br>
            <a:endParaRPr lang="ru-RU" dirty="0"/>
          </a:p>
        </p:txBody>
      </p:sp>
      <p:pic>
        <p:nvPicPr>
          <p:cNvPr id="4" name="Picture 2" descr="C:\Users\Тимур\Desktop\logo (1).png"/>
          <p:cNvPicPr>
            <a:picLocks noChangeAspect="1" noChangeArrowheads="1"/>
          </p:cNvPicPr>
          <p:nvPr/>
        </p:nvPicPr>
        <p:blipFill>
          <a:blip r:embed="rId5" cstate="print"/>
          <a:srcRect/>
          <a:stretch>
            <a:fillRect/>
          </a:stretch>
        </p:blipFill>
        <p:spPr bwMode="auto">
          <a:xfrm>
            <a:off x="7715240" y="5848064"/>
            <a:ext cx="1428760" cy="100993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1340768"/>
            <a:ext cx="8229600" cy="4810539"/>
          </a:xfrm>
        </p:spPr>
        <p:txBody>
          <a:bodyPr>
            <a:normAutofit/>
          </a:bodyPr>
          <a:lstStyle/>
          <a:p>
            <a:r>
              <a:rPr lang="ru-RU" sz="2200" dirty="0" smtClean="0">
                <a:hlinkClick r:id="rId2" tooltip="Положение о филиале, реализующем программы детского сада"/>
              </a:rPr>
              <a:t>Положение о филиале, реализующем программы детского сада</a:t>
            </a:r>
            <a:r>
              <a:rPr lang="ru-RU" sz="2200" dirty="0" smtClean="0"/>
              <a:t> (</a:t>
            </a:r>
            <a:r>
              <a:rPr lang="ru-RU" sz="2200" dirty="0" smtClean="0">
                <a:hlinkClick r:id="rId2"/>
              </a:rPr>
              <a:t>Части 2</a:t>
            </a:r>
            <a:r>
              <a:rPr lang="ru-RU" sz="2200" dirty="0" smtClean="0"/>
              <a:t>, </a:t>
            </a:r>
            <a:r>
              <a:rPr lang="ru-RU" sz="2200" dirty="0" smtClean="0">
                <a:hlinkClick r:id="rId2"/>
              </a:rPr>
              <a:t>4 ст. 27</a:t>
            </a:r>
            <a:r>
              <a:rPr lang="ru-RU" sz="2200" dirty="0" smtClean="0"/>
              <a:t> Закона от 29 декабря 2012 г. № 273-ФЗ)</a:t>
            </a:r>
          </a:p>
          <a:p>
            <a:r>
              <a:rPr lang="ru-RU" sz="2200" dirty="0" smtClean="0">
                <a:hlinkClick r:id="rId2" tooltip="Положение о совете родителей обучающихся"/>
              </a:rPr>
              <a:t>Положение о совете родителей</a:t>
            </a:r>
            <a:r>
              <a:rPr lang="ru-RU" sz="2200" dirty="0" smtClean="0"/>
              <a:t> (</a:t>
            </a:r>
            <a:r>
              <a:rPr lang="ru-RU" sz="2200" dirty="0" smtClean="0">
                <a:hlinkClick r:id="rId2"/>
              </a:rPr>
              <a:t>Части 3</a:t>
            </a:r>
            <a:r>
              <a:rPr lang="ru-RU" sz="2200" dirty="0" smtClean="0"/>
              <a:t>, </a:t>
            </a:r>
            <a:r>
              <a:rPr lang="ru-RU" sz="2200" dirty="0" smtClean="0">
                <a:hlinkClick r:id="rId2"/>
              </a:rPr>
              <a:t>4 ст. 30</a:t>
            </a:r>
            <a:r>
              <a:rPr lang="ru-RU" sz="2200" dirty="0" smtClean="0"/>
              <a:t> Закона от 29 декабря 2012 г. № 273-ФЗ)</a:t>
            </a:r>
          </a:p>
          <a:p>
            <a:r>
              <a:rPr lang="ru-RU" sz="2200" dirty="0" smtClean="0">
                <a:hlinkClick r:id="rId2" tooltip="Положение о программе развития образовательной организации"/>
              </a:rPr>
              <a:t>Положение о программе развития</a:t>
            </a:r>
            <a:r>
              <a:rPr lang="ru-RU" sz="2200" dirty="0" smtClean="0"/>
              <a:t> (</a:t>
            </a:r>
            <a:r>
              <a:rPr lang="ru-RU" sz="2200" dirty="0" smtClean="0">
                <a:hlinkClick r:id="rId2"/>
              </a:rPr>
              <a:t>Пункт 7 ч. 3 ст. 28</a:t>
            </a:r>
            <a:r>
              <a:rPr lang="ru-RU" sz="2200" dirty="0" smtClean="0"/>
              <a:t> Закона от 29 декабря 2012 г. № 273-ФЗ)</a:t>
            </a:r>
          </a:p>
          <a:p>
            <a:r>
              <a:rPr lang="ru-RU" sz="2200" dirty="0" smtClean="0">
                <a:hlinkClick r:id="rId2" tooltip="Положение об официальном сайте образовательной организации"/>
              </a:rPr>
              <a:t>Положение о сайте</a:t>
            </a:r>
            <a:r>
              <a:rPr lang="ru-RU" sz="2200" dirty="0" smtClean="0"/>
              <a:t> (</a:t>
            </a:r>
            <a:r>
              <a:rPr lang="ru-RU" sz="2200" dirty="0" smtClean="0">
                <a:hlinkClick r:id="rId2"/>
              </a:rPr>
              <a:t>Пункт 21 ч. 3 ст. 28</a:t>
            </a:r>
            <a:r>
              <a:rPr lang="ru-RU" sz="2200" dirty="0" smtClean="0"/>
              <a:t>, </a:t>
            </a:r>
            <a:r>
              <a:rPr lang="ru-RU" sz="2200" dirty="0" smtClean="0">
                <a:hlinkClick r:id="rId2"/>
              </a:rPr>
              <a:t>ч. 1 ст. 29</a:t>
            </a:r>
            <a:r>
              <a:rPr lang="ru-RU" sz="2200" dirty="0" smtClean="0"/>
              <a:t> Закона от 29 декабря 2012 г. № 273-ФЗ)</a:t>
            </a:r>
          </a:p>
          <a:p>
            <a:r>
              <a:rPr lang="ru-RU" sz="2200" dirty="0" smtClean="0">
                <a:hlinkClick r:id="rId2" tooltip="Положение об информационной открытости образовательной организации"/>
              </a:rPr>
              <a:t>Положение об информационной </a:t>
            </a:r>
            <a:r>
              <a:rPr lang="ru-RU" sz="2200" dirty="0" smtClean="0">
                <a:hlinkClick r:id="rId2" tooltip="Положение об информационной открытости образовательной организации"/>
              </a:rPr>
              <a:t>открытости</a:t>
            </a:r>
            <a:r>
              <a:rPr lang="ru-RU" sz="2200" dirty="0" smtClean="0"/>
              <a:t> </a:t>
            </a:r>
            <a:r>
              <a:rPr lang="ru-RU" sz="2200" dirty="0" smtClean="0"/>
              <a:t>(</a:t>
            </a:r>
            <a:r>
              <a:rPr lang="ru-RU" sz="2200" dirty="0" smtClean="0">
                <a:hlinkClick r:id="rId2"/>
              </a:rPr>
              <a:t>Пункт 21 ч. 3 ст. 28</a:t>
            </a:r>
            <a:r>
              <a:rPr lang="ru-RU" sz="2200" dirty="0" smtClean="0"/>
              <a:t>, </a:t>
            </a:r>
            <a:r>
              <a:rPr lang="ru-RU" sz="2200" dirty="0" smtClean="0">
                <a:hlinkClick r:id="rId2"/>
              </a:rPr>
              <a:t>ч. 1 ст. 29</a:t>
            </a:r>
            <a:r>
              <a:rPr lang="ru-RU" sz="2200" dirty="0" smtClean="0"/>
              <a:t> Закона от 29 декабря 2012 г. № 273-ФЗ)</a:t>
            </a:r>
          </a:p>
          <a:p>
            <a:pPr>
              <a:buNone/>
            </a:pPr>
            <a:endParaRPr lang="ru-RU" dirty="0"/>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000" dirty="0" smtClean="0">
                <a:solidFill>
                  <a:srgbClr val="FF0000"/>
                </a:solidFill>
                <a:latin typeface="Times New Roman" pitchFamily="18" charset="0"/>
                <a:cs typeface="Times New Roman" pitchFamily="18" charset="0"/>
              </a:rPr>
              <a:t>Примерный перечень локальных нормативных актов дошкольных образовательных организаций, которые необходимо разработать </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после 1 сентября 2013 года</a:t>
            </a:r>
            <a:endParaRPr lang="ru-RU" sz="20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algn="just">
              <a:buNone/>
            </a:pPr>
            <a:r>
              <a:rPr lang="ru-RU" sz="2800" dirty="0" smtClean="0">
                <a:latin typeface="Times New Roman" panose="02020603050405020304" pitchFamily="18" charset="0"/>
                <a:cs typeface="Times New Roman" panose="02020603050405020304" pitchFamily="18" charset="0"/>
              </a:rPr>
              <a:t>   Согласно подпункту </a:t>
            </a:r>
            <a:r>
              <a:rPr lang="ru-RU" sz="2800" b="1" dirty="0" smtClean="0">
                <a:latin typeface="Times New Roman" panose="02020603050405020304" pitchFamily="18" charset="0"/>
                <a:cs typeface="Times New Roman" panose="02020603050405020304" pitchFamily="18" charset="0"/>
              </a:rPr>
              <a:t>3.2.</a:t>
            </a:r>
            <a:r>
              <a:rPr lang="ru-RU" sz="2800" dirty="0" smtClean="0">
                <a:latin typeface="Times New Roman" panose="02020603050405020304" pitchFamily="18" charset="0"/>
                <a:cs typeface="Times New Roman" panose="02020603050405020304" pitchFamily="18" charset="0"/>
              </a:rPr>
              <a:t> Положения о Министерстве образования и науки Чеченской Республики, утвержденному постановлением Правительства Чеченской Республики от </a:t>
            </a:r>
            <a:r>
              <a:rPr lang="ru-RU" sz="2800" b="1" dirty="0" smtClean="0">
                <a:latin typeface="Times New Roman" panose="02020603050405020304" pitchFamily="18" charset="0"/>
                <a:cs typeface="Times New Roman" panose="02020603050405020304" pitchFamily="18" charset="0"/>
              </a:rPr>
              <a:t>13.10.2015 № 187</a:t>
            </a:r>
            <a:r>
              <a:rPr lang="ru-RU" sz="2800" b="1" dirty="0" smtClean="0">
                <a:solidFill>
                  <a:srgbClr val="C00000"/>
                </a:solidFill>
                <a:latin typeface="Times New Roman" panose="02020603050405020304" pitchFamily="18" charset="0"/>
                <a:cs typeface="Times New Roman" panose="02020603050405020304" pitchFamily="18" charset="0"/>
              </a:rPr>
              <a:t>,</a:t>
            </a:r>
            <a:r>
              <a:rPr lang="ru-RU" sz="2800" dirty="0" smtClean="0">
                <a:latin typeface="Times New Roman" panose="02020603050405020304" pitchFamily="18" charset="0"/>
                <a:cs typeface="Times New Roman" panose="02020603050405020304" pitchFamily="18" charset="0"/>
              </a:rPr>
              <a:t> Министерство образования и науки Чеченской Республики является органом, осуществляющим </a:t>
            </a:r>
            <a:r>
              <a:rPr lang="ru-RU" sz="2800" b="1" dirty="0" smtClean="0">
                <a:solidFill>
                  <a:srgbClr val="C00000"/>
                </a:solidFill>
                <a:latin typeface="Times New Roman" panose="02020603050405020304" pitchFamily="18" charset="0"/>
                <a:cs typeface="Times New Roman" panose="02020603050405020304" pitchFamily="18" charset="0"/>
              </a:rPr>
              <a:t>государственный контроль (надзор) в сфере образования </a:t>
            </a:r>
            <a:r>
              <a:rPr lang="ru-RU" sz="2800" dirty="0" smtClean="0">
                <a:latin typeface="Times New Roman" panose="02020603050405020304" pitchFamily="18" charset="0"/>
                <a:cs typeface="Times New Roman" panose="02020603050405020304" pitchFamily="18" charset="0"/>
              </a:rPr>
              <a:t>в отношении организаций, осуществляющих образовательную деятельность на территории Чеченской Республики, а также муниципальных органов местного самоуправления, осуществляющих управление в сфере образования.</a:t>
            </a:r>
          </a:p>
          <a:p>
            <a:endParaRPr lang="ru-RU" dirty="0"/>
          </a:p>
        </p:txBody>
      </p:sp>
      <p:sp>
        <p:nvSpPr>
          <p:cNvPr id="3" name="Заголовок 2"/>
          <p:cNvSpPr>
            <a:spLocks noGrp="1"/>
          </p:cNvSpPr>
          <p:nvPr>
            <p:ph type="title"/>
          </p:nvPr>
        </p:nvSpPr>
        <p:spPr/>
        <p:txBody>
          <a:bodyPr>
            <a:normAutofit/>
          </a:bodyPr>
          <a:lstStyle/>
          <a:p>
            <a:pPr algn="ctr"/>
            <a:r>
              <a:rPr lang="ru-RU" sz="3200" dirty="0" smtClean="0">
                <a:solidFill>
                  <a:srgbClr val="003300"/>
                </a:solidFill>
                <a:latin typeface="Times New Roman" pitchFamily="18" charset="0"/>
                <a:cs typeface="Times New Roman" pitchFamily="18" charset="0"/>
              </a:rPr>
              <a:t>Полномочия Министерства образования и науки Чеченской Республики</a:t>
            </a:r>
            <a:endParaRPr lang="ru-RU" sz="3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96752"/>
            <a:ext cx="8229600" cy="4810539"/>
          </a:xfrm>
        </p:spPr>
        <p:txBody>
          <a:bodyPr>
            <a:noAutofit/>
          </a:bodyPr>
          <a:lstStyle/>
          <a:p>
            <a:r>
              <a:rPr lang="ru-RU" sz="2200" u="sng" dirty="0" smtClean="0">
                <a:hlinkClick r:id="rId2" tooltip="Порядок ознакомления с документами, регламентирующими организацию и осуществление образовательной деятельности в образовательной организации"/>
              </a:rPr>
              <a:t>Порядок ознакомления с документами</a:t>
            </a:r>
            <a:r>
              <a:rPr lang="ru-RU" sz="2200" u="sng" dirty="0" smtClean="0"/>
              <a:t> (</a:t>
            </a:r>
            <a:r>
              <a:rPr lang="ru-RU" sz="2200" u="sng" dirty="0" smtClean="0">
                <a:hlinkClick r:id="rId2"/>
              </a:rPr>
              <a:t>Пункт 18 ч. 1 ст. 34</a:t>
            </a:r>
            <a:r>
              <a:rPr lang="ru-RU" sz="2200" dirty="0" smtClean="0"/>
              <a:t>, </a:t>
            </a:r>
            <a:r>
              <a:rPr lang="ru-RU" sz="2200" u="sng" dirty="0" smtClean="0">
                <a:hlinkClick r:id="rId2"/>
              </a:rPr>
              <a:t>ч. 2 ст. 55</a:t>
            </a:r>
            <a:r>
              <a:rPr lang="ru-RU" sz="2200" dirty="0" smtClean="0"/>
              <a:t> Закона от 29 декабря 2012 г. № 273-ФЗ)</a:t>
            </a:r>
          </a:p>
          <a:p>
            <a:r>
              <a:rPr lang="ru-RU" sz="2200" u="sng" dirty="0" smtClean="0">
                <a:hlinkClick r:id="rId2" tooltip="Положение о закупке товаров, работ, услуг для собственных нужд бюджетной образовательной организации"/>
              </a:rPr>
              <a:t>Положение о закупке товаров, работ, услуг для собственных нужд бюджетной образовательной организации</a:t>
            </a:r>
            <a:r>
              <a:rPr lang="ru-RU" sz="2200" u="sng" dirty="0" smtClean="0"/>
              <a:t> (</a:t>
            </a:r>
            <a:r>
              <a:rPr lang="ru-RU" sz="2200" u="sng" dirty="0" smtClean="0">
                <a:hlinkClick r:id="rId2"/>
              </a:rPr>
              <a:t>Часть 2 ст. 15</a:t>
            </a:r>
            <a:r>
              <a:rPr lang="ru-RU" sz="2200" dirty="0" smtClean="0"/>
              <a:t> Закона от 5 апреля 2013 г. № 44-ФЗ, </a:t>
            </a:r>
            <a:r>
              <a:rPr lang="ru-RU" sz="2200" u="sng" dirty="0" smtClean="0">
                <a:hlinkClick r:id="rId2"/>
              </a:rPr>
              <a:t>часть 2 ст. 2</a:t>
            </a:r>
            <a:r>
              <a:rPr lang="ru-RU" sz="2200" dirty="0" smtClean="0"/>
              <a:t> Закона от 18 июля 2011 г. № 223-ФЗ)</a:t>
            </a:r>
          </a:p>
          <a:p>
            <a:r>
              <a:rPr lang="ru-RU" sz="2200" u="sng" dirty="0" smtClean="0">
                <a:hlinkClick r:id="rId2" tooltip="Положение об организации контрольно-пропускного режима в ДОО"/>
              </a:rPr>
              <a:t>Положение об организации контрольно-пропускного режима в детском саду</a:t>
            </a:r>
            <a:r>
              <a:rPr lang="ru-RU" sz="2200" u="sng" dirty="0" smtClean="0"/>
              <a:t> (</a:t>
            </a:r>
            <a:r>
              <a:rPr lang="ru-RU" sz="2200" u="sng" dirty="0" smtClean="0">
                <a:hlinkClick r:id="rId2"/>
              </a:rPr>
              <a:t>Пункт 2 ч. 6 ст. 28</a:t>
            </a:r>
            <a:r>
              <a:rPr lang="ru-RU" sz="2200" dirty="0" smtClean="0"/>
              <a:t>, </a:t>
            </a:r>
            <a:r>
              <a:rPr lang="ru-RU" sz="2200" u="sng" dirty="0" smtClean="0">
                <a:hlinkClick r:id="rId2"/>
              </a:rPr>
              <a:t>п. 8 ч. 1 ст. 41</a:t>
            </a:r>
            <a:r>
              <a:rPr lang="ru-RU" sz="2200" dirty="0" smtClean="0"/>
              <a:t> Закона от 29 декабря 2012 г. № 273-ФЗ)</a:t>
            </a:r>
            <a:endParaRPr lang="ru-RU" sz="2200" dirty="0"/>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000" dirty="0" smtClean="0">
                <a:solidFill>
                  <a:srgbClr val="FF0000"/>
                </a:solidFill>
                <a:latin typeface="Times New Roman" pitchFamily="18" charset="0"/>
                <a:cs typeface="Times New Roman" pitchFamily="18" charset="0"/>
              </a:rPr>
              <a:t>Примерный перечень локальных нормативных актов дошкольных образовательных организаций, которые необходимо разработать </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после 1 сентября 2013 года</a:t>
            </a:r>
            <a:endParaRPr lang="ru-RU" sz="20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1556792"/>
            <a:ext cx="8229600" cy="4810539"/>
          </a:xfrm>
        </p:spPr>
        <p:txBody>
          <a:bodyPr>
            <a:noAutofit/>
          </a:bodyPr>
          <a:lstStyle/>
          <a:p>
            <a:r>
              <a:rPr lang="ru-RU" sz="2000" u="sng" dirty="0" smtClean="0">
                <a:hlinkClick r:id="rId2" tooltip="Положение о порядке обработки и защите персональных данных в образовательной организации"/>
              </a:rPr>
              <a:t>Положение о порядке обработки и защите персональных данных</a:t>
            </a:r>
            <a:r>
              <a:rPr lang="ru-RU" sz="2000" u="sng" dirty="0" smtClean="0"/>
              <a:t> (</a:t>
            </a:r>
            <a:r>
              <a:rPr lang="ru-RU" sz="2000" u="sng" dirty="0" smtClean="0">
                <a:hlinkClick r:id="rId2"/>
              </a:rPr>
              <a:t>Часть 1 ст. 19</a:t>
            </a:r>
            <a:r>
              <a:rPr lang="ru-RU" sz="2000" dirty="0" smtClean="0"/>
              <a:t> Закона от 27 июля 2006 № 152-ФЗ)</a:t>
            </a:r>
          </a:p>
          <a:p>
            <a:r>
              <a:rPr lang="ru-RU" sz="2000" u="sng" dirty="0" smtClean="0">
                <a:hlinkClick r:id="rId2" tooltip="Положение о комиссии по вопросам регламентации доступа к сведениям и информации в сети Интернет"/>
              </a:rPr>
              <a:t>Положение о комиссии по вопросам регламентации доступа к сведениям и информации в сети Интернет</a:t>
            </a:r>
            <a:r>
              <a:rPr lang="ru-RU" sz="2000" u="sng" dirty="0" smtClean="0"/>
              <a:t> (</a:t>
            </a:r>
            <a:r>
              <a:rPr lang="ru-RU" sz="2000" u="sng" dirty="0" smtClean="0">
                <a:hlinkClick r:id="rId2"/>
              </a:rPr>
              <a:t>Пункт 2 ч. 6 ст. 28</a:t>
            </a:r>
            <a:r>
              <a:rPr lang="ru-RU" sz="2000" dirty="0" smtClean="0"/>
              <a:t>, </a:t>
            </a:r>
            <a:r>
              <a:rPr lang="ru-RU" sz="2000" u="sng" dirty="0" smtClean="0">
                <a:hlinkClick r:id="rId2"/>
              </a:rPr>
              <a:t>п. 8 ч. 1 ст. 41</a:t>
            </a:r>
            <a:r>
              <a:rPr lang="ru-RU" sz="2000" dirty="0" smtClean="0"/>
              <a:t> Закона от 29 декабря 2012 г. № 273-ФЗ)</a:t>
            </a:r>
          </a:p>
          <a:p>
            <a:r>
              <a:rPr lang="ru-RU" sz="2000" u="sng" dirty="0" smtClean="0">
                <a:hlinkClick r:id="rId2" tooltip="Правила использования сети Интернет в образовательной организации"/>
              </a:rPr>
              <a:t>Правила использования сети Интернет</a:t>
            </a:r>
            <a:r>
              <a:rPr lang="ru-RU" sz="2000" u="sng" dirty="0" smtClean="0"/>
              <a:t> (</a:t>
            </a:r>
            <a:r>
              <a:rPr lang="ru-RU" sz="2000" u="sng" dirty="0" smtClean="0">
                <a:hlinkClick r:id="rId2"/>
              </a:rPr>
              <a:t>Пункт 2 ч. 6 ст. 28</a:t>
            </a:r>
            <a:r>
              <a:rPr lang="ru-RU" sz="2000" dirty="0" smtClean="0"/>
              <a:t>, </a:t>
            </a:r>
            <a:r>
              <a:rPr lang="ru-RU" sz="2000" u="sng" dirty="0" smtClean="0">
                <a:hlinkClick r:id="rId2"/>
              </a:rPr>
              <a:t>п. 8 ч. 1 ст. 41</a:t>
            </a:r>
            <a:r>
              <a:rPr lang="ru-RU" sz="2000" dirty="0" smtClean="0"/>
              <a:t> Закона от 29 декабря 2012 г. № 273-ФЗ)</a:t>
            </a:r>
          </a:p>
          <a:p>
            <a:r>
              <a:rPr lang="ru-RU" sz="2000" u="sng" dirty="0" smtClean="0">
                <a:hlinkClick r:id="rId2"/>
              </a:rPr>
              <a:t>Декларация пожарной безопасности</a:t>
            </a:r>
            <a:r>
              <a:rPr lang="ru-RU" sz="2000" u="sng" dirty="0" smtClean="0"/>
              <a:t> (</a:t>
            </a:r>
            <a:r>
              <a:rPr lang="ru-RU" sz="2000" u="sng" dirty="0" smtClean="0">
                <a:hlinkClick r:id="rId2"/>
              </a:rPr>
              <a:t>Статья 64</a:t>
            </a:r>
            <a:r>
              <a:rPr lang="ru-RU" sz="2000" dirty="0" smtClean="0"/>
              <a:t> Закона от 22 июля 2008 № 123-ФЗ )</a:t>
            </a:r>
          </a:p>
          <a:p>
            <a:r>
              <a:rPr lang="ru-RU" sz="2000" u="sng" dirty="0" smtClean="0">
                <a:hlinkClick r:id="rId2" tooltip="Паспорт дорожной безопасности образовательной организации"/>
              </a:rPr>
              <a:t>Паспорт дорожной безопасности</a:t>
            </a:r>
            <a:r>
              <a:rPr lang="ru-RU" sz="2000" u="sng" dirty="0" smtClean="0"/>
              <a:t> (</a:t>
            </a:r>
            <a:r>
              <a:rPr lang="ru-RU" sz="2000" u="sng" dirty="0" smtClean="0">
                <a:hlinkClick r:id="rId2"/>
              </a:rPr>
              <a:t>Пункт 2 ч. 6 ст. 28</a:t>
            </a:r>
            <a:r>
              <a:rPr lang="ru-RU" sz="2000" dirty="0" smtClean="0"/>
              <a:t>, </a:t>
            </a:r>
            <a:r>
              <a:rPr lang="ru-RU" sz="2000" u="sng" dirty="0" smtClean="0">
                <a:hlinkClick r:id="rId2"/>
              </a:rPr>
              <a:t>п. 8 ч. 1 ст. 41</a:t>
            </a:r>
            <a:r>
              <a:rPr lang="ru-RU" sz="2000" dirty="0" smtClean="0"/>
              <a:t> Закона от 29 декабря 2012 г. № 273-ФЗ)</a:t>
            </a:r>
            <a:endParaRPr lang="ru-RU" sz="2000" dirty="0"/>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000" dirty="0" smtClean="0">
                <a:solidFill>
                  <a:srgbClr val="FF0000"/>
                </a:solidFill>
                <a:latin typeface="Times New Roman" pitchFamily="18" charset="0"/>
                <a:cs typeface="Times New Roman" pitchFamily="18" charset="0"/>
              </a:rPr>
              <a:t>Примерный перечень локальных нормативных актов дошкольных образовательных организаций, которые необходимо разработать </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после 1 сентября 2013 года</a:t>
            </a:r>
            <a:endParaRPr lang="ru-RU" sz="20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1556792"/>
            <a:ext cx="8229600" cy="4810539"/>
          </a:xfrm>
        </p:spPr>
        <p:txBody>
          <a:bodyPr>
            <a:noAutofit/>
          </a:bodyPr>
          <a:lstStyle/>
          <a:p>
            <a:r>
              <a:rPr lang="ru-RU" sz="2000" u="sng" dirty="0" smtClean="0">
                <a:hlinkClick r:id="rId2" tooltip="Положение об организации питания воспитанников ДОО"/>
              </a:rPr>
              <a:t>Положение об организации питания воспитанников</a:t>
            </a:r>
            <a:r>
              <a:rPr lang="ru-RU" sz="2000" u="sng" dirty="0" smtClean="0"/>
              <a:t> (</a:t>
            </a:r>
            <a:r>
              <a:rPr lang="ru-RU" sz="2000" u="sng" dirty="0" smtClean="0">
                <a:hlinkClick r:id="rId2"/>
              </a:rPr>
              <a:t>Пункт 15 ч. 3 ст. 28</a:t>
            </a:r>
            <a:r>
              <a:rPr lang="ru-RU" sz="2000" dirty="0" smtClean="0"/>
              <a:t>, </a:t>
            </a:r>
            <a:r>
              <a:rPr lang="ru-RU" sz="2000" u="sng" dirty="0" smtClean="0">
                <a:hlinkClick r:id="rId2"/>
              </a:rPr>
              <a:t>ст. 37</a:t>
            </a:r>
            <a:r>
              <a:rPr lang="ru-RU" sz="2000" dirty="0" smtClean="0"/>
              <a:t> Закона от 29 декабря 2012 г. № 273-ФЗ)</a:t>
            </a:r>
          </a:p>
          <a:p>
            <a:r>
              <a:rPr lang="ru-RU" sz="2000" u="sng" dirty="0" smtClean="0">
                <a:hlinkClick r:id="rId2" tooltip="Правила приема на обучение по образовательным программам дошкольного образования"/>
              </a:rPr>
              <a:t>Правила приема на обучение по образовательным программам дошкольного образования</a:t>
            </a:r>
            <a:r>
              <a:rPr lang="ru-RU" sz="2000" u="sng" dirty="0" smtClean="0"/>
              <a:t> (</a:t>
            </a:r>
            <a:r>
              <a:rPr lang="ru-RU" sz="2000" u="sng" dirty="0" smtClean="0">
                <a:hlinkClick r:id="rId2"/>
              </a:rPr>
              <a:t>Пункт 8 ч. 3 ст. 28</a:t>
            </a:r>
            <a:r>
              <a:rPr lang="ru-RU" sz="2000" dirty="0" smtClean="0"/>
              <a:t>, </a:t>
            </a:r>
            <a:r>
              <a:rPr lang="ru-RU" sz="2000" u="sng" dirty="0" smtClean="0">
                <a:hlinkClick r:id="rId2"/>
              </a:rPr>
              <a:t>ч. 2 ст. 30</a:t>
            </a:r>
            <a:r>
              <a:rPr lang="ru-RU" sz="2000" dirty="0" smtClean="0"/>
              <a:t>, </a:t>
            </a:r>
            <a:r>
              <a:rPr lang="ru-RU" sz="2000" u="sng" dirty="0" smtClean="0">
                <a:hlinkClick r:id="rId2"/>
              </a:rPr>
              <a:t>ч. 9 ст. 55</a:t>
            </a:r>
            <a:r>
              <a:rPr lang="ru-RU" sz="2000" dirty="0" smtClean="0"/>
              <a:t>, </a:t>
            </a:r>
            <a:r>
              <a:rPr lang="ru-RU" sz="2000" u="sng" dirty="0" smtClean="0">
                <a:hlinkClick r:id="rId2"/>
              </a:rPr>
              <a:t>ч. 5 ст. 55</a:t>
            </a:r>
            <a:r>
              <a:rPr lang="ru-RU" sz="2000" dirty="0" smtClean="0"/>
              <a:t> Закона от 29 декабря 2012 г. № 273-ФЗ)</a:t>
            </a:r>
          </a:p>
          <a:p>
            <a:r>
              <a:rPr lang="ru-RU" sz="2000" u="sng" dirty="0" smtClean="0">
                <a:hlinkClick r:id="rId2" tooltip="Порядок и основания перевода, отчисления обучающихся детского сада"/>
              </a:rPr>
              <a:t>Порядок и основания перевода, отчисления воспитанников детского сада</a:t>
            </a:r>
            <a:r>
              <a:rPr lang="ru-RU" sz="2000" u="sng" dirty="0" smtClean="0"/>
              <a:t> (</a:t>
            </a:r>
            <a:r>
              <a:rPr lang="ru-RU" sz="2000" u="sng" dirty="0" smtClean="0">
                <a:hlinkClick r:id="rId2"/>
              </a:rPr>
              <a:t>ч. 2 ст. 30</a:t>
            </a:r>
            <a:r>
              <a:rPr lang="ru-RU" sz="2000" dirty="0" smtClean="0"/>
              <a:t> Закона от 29 декабря 2012 г. № 273-ФЗ)</a:t>
            </a:r>
          </a:p>
          <a:p>
            <a:r>
              <a:rPr lang="ru-RU" sz="2000" u="sng" dirty="0" smtClean="0">
                <a:hlinkClick r:id="rId2" tooltip="Правила внутреннего распорядка воспитанников дошкольной образовательной организации"/>
              </a:rPr>
              <a:t>Правила внутреннего распорядка воспитанников</a:t>
            </a:r>
            <a:r>
              <a:rPr lang="ru-RU" sz="2000" u="sng" dirty="0" smtClean="0"/>
              <a:t> (</a:t>
            </a:r>
            <a:r>
              <a:rPr lang="ru-RU" sz="2000" u="sng" dirty="0" smtClean="0">
                <a:hlinkClick r:id="rId2"/>
              </a:rPr>
              <a:t>Пункт 1 ч. 3 ст. 28</a:t>
            </a:r>
            <a:r>
              <a:rPr lang="ru-RU" sz="2000" dirty="0" smtClean="0"/>
              <a:t>, </a:t>
            </a:r>
            <a:r>
              <a:rPr lang="ru-RU" sz="2000" u="sng" dirty="0" smtClean="0">
                <a:hlinkClick r:id="rId2"/>
              </a:rPr>
              <a:t>ч. 2 ст. 30</a:t>
            </a:r>
            <a:r>
              <a:rPr lang="ru-RU" sz="2000" dirty="0" smtClean="0"/>
              <a:t>, </a:t>
            </a:r>
            <a:r>
              <a:rPr lang="ru-RU" sz="2000" u="sng" dirty="0" smtClean="0">
                <a:hlinkClick r:id="rId2"/>
              </a:rPr>
              <a:t>ч. 2 ст. 55</a:t>
            </a:r>
            <a:r>
              <a:rPr lang="ru-RU" sz="2000" dirty="0" smtClean="0"/>
              <a:t> Закона от 29 декабря 2012 г. № 273-ФЗ)</a:t>
            </a:r>
          </a:p>
          <a:p>
            <a:endParaRPr lang="ru-RU" sz="2200" dirty="0"/>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000" dirty="0" smtClean="0">
                <a:solidFill>
                  <a:srgbClr val="FF0000"/>
                </a:solidFill>
                <a:latin typeface="Times New Roman" pitchFamily="18" charset="0"/>
                <a:cs typeface="Times New Roman" pitchFamily="18" charset="0"/>
              </a:rPr>
              <a:t>Примерный перечень локальных нормативных актов дошкольных образовательных организаций, которые необходимо разработать </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после 1 сентября 2013 года</a:t>
            </a:r>
            <a:endParaRPr lang="ru-RU" sz="20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1340768"/>
            <a:ext cx="8229600" cy="4810539"/>
          </a:xfrm>
        </p:spPr>
        <p:txBody>
          <a:bodyPr>
            <a:noAutofit/>
          </a:bodyPr>
          <a:lstStyle/>
          <a:p>
            <a:r>
              <a:rPr lang="ru-RU" sz="1800" u="sng" dirty="0" smtClean="0">
                <a:hlinkClick r:id="rId2" tooltip="Правила внутреннего трудового распорядка"/>
              </a:rPr>
              <a:t>Правила внутреннего трудового распорядка</a:t>
            </a:r>
            <a:r>
              <a:rPr lang="ru-RU" sz="1800" u="sng" dirty="0" smtClean="0"/>
              <a:t> (</a:t>
            </a:r>
            <a:r>
              <a:rPr lang="ru-RU" sz="1800" u="sng" dirty="0" smtClean="0">
                <a:hlinkClick r:id="rId2"/>
              </a:rPr>
              <a:t>Статья 100</a:t>
            </a:r>
            <a:r>
              <a:rPr lang="ru-RU" sz="1800" dirty="0" smtClean="0"/>
              <a:t> Трудового кодекса Российской Федерации от 30 декабря 2001 г. № 197-ФЗ, </a:t>
            </a:r>
            <a:r>
              <a:rPr lang="ru-RU" sz="1800" u="sng" dirty="0" smtClean="0">
                <a:hlinkClick r:id="rId2"/>
              </a:rPr>
              <a:t>ч. 7 ст. 47</a:t>
            </a:r>
            <a:r>
              <a:rPr lang="ru-RU" sz="1800" dirty="0" smtClean="0"/>
              <a:t> Закона от 29 декабря 2012 г. № 273-ФЗ)</a:t>
            </a:r>
          </a:p>
          <a:p>
            <a:r>
              <a:rPr lang="ru-RU" sz="1800" u="sng" dirty="0" smtClean="0">
                <a:hlinkClick r:id="rId2" tooltip="Положение о портфолио воспитанника дошкольного образовательного учреждения"/>
              </a:rPr>
              <a:t>Положение о </a:t>
            </a:r>
            <a:r>
              <a:rPr lang="ru-RU" sz="1800" u="sng" dirty="0" err="1" smtClean="0">
                <a:hlinkClick r:id="rId2" tooltip="Положение о портфолио воспитанника дошкольного образовательного учреждения"/>
              </a:rPr>
              <a:t>портфолио</a:t>
            </a:r>
            <a:r>
              <a:rPr lang="ru-RU" sz="1800" u="sng" dirty="0" smtClean="0">
                <a:hlinkClick r:id="rId2" tooltip="Положение о портфолио воспитанника дошкольного образовательного учреждения"/>
              </a:rPr>
              <a:t> воспитанника</a:t>
            </a:r>
            <a:r>
              <a:rPr lang="ru-RU" sz="1800" u="sng" dirty="0" smtClean="0"/>
              <a:t> (</a:t>
            </a:r>
            <a:r>
              <a:rPr lang="ru-RU" sz="1800" u="sng" dirty="0" smtClean="0">
                <a:hlinkClick r:id="rId2"/>
              </a:rPr>
              <a:t>Пункт 11 ч. 3 ст. 28</a:t>
            </a:r>
            <a:r>
              <a:rPr lang="ru-RU" sz="1800" dirty="0" smtClean="0"/>
              <a:t>, Федеральные государственные образовательные стандарты общего образования)</a:t>
            </a:r>
          </a:p>
          <a:p>
            <a:r>
              <a:rPr lang="ru-RU" sz="1800" u="sng" dirty="0" smtClean="0">
                <a:hlinkClick r:id="rId2" tooltip="Модельный кодекс профессиональной этики педагогических работников организаций, осуществляющих образовательную деятельность"/>
              </a:rPr>
              <a:t>Положение о профессиональной этике педагогических работников (Кодекс профессиональной этики) </a:t>
            </a:r>
            <a:r>
              <a:rPr lang="ru-RU" sz="1800" u="sng" dirty="0" smtClean="0"/>
              <a:t>(</a:t>
            </a:r>
            <a:r>
              <a:rPr lang="ru-RU" sz="1800" u="sng" dirty="0" smtClean="0">
                <a:hlinkClick r:id="rId2"/>
              </a:rPr>
              <a:t>Часть 4 ст. 47</a:t>
            </a:r>
            <a:r>
              <a:rPr lang="ru-RU" sz="1800" dirty="0" smtClean="0"/>
              <a:t> Закона от 29 декабря 2012 г. № 273-ФЗ)</a:t>
            </a:r>
          </a:p>
          <a:p>
            <a:r>
              <a:rPr lang="ru-RU" sz="1800" u="sng" dirty="0" smtClean="0">
                <a:hlinkClick r:id="rId2" tooltip="Положение о комиссии по урегулированию споров между участниками образовательных отношений"/>
              </a:rPr>
              <a:t>Положение о комиссии по урегулированию споров между участниками образовательных отношений и их исполнении</a:t>
            </a:r>
            <a:r>
              <a:rPr lang="ru-RU" sz="1800" u="sng" dirty="0" smtClean="0"/>
              <a:t> (</a:t>
            </a:r>
            <a:r>
              <a:rPr lang="ru-RU" sz="1800" u="sng" dirty="0" smtClean="0">
                <a:hlinkClick r:id="rId2"/>
              </a:rPr>
              <a:t>Пункт 2 ч. 1</a:t>
            </a:r>
            <a:r>
              <a:rPr lang="ru-RU" sz="1800" dirty="0" smtClean="0"/>
              <a:t>, </a:t>
            </a:r>
            <a:r>
              <a:rPr lang="ru-RU" sz="1800" u="sng" dirty="0" smtClean="0">
                <a:hlinkClick r:id="rId2"/>
              </a:rPr>
              <a:t>ч. 6 ст. 45</a:t>
            </a:r>
            <a:r>
              <a:rPr lang="ru-RU" sz="1800" dirty="0" smtClean="0"/>
              <a:t> Закона от 29 декабря 2012 г. № 273-ФЗ)</a:t>
            </a:r>
            <a:endParaRPr lang="ru-RU" sz="1800" dirty="0"/>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000" dirty="0" smtClean="0">
                <a:solidFill>
                  <a:srgbClr val="FF0000"/>
                </a:solidFill>
                <a:latin typeface="Times New Roman" pitchFamily="18" charset="0"/>
                <a:cs typeface="Times New Roman" pitchFamily="18" charset="0"/>
              </a:rPr>
              <a:t>Примерный перечень локальных нормативных актов дошкольных образовательных организаций, которые необходимо разработать </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после 1 сентября 2013 года</a:t>
            </a:r>
            <a:endParaRPr lang="ru-RU" sz="20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7" name="Picture 2" descr="C:\Users\Тимур\Desktop\logo (1).png"/>
          <p:cNvPicPr>
            <a:picLocks noChangeAspect="1" noChangeArrowheads="1"/>
          </p:cNvPicPr>
          <p:nvPr/>
        </p:nvPicPr>
        <p:blipFill>
          <a:blip r:embed="rId1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9" name="Picture 2" descr="C:\Users\Тимур\Desktop\logo (1).png"/>
          <p:cNvPicPr>
            <a:picLocks noChangeAspect="1" noChangeArrowheads="1"/>
          </p:cNvPicPr>
          <p:nvPr/>
        </p:nvPicPr>
        <p:blipFill>
          <a:blip r:embed="rId1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609600" y="427038"/>
          <a:ext cx="82296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Picture 2" descr="C:\Users\Тимур\Desktop\logo (1).png"/>
          <p:cNvPicPr>
            <a:picLocks noChangeAspect="1" noChangeArrowheads="1"/>
          </p:cNvPicPr>
          <p:nvPr/>
        </p:nvPicPr>
        <p:blipFill>
          <a:blip r:embed="rId1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457200" y="1484784"/>
          <a:ext cx="8229600" cy="4522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4" name="Picture 2" descr="C:\Users\Тимур\Desktop\logo (1).png"/>
          <p:cNvPicPr>
            <a:picLocks noChangeAspect="1" noChangeArrowheads="1"/>
          </p:cNvPicPr>
          <p:nvPr/>
        </p:nvPicPr>
        <p:blipFill>
          <a:blip r:embed="rId12" cstate="print"/>
          <a:srcRect/>
          <a:stretch>
            <a:fillRect/>
          </a:stretch>
        </p:blipFill>
        <p:spPr bwMode="auto">
          <a:xfrm>
            <a:off x="7956376" y="6018515"/>
            <a:ext cx="1187624" cy="839485"/>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Схема 5"/>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4" name="Picture 2" descr="C:\Users\Тимур\Desktop\logo (1).png"/>
          <p:cNvPicPr>
            <a:picLocks noChangeAspect="1" noChangeArrowheads="1"/>
          </p:cNvPicPr>
          <p:nvPr/>
        </p:nvPicPr>
        <p:blipFill>
          <a:blip r:embed="rId13" cstate="print"/>
          <a:srcRect/>
          <a:stretch>
            <a:fillRect/>
          </a:stretch>
        </p:blipFill>
        <p:spPr bwMode="auto">
          <a:xfrm>
            <a:off x="7740352" y="5865817"/>
            <a:ext cx="1403648" cy="992184"/>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Схема 5"/>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4" name="Picture 2" descr="C:\Users\Тимур\Desktop\logo (1).png"/>
          <p:cNvPicPr>
            <a:picLocks noChangeAspect="1" noChangeArrowheads="1"/>
          </p:cNvPicPr>
          <p:nvPr/>
        </p:nvPicPr>
        <p:blipFill>
          <a:blip r:embed="rId13" cstate="print"/>
          <a:srcRect/>
          <a:stretch>
            <a:fillRect/>
          </a:stretch>
        </p:blipFill>
        <p:spPr bwMode="auto">
          <a:xfrm>
            <a:off x="7756559" y="5877273"/>
            <a:ext cx="1387441" cy="98072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ctr">
              <a:buNone/>
            </a:pPr>
            <a:r>
              <a:rPr lang="ru-RU" b="1" dirty="0" smtClean="0">
                <a:solidFill>
                  <a:srgbClr val="FF0000"/>
                </a:solidFill>
              </a:rPr>
              <a:t>Функции отдела</a:t>
            </a:r>
          </a:p>
          <a:p>
            <a:pPr algn="ctr">
              <a:buNone/>
            </a:pPr>
            <a:endParaRPr lang="ru-RU" b="1" dirty="0" smtClean="0">
              <a:solidFill>
                <a:srgbClr val="FF0000"/>
              </a:solidFill>
            </a:endParaRPr>
          </a:p>
          <a:p>
            <a:pPr algn="ctr">
              <a:buNone/>
            </a:pPr>
            <a:r>
              <a:rPr lang="ru-RU" sz="1800" b="1" dirty="0" smtClean="0"/>
              <a:t>   </a:t>
            </a:r>
            <a:r>
              <a:rPr lang="ru-RU" sz="2600" b="1" dirty="0" smtClean="0">
                <a:latin typeface="Times New Roman" pitchFamily="18" charset="0"/>
                <a:cs typeface="Times New Roman" pitchFamily="18" charset="0"/>
              </a:rPr>
              <a:t>Отдел </a:t>
            </a:r>
            <a:r>
              <a:rPr lang="ru-RU" sz="2600" dirty="0" smtClean="0">
                <a:latin typeface="Times New Roman" pitchFamily="18" charset="0"/>
                <a:cs typeface="Times New Roman" pitchFamily="18" charset="0"/>
              </a:rPr>
              <a:t>осуществляет федеральный государственный надзор в сфере образования, направленный на предупреждение, выявление и пресечение нарушения требований законодательства об образовании органами местного самоуправления, осуществляющими управление в сфере образования, и организациями, осуществляющими образовательную деятельность.</a:t>
            </a:r>
          </a:p>
        </p:txBody>
      </p:sp>
      <p:sp>
        <p:nvSpPr>
          <p:cNvPr id="3" name="Заголовок 2"/>
          <p:cNvSpPr>
            <a:spLocks noGrp="1"/>
          </p:cNvSpPr>
          <p:nvPr>
            <p:ph type="title"/>
          </p:nvPr>
        </p:nvSpPr>
        <p:spPr/>
        <p:txBody>
          <a:bodyPr>
            <a:normAutofit fontScale="90000"/>
          </a:bodyPr>
          <a:lstStyle/>
          <a:p>
            <a:pPr algn="ctr"/>
            <a:r>
              <a:rPr lang="ru-RU" dirty="0" smtClean="0">
                <a:solidFill>
                  <a:srgbClr val="FF0000"/>
                </a:solidFill>
              </a:rPr>
              <a:t>Отдел по надзору в сфере образования</a:t>
            </a:r>
            <a:endParaRPr lang="ru-RU" dirty="0">
              <a:solidFill>
                <a:srgbClr val="FF0000"/>
              </a:solidFill>
            </a:endParaRPr>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7715240" y="5848064"/>
            <a:ext cx="1428760" cy="1009936"/>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Схема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4" name="Picture 2" descr="C:\Users\Тимур\Desktop\logo (1).png"/>
          <p:cNvPicPr>
            <a:picLocks noChangeAspect="1" noChangeArrowheads="1"/>
          </p:cNvPicPr>
          <p:nvPr/>
        </p:nvPicPr>
        <p:blipFill>
          <a:blip r:embed="rId13" cstate="print"/>
          <a:srcRect/>
          <a:stretch>
            <a:fillRect/>
          </a:stretch>
        </p:blipFill>
        <p:spPr bwMode="auto">
          <a:xfrm>
            <a:off x="7740352" y="5865817"/>
            <a:ext cx="1403648" cy="992184"/>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Схема 5"/>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4" name="Picture 2" descr="C:\Users\Тимур\Desktop\logo (1).png"/>
          <p:cNvPicPr>
            <a:picLocks noChangeAspect="1" noChangeArrowheads="1"/>
          </p:cNvPicPr>
          <p:nvPr/>
        </p:nvPicPr>
        <p:blipFill>
          <a:blip r:embed="rId13" cstate="print"/>
          <a:srcRect/>
          <a:stretch>
            <a:fillRect/>
          </a:stretch>
        </p:blipFill>
        <p:spPr bwMode="auto">
          <a:xfrm>
            <a:off x="7884368" y="5967615"/>
            <a:ext cx="1259632" cy="890385"/>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340768"/>
            <a:ext cx="8229600" cy="4666523"/>
          </a:xfrm>
        </p:spPr>
        <p:txBody>
          <a:bodyPr/>
          <a:lstStyle/>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	В соответствии с планом плановых проверок в 2016 году проверено </a:t>
            </a:r>
            <a:r>
              <a:rPr lang="ru-RU" sz="2400" b="1" dirty="0" smtClean="0">
                <a:solidFill>
                  <a:srgbClr val="FF0000"/>
                </a:solidFill>
                <a:latin typeface="Times New Roman" panose="02020603050405020304" pitchFamily="18" charset="0"/>
                <a:cs typeface="Times New Roman" panose="02020603050405020304" pitchFamily="18" charset="0"/>
              </a:rPr>
              <a:t>56</a:t>
            </a:r>
            <a:r>
              <a:rPr lang="ru-RU" sz="2400" dirty="0" smtClean="0">
                <a:latin typeface="Times New Roman" panose="02020603050405020304" pitchFamily="18" charset="0"/>
                <a:cs typeface="Times New Roman" panose="02020603050405020304" pitchFamily="18" charset="0"/>
              </a:rPr>
              <a:t> учреждений дошкольного образования, за </a:t>
            </a:r>
            <a:r>
              <a:rPr lang="en-US" sz="2400" dirty="0" smtClean="0">
                <a:latin typeface="Times New Roman" panose="02020603050405020304" pitchFamily="18" charset="0"/>
                <a:cs typeface="Times New Roman" panose="02020603050405020304" pitchFamily="18" charset="0"/>
              </a:rPr>
              <a:t>III</a:t>
            </a:r>
            <a:r>
              <a:rPr lang="ru-RU" sz="2400" dirty="0" smtClean="0">
                <a:latin typeface="Times New Roman" panose="02020603050405020304" pitchFamily="18" charset="0"/>
                <a:cs typeface="Times New Roman" panose="02020603050405020304" pitchFamily="18" charset="0"/>
              </a:rPr>
              <a:t> квартала</a:t>
            </a:r>
            <a:r>
              <a:rPr lang="en-US"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2017 года – </a:t>
            </a:r>
            <a:r>
              <a:rPr lang="ru-RU" sz="2400" b="1" dirty="0" smtClean="0">
                <a:solidFill>
                  <a:srgbClr val="FF0000"/>
                </a:solidFill>
                <a:latin typeface="Times New Roman" panose="02020603050405020304" pitchFamily="18" charset="0"/>
                <a:cs typeface="Times New Roman" panose="02020603050405020304" pitchFamily="18" charset="0"/>
              </a:rPr>
              <a:t>12</a:t>
            </a:r>
            <a:r>
              <a:rPr lang="ru-RU" sz="2400" dirty="0" smtClean="0">
                <a:latin typeface="Times New Roman" panose="02020603050405020304" pitchFamily="18" charset="0"/>
                <a:cs typeface="Times New Roman" panose="02020603050405020304" pitchFamily="18" charset="0"/>
              </a:rPr>
              <a:t> учреждений.</a:t>
            </a:r>
          </a:p>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При проведении проверок федерального государственного</a:t>
            </a:r>
          </a:p>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надзора в сфере образования, чаще всего учреждениями</a:t>
            </a:r>
          </a:p>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дошкольного образования нарушались требования </a:t>
            </a:r>
            <a:r>
              <a:rPr lang="ru-RU" sz="2400" b="1" dirty="0" smtClean="0">
                <a:solidFill>
                  <a:srgbClr val="FF0000"/>
                </a:solidFill>
                <a:latin typeface="Times New Roman" panose="02020603050405020304" pitchFamily="18" charset="0"/>
                <a:cs typeface="Times New Roman" panose="02020603050405020304" pitchFamily="18" charset="0"/>
              </a:rPr>
              <a:t>статей 14, 28, 29, 30, 46, 47, 55 и 110</a:t>
            </a:r>
            <a:r>
              <a:rPr lang="ru-RU" sz="2400" b="1" dirty="0" smtClean="0">
                <a:solidFill>
                  <a:srgbClr val="00B050"/>
                </a:solidFill>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Федерального закона «Об</a:t>
            </a:r>
          </a:p>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образовании в Российской Федерации» от 29 декабря 2012</a:t>
            </a:r>
          </a:p>
          <a:p>
            <a:pPr marL="265113" indent="0" algn="just">
              <a:buNone/>
              <a:tabLst>
                <a:tab pos="265113" algn="l"/>
              </a:tabLst>
            </a:pPr>
            <a:r>
              <a:rPr lang="ru-RU" sz="2400" dirty="0" smtClean="0">
                <a:latin typeface="Times New Roman" panose="02020603050405020304" pitchFamily="18" charset="0"/>
                <a:cs typeface="Times New Roman" panose="02020603050405020304" pitchFamily="18" charset="0"/>
              </a:rPr>
              <a:t>года № 273-ФЗ.</a:t>
            </a:r>
          </a:p>
          <a:p>
            <a:pPr algn="just"/>
            <a:endParaRPr lang="ru-RU" dirty="0"/>
          </a:p>
        </p:txBody>
      </p:sp>
      <p:sp>
        <p:nvSpPr>
          <p:cNvPr id="3" name="Заголовок 2"/>
          <p:cNvSpPr>
            <a:spLocks noGrp="1"/>
          </p:cNvSpPr>
          <p:nvPr>
            <p:ph type="title"/>
          </p:nvPr>
        </p:nvSpPr>
        <p:spPr>
          <a:xfrm>
            <a:off x="457200" y="274638"/>
            <a:ext cx="8229600" cy="994122"/>
          </a:xfrm>
        </p:spPr>
        <p:txBody>
          <a:bodyPr>
            <a:noAutofit/>
          </a:bodyPr>
          <a:lstStyle/>
          <a:p>
            <a:pPr algn="ctr"/>
            <a:r>
              <a:rPr lang="ru-RU" sz="2400" dirty="0" smtClean="0">
                <a:solidFill>
                  <a:srgbClr val="FF0000"/>
                </a:solidFill>
                <a:latin typeface="Times New Roman" pitchFamily="18" charset="0"/>
                <a:cs typeface="Times New Roman" pitchFamily="18" charset="0"/>
              </a:rPr>
              <a:t>Типичные нарушения законодательства Российской Федерации в сфере дошкольного </a:t>
            </a:r>
            <a:br>
              <a:rPr lang="ru-RU" sz="2400" dirty="0" smtClean="0">
                <a:solidFill>
                  <a:srgbClr val="FF0000"/>
                </a:solidFill>
                <a:latin typeface="Times New Roman" pitchFamily="18" charset="0"/>
                <a:cs typeface="Times New Roman" pitchFamily="18" charset="0"/>
              </a:rPr>
            </a:br>
            <a:r>
              <a:rPr lang="ru-RU" sz="2400" dirty="0" smtClean="0">
                <a:solidFill>
                  <a:srgbClr val="FF0000"/>
                </a:solidFill>
                <a:latin typeface="Times New Roman" pitchFamily="18" charset="0"/>
                <a:cs typeface="Times New Roman" pitchFamily="18" charset="0"/>
              </a:rPr>
              <a:t>образования за 2016 и 2017 гг.</a:t>
            </a:r>
            <a:endParaRPr lang="ru-RU" sz="2400" dirty="0">
              <a:solidFill>
                <a:srgbClr val="FF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884368" y="5967615"/>
            <a:ext cx="1259632" cy="890385"/>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707904" y="1484784"/>
            <a:ext cx="4989240" cy="4032448"/>
          </a:xfrm>
        </p:spPr>
        <p:txBody>
          <a:bodyPr>
            <a:normAutofit fontScale="92500" lnSpcReduction="10000"/>
          </a:bodyPr>
          <a:lstStyle/>
          <a:p>
            <a:pPr algn="just">
              <a:buNone/>
            </a:pPr>
            <a:r>
              <a:rPr lang="ru-RU" sz="2400" dirty="0" smtClean="0">
                <a:latin typeface="Times New Roman" pitchFamily="18" charset="0"/>
                <a:cs typeface="Times New Roman" pitchFamily="18" charset="0"/>
              </a:rPr>
              <a:t>   </a:t>
            </a:r>
            <a:r>
              <a:rPr lang="ru-RU" sz="2400" b="1" dirty="0" smtClean="0">
                <a:solidFill>
                  <a:srgbClr val="C00000"/>
                </a:solidFill>
                <a:latin typeface="Times New Roman" pitchFamily="18" charset="0"/>
                <a:cs typeface="Times New Roman" pitchFamily="18" charset="0"/>
              </a:rPr>
              <a:t>часть 6 статьи 14 </a:t>
            </a:r>
            <a:r>
              <a:rPr lang="ru-RU" sz="2400" dirty="0" smtClean="0">
                <a:latin typeface="Times New Roman" pitchFamily="18" charset="0"/>
                <a:cs typeface="Times New Roman" pitchFamily="18" charset="0"/>
              </a:rPr>
              <a:t>- язык, языки образования определяются локальными нормативными актами организации, осуществляющей образовательную деятельность по реализуемым ею образовательным программам, в соответствии с законодательством Российской Федерации </a:t>
            </a:r>
            <a:r>
              <a:rPr lang="ru-RU" sz="2400" b="1" dirty="0" smtClean="0">
                <a:solidFill>
                  <a:srgbClr val="C00000"/>
                </a:solidFill>
                <a:latin typeface="Times New Roman" pitchFamily="18" charset="0"/>
                <a:cs typeface="Times New Roman" pitchFamily="18" charset="0"/>
              </a:rPr>
              <a:t>(отсутствует положение о языке образования).</a:t>
            </a:r>
          </a:p>
          <a:p>
            <a:pPr algn="just"/>
            <a:r>
              <a:rPr lang="ru-RU" sz="2400" b="1" dirty="0" smtClean="0">
                <a:solidFill>
                  <a:srgbClr val="C00000"/>
                </a:solidFill>
                <a:latin typeface="Times New Roman" pitchFamily="18" charset="0"/>
                <a:cs typeface="Times New Roman" pitchFamily="18" charset="0"/>
              </a:rPr>
              <a:t>Нарушения зафиксированы в 40 учреждениях из 68 проверенных.</a:t>
            </a:r>
            <a:endParaRPr lang="ru-RU" sz="2400"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620688"/>
            <a:ext cx="8229600" cy="936104"/>
          </a:xfrm>
        </p:spPr>
        <p:txBody>
          <a:bodyPr>
            <a:normAutofit/>
          </a:bodyPr>
          <a:lstStyle/>
          <a:p>
            <a:pPr algn="ctr"/>
            <a:r>
              <a:rPr lang="ru-RU" sz="2400" dirty="0" smtClean="0">
                <a:solidFill>
                  <a:srgbClr val="C00000"/>
                </a:solidFill>
                <a:latin typeface="Times New Roman" pitchFamily="18" charset="0"/>
                <a:cs typeface="Times New Roman" pitchFamily="18" charset="0"/>
              </a:rPr>
              <a:t>Статья 14. Язык образования</a:t>
            </a:r>
            <a:br>
              <a:rPr lang="ru-RU" sz="2400" dirty="0" smtClean="0">
                <a:solidFill>
                  <a:srgbClr val="C00000"/>
                </a:solidFill>
                <a:latin typeface="Times New Roman" pitchFamily="18" charset="0"/>
                <a:cs typeface="Times New Roman" pitchFamily="18" charset="0"/>
              </a:rPr>
            </a:br>
            <a:endParaRPr lang="ru-RU" sz="1800" dirty="0">
              <a:solidFill>
                <a:srgbClr val="C0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7524328" y="5713117"/>
            <a:ext cx="1619672" cy="1144883"/>
          </a:xfrm>
          <a:prstGeom prst="rect">
            <a:avLst/>
          </a:prstGeom>
          <a:noFill/>
        </p:spPr>
      </p:pic>
      <p:pic>
        <p:nvPicPr>
          <p:cNvPr id="5" name="Рисунок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79512" y="1916832"/>
            <a:ext cx="3059832" cy="3279253"/>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96752"/>
            <a:ext cx="8435280" cy="5472608"/>
          </a:xfrm>
        </p:spPr>
        <p:txBody>
          <a:bodyPr>
            <a:noAutofit/>
          </a:bodyPr>
          <a:lstStyle/>
          <a:p>
            <a:pPr algn="just"/>
            <a:r>
              <a:rPr lang="ru-RU" sz="1500" b="1" dirty="0" smtClean="0">
                <a:solidFill>
                  <a:srgbClr val="C00000"/>
                </a:solidFill>
                <a:latin typeface="Times New Roman" pitchFamily="18" charset="0"/>
                <a:cs typeface="Times New Roman" pitchFamily="18" charset="0"/>
              </a:rPr>
              <a:t>п. 1 ч. 3 - </a:t>
            </a:r>
            <a:r>
              <a:rPr lang="ru-RU" sz="1500" dirty="0" smtClean="0">
                <a:latin typeface="Times New Roman" pitchFamily="18" charset="0"/>
                <a:cs typeface="Times New Roman" pitchFamily="18" charset="0"/>
              </a:rPr>
              <a:t>разработка и принятие правил внутреннего распорядка обучающихся, правил внутреннего трудового распорядка, иных локальных нормативных актов </a:t>
            </a:r>
            <a:r>
              <a:rPr lang="ru-RU" sz="1500" b="1" dirty="0" smtClean="0">
                <a:solidFill>
                  <a:srgbClr val="C00000"/>
                </a:solidFill>
                <a:latin typeface="Times New Roman" pitchFamily="18" charset="0"/>
                <a:cs typeface="Times New Roman" pitchFamily="18" charset="0"/>
              </a:rPr>
              <a:t>(отсутствуют положения о правилах внутреннего распорядка воспитанников, правилах внутреннего трудового распорядка)</a:t>
            </a:r>
          </a:p>
          <a:p>
            <a:pPr algn="just"/>
            <a:r>
              <a:rPr lang="ru-RU" sz="1500" b="1" dirty="0" smtClean="0">
                <a:solidFill>
                  <a:srgbClr val="C00000"/>
                </a:solidFill>
                <a:latin typeface="Times New Roman" pitchFamily="18" charset="0"/>
                <a:cs typeface="Times New Roman" pitchFamily="18" charset="0"/>
              </a:rPr>
              <a:t>п. 3 ч. 3 - </a:t>
            </a:r>
            <a:r>
              <a:rPr lang="ru-RU" sz="1500" dirty="0" smtClean="0">
                <a:latin typeface="Times New Roman" pitchFamily="18" charset="0"/>
                <a:cs typeface="Times New Roman" pitchFamily="18" charset="0"/>
              </a:rPr>
              <a:t>предоставление учредителю и общественности ежегодного отчета о поступлении и расходовании финансовых и материальных средств, а также отчета о результатах самообследования </a:t>
            </a:r>
            <a:r>
              <a:rPr lang="ru-RU" sz="1500" b="1" dirty="0" smtClean="0">
                <a:solidFill>
                  <a:srgbClr val="C00000"/>
                </a:solidFill>
                <a:latin typeface="Times New Roman" pitchFamily="18" charset="0"/>
                <a:cs typeface="Times New Roman" pitchFamily="18" charset="0"/>
              </a:rPr>
              <a:t>(отсутствует отчет )</a:t>
            </a:r>
          </a:p>
          <a:p>
            <a:pPr algn="just"/>
            <a:r>
              <a:rPr lang="ru-RU" sz="1500" b="1" dirty="0" smtClean="0">
                <a:solidFill>
                  <a:srgbClr val="C00000"/>
                </a:solidFill>
                <a:latin typeface="Times New Roman" pitchFamily="18" charset="0"/>
                <a:cs typeface="Times New Roman" pitchFamily="18" charset="0"/>
              </a:rPr>
              <a:t>п. 7 ч. 3 - </a:t>
            </a:r>
            <a:r>
              <a:rPr lang="ru-RU" sz="1500" dirty="0" smtClean="0">
                <a:latin typeface="Times New Roman" pitchFamily="18" charset="0"/>
                <a:cs typeface="Times New Roman" pitchFamily="18" charset="0"/>
              </a:rPr>
              <a:t>разработка и утверждение по согласованию с учредителем программы развития образовательной организации, если иное не установлено настоящим Федеральным законом </a:t>
            </a:r>
            <a:r>
              <a:rPr lang="ru-RU" sz="1500" b="1" dirty="0" smtClean="0">
                <a:solidFill>
                  <a:srgbClr val="C00000"/>
                </a:solidFill>
                <a:latin typeface="Times New Roman" pitchFamily="18" charset="0"/>
                <a:cs typeface="Times New Roman" pitchFamily="18" charset="0"/>
              </a:rPr>
              <a:t>(отсутствует программа развития, программа развития не согласована с учредителем)</a:t>
            </a:r>
          </a:p>
          <a:p>
            <a:pPr algn="just"/>
            <a:r>
              <a:rPr lang="ru-RU" sz="1500" b="1" dirty="0" smtClean="0">
                <a:solidFill>
                  <a:srgbClr val="C00000"/>
                </a:solidFill>
                <a:latin typeface="Times New Roman" pitchFamily="18" charset="0"/>
                <a:cs typeface="Times New Roman" pitchFamily="18" charset="0"/>
              </a:rPr>
              <a:t>п. 13 ч. 3 - </a:t>
            </a:r>
            <a:r>
              <a:rPr lang="ru-RU" sz="1500" dirty="0" smtClean="0">
                <a:latin typeface="Times New Roman" pitchFamily="18" charset="0"/>
                <a:cs typeface="Times New Roman" pitchFamily="18" charset="0"/>
              </a:rPr>
              <a:t>проведение самообследования </a:t>
            </a:r>
            <a:r>
              <a:rPr lang="ru-RU" sz="1500" b="1" dirty="0" smtClean="0">
                <a:solidFill>
                  <a:srgbClr val="C00000"/>
                </a:solidFill>
                <a:latin typeface="Times New Roman" pitchFamily="18" charset="0"/>
                <a:cs typeface="Times New Roman" pitchFamily="18" charset="0"/>
              </a:rPr>
              <a:t>(отсутствуют распорядительные акты (приказ) о форме, сроках и составе лиц, ответственных за проведение самообследования, отсутствует отчет о результатах самообследования)</a:t>
            </a:r>
          </a:p>
          <a:p>
            <a:pPr algn="just"/>
            <a:r>
              <a:rPr lang="ru-RU" sz="1500" b="1" dirty="0" smtClean="0">
                <a:solidFill>
                  <a:srgbClr val="C00000"/>
                </a:solidFill>
                <a:latin typeface="Times New Roman" pitchFamily="18" charset="0"/>
                <a:cs typeface="Times New Roman" pitchFamily="18" charset="0"/>
              </a:rPr>
              <a:t>п. 21 ч. 3 - </a:t>
            </a:r>
            <a:r>
              <a:rPr lang="ru-RU" sz="1500" dirty="0" smtClean="0">
                <a:latin typeface="Times New Roman" pitchFamily="18" charset="0"/>
                <a:cs typeface="Times New Roman" pitchFamily="18" charset="0"/>
              </a:rPr>
              <a:t>обеспечение создания и ведения официального сайта образовательной организации в сети «Интернет» </a:t>
            </a:r>
            <a:r>
              <a:rPr lang="ru-RU" sz="1500" b="1" dirty="0" smtClean="0">
                <a:solidFill>
                  <a:srgbClr val="C00000"/>
                </a:solidFill>
                <a:latin typeface="Times New Roman" pitchFamily="18" charset="0"/>
                <a:cs typeface="Times New Roman" pitchFamily="18" charset="0"/>
              </a:rPr>
              <a:t>(организация ненадлежащим образом обеспечивает ведение официального сайта в сети «Интернет»)</a:t>
            </a:r>
          </a:p>
          <a:p>
            <a:pPr algn="just"/>
            <a:r>
              <a:rPr lang="ru-RU" sz="1600" b="1" dirty="0" smtClean="0">
                <a:solidFill>
                  <a:srgbClr val="C00000"/>
                </a:solidFill>
                <a:latin typeface="Times New Roman" pitchFamily="18" charset="0"/>
                <a:cs typeface="Times New Roman" pitchFamily="18" charset="0"/>
              </a:rPr>
              <a:t>Нарушения зафиксированы в 53 учреждениях из 68 проверенных.</a:t>
            </a:r>
          </a:p>
          <a:p>
            <a:pPr algn="just">
              <a:buNone/>
            </a:pPr>
            <a:endParaRPr lang="ru-RU" sz="1500"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778098"/>
          </a:xfrm>
        </p:spPr>
        <p:txBody>
          <a:bodyPr>
            <a:noAutofit/>
          </a:bodyPr>
          <a:lstStyle/>
          <a:p>
            <a:pPr algn="ctr"/>
            <a:r>
              <a:rPr lang="ru-RU" sz="2400" dirty="0" smtClean="0">
                <a:solidFill>
                  <a:srgbClr val="C00000"/>
                </a:solidFill>
                <a:latin typeface="Times New Roman" pitchFamily="18" charset="0"/>
                <a:cs typeface="Times New Roman" pitchFamily="18" charset="0"/>
              </a:rPr>
              <a:t/>
            </a:r>
            <a:br>
              <a:rPr lang="ru-RU" sz="2400" dirty="0" smtClean="0">
                <a:solidFill>
                  <a:srgbClr val="C00000"/>
                </a:solidFill>
                <a:latin typeface="Times New Roman" pitchFamily="18" charset="0"/>
                <a:cs typeface="Times New Roman" pitchFamily="18" charset="0"/>
              </a:rPr>
            </a:br>
            <a:r>
              <a:rPr lang="ru-RU" sz="2400" dirty="0" smtClean="0">
                <a:solidFill>
                  <a:srgbClr val="C00000"/>
                </a:solidFill>
                <a:latin typeface="Times New Roman" pitchFamily="18" charset="0"/>
                <a:cs typeface="Times New Roman" pitchFamily="18" charset="0"/>
              </a:rPr>
              <a:t>Статья 28. Компетенция, права, обязанности и ответственность образовательной организации</a:t>
            </a:r>
            <a:r>
              <a:rPr lang="ru-RU" sz="2400" dirty="0" smtClean="0"/>
              <a:t/>
            </a:r>
            <a:br>
              <a:rPr lang="ru-RU" sz="2400" dirty="0" smtClean="0"/>
            </a:br>
            <a:endParaRPr lang="ru-RU" sz="1800" dirty="0"/>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8172400" y="6171213"/>
            <a:ext cx="971600" cy="686787"/>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68760"/>
            <a:ext cx="8229600" cy="4968552"/>
          </a:xfrm>
        </p:spPr>
        <p:txBody>
          <a:bodyPr>
            <a:noAutofit/>
          </a:bodyPr>
          <a:lstStyle/>
          <a:p>
            <a:pPr algn="just">
              <a:buNone/>
            </a:pPr>
            <a:r>
              <a:rPr lang="ru-RU" sz="1600" b="1" dirty="0" smtClean="0">
                <a:solidFill>
                  <a:srgbClr val="C00000"/>
                </a:solidFill>
                <a:latin typeface="Times New Roman" pitchFamily="18" charset="0"/>
                <a:cs typeface="Times New Roman" pitchFamily="18" charset="0"/>
              </a:rPr>
              <a:t>часть 2. </a:t>
            </a:r>
            <a:r>
              <a:rPr lang="ru-RU" sz="1600" dirty="0" smtClean="0">
                <a:solidFill>
                  <a:srgbClr val="C00000"/>
                </a:solidFill>
                <a:latin typeface="Times New Roman" pitchFamily="18" charset="0"/>
                <a:cs typeface="Times New Roman" pitchFamily="18" charset="0"/>
              </a:rPr>
              <a:t>-</a:t>
            </a:r>
            <a:r>
              <a:rPr lang="ru-RU" sz="1600" b="1" dirty="0" smtClean="0">
                <a:solidFill>
                  <a:srgbClr val="C00000"/>
                </a:solidFill>
                <a:latin typeface="Times New Roman" pitchFamily="18" charset="0"/>
                <a:cs typeface="Times New Roman" pitchFamily="18" charset="0"/>
              </a:rPr>
              <a:t> </a:t>
            </a:r>
            <a:r>
              <a:rPr lang="ru-RU" sz="1600" dirty="0" smtClean="0">
                <a:latin typeface="Times New Roman" pitchFamily="18" charset="0"/>
                <a:cs typeface="Times New Roman" pitchFamily="18" charset="0"/>
              </a:rPr>
              <a:t>Образовательные организации обеспечивают открытость и доступность:</a:t>
            </a:r>
          </a:p>
          <a:p>
            <a:pPr algn="just">
              <a:buNone/>
            </a:pPr>
            <a:r>
              <a:rPr lang="ru-RU" sz="1600" dirty="0" smtClean="0">
                <a:latin typeface="Times New Roman" pitchFamily="18" charset="0"/>
                <a:cs typeface="Times New Roman" pitchFamily="18" charset="0"/>
              </a:rPr>
              <a:t>1) информации:</a:t>
            </a:r>
          </a:p>
          <a:p>
            <a:pPr algn="just">
              <a:buNone/>
            </a:pPr>
            <a:r>
              <a:rPr lang="ru-RU" sz="1600" dirty="0" smtClean="0">
                <a:latin typeface="Times New Roman" pitchFamily="18" charset="0"/>
                <a:cs typeface="Times New Roman" pitchFamily="18" charset="0"/>
              </a:rPr>
              <a:t>а) о дате создания образовательной организации, об учредителе, учредителях образовательной организации, о месте нахождения образовательной организации и ее филиалов (при наличии), режиме, графике работы, контактных телефонах и об адресах электронной почты;</a:t>
            </a:r>
          </a:p>
          <a:p>
            <a:pPr algn="just">
              <a:buNone/>
            </a:pPr>
            <a:r>
              <a:rPr lang="ru-RU" sz="1600" dirty="0" smtClean="0">
                <a:latin typeface="Times New Roman" pitchFamily="18" charset="0"/>
                <a:cs typeface="Times New Roman" pitchFamily="18" charset="0"/>
              </a:rPr>
              <a:t>б) о структуре и об органах управления образовательной организацией;</a:t>
            </a:r>
          </a:p>
          <a:p>
            <a:pPr algn="just">
              <a:buNone/>
            </a:pPr>
            <a:r>
              <a:rPr lang="ru-RU" sz="1600" dirty="0" smtClean="0">
                <a:latin typeface="Times New Roman" pitchFamily="18" charset="0"/>
                <a:cs typeface="Times New Roman" pitchFamily="18" charset="0"/>
              </a:rPr>
              <a:t>в) о реализуемых образовательных программах с указанием учебных предметов, курсов, дисциплин (модулей), практики, предусмотренных соответствующей образовательной программой;</a:t>
            </a:r>
          </a:p>
          <a:p>
            <a:pPr algn="just">
              <a:buNone/>
            </a:pPr>
            <a:r>
              <a:rPr lang="ru-RU" sz="1600" dirty="0" smtClean="0">
                <a:latin typeface="Times New Roman" pitchFamily="18" charset="0"/>
                <a:cs typeface="Times New Roman" pitchFamily="18" charset="0"/>
              </a:rPr>
              <a:t>г) о численности обучающихся по реализуемым образовательным программам за счет бюджетных ассигнований федерального бюджета, бюджетов субъектов Российской Федерации, местных бюджетов и по договорам об образовании за счет средств физических и (или) юридических лиц;</a:t>
            </a:r>
          </a:p>
          <a:p>
            <a:pPr algn="just">
              <a:buNone/>
            </a:pPr>
            <a:r>
              <a:rPr lang="ru-RU" sz="1600" dirty="0" err="1" smtClean="0">
                <a:latin typeface="Times New Roman" pitchFamily="18" charset="0"/>
                <a:cs typeface="Times New Roman" pitchFamily="18" charset="0"/>
              </a:rPr>
              <a:t>д</a:t>
            </a:r>
            <a:r>
              <a:rPr lang="ru-RU" sz="1600" dirty="0" smtClean="0">
                <a:latin typeface="Times New Roman" pitchFamily="18" charset="0"/>
                <a:cs typeface="Times New Roman" pitchFamily="18" charset="0"/>
              </a:rPr>
              <a:t>) о языках образования; е) о федеральных государственных образовательных стандартах, об образовательных стандартах (при их наличии);</a:t>
            </a:r>
          </a:p>
          <a:p>
            <a:pPr algn="just">
              <a:buNone/>
            </a:pPr>
            <a:r>
              <a:rPr lang="ru-RU" sz="1600" dirty="0" smtClean="0">
                <a:latin typeface="Times New Roman" pitchFamily="18" charset="0"/>
                <a:cs typeface="Times New Roman" pitchFamily="18" charset="0"/>
              </a:rPr>
              <a:t>ж) о руководителе образовательной организации, его заместителях, руководителях филиалов образовательной организации (при их наличии);</a:t>
            </a:r>
          </a:p>
          <a:p>
            <a:pPr algn="just"/>
            <a:endParaRPr lang="ru-RU" sz="1600" dirty="0"/>
          </a:p>
        </p:txBody>
      </p:sp>
      <p:sp>
        <p:nvSpPr>
          <p:cNvPr id="3" name="Заголовок 2"/>
          <p:cNvSpPr>
            <a:spLocks noGrp="1"/>
          </p:cNvSpPr>
          <p:nvPr>
            <p:ph type="title"/>
          </p:nvPr>
        </p:nvSpPr>
        <p:spPr>
          <a:xfrm>
            <a:off x="457200" y="274638"/>
            <a:ext cx="8229600" cy="922114"/>
          </a:xfrm>
        </p:spPr>
        <p:txBody>
          <a:bodyPr>
            <a:normAutofit/>
          </a:bodyPr>
          <a:lstStyle/>
          <a:p>
            <a:pPr algn="ctr"/>
            <a:r>
              <a:rPr lang="ru-RU" sz="2400" dirty="0" smtClean="0">
                <a:solidFill>
                  <a:srgbClr val="C00000"/>
                </a:solidFill>
                <a:latin typeface="Times New Roman" pitchFamily="18" charset="0"/>
                <a:cs typeface="Times New Roman" pitchFamily="18" charset="0"/>
              </a:rPr>
              <a:t>Статья 29. </a:t>
            </a:r>
            <a:r>
              <a:rPr lang="ru-RU" sz="2400" dirty="0" smtClean="0"/>
              <a:t> </a:t>
            </a:r>
            <a:r>
              <a:rPr lang="ru-RU" sz="2400" dirty="0" smtClean="0">
                <a:solidFill>
                  <a:srgbClr val="C00000"/>
                </a:solidFill>
              </a:rPr>
              <a:t>Информационная открытость образовательной организации</a:t>
            </a:r>
            <a:endParaRPr lang="ru-RU" sz="2400" dirty="0">
              <a:solidFill>
                <a:srgbClr val="C00000"/>
              </a:solidFill>
            </a:endParaRPr>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7812360" y="5916714"/>
            <a:ext cx="1331639" cy="941285"/>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68760"/>
            <a:ext cx="8229600" cy="5472608"/>
          </a:xfrm>
        </p:spPr>
        <p:txBody>
          <a:bodyPr>
            <a:noAutofit/>
          </a:bodyPr>
          <a:lstStyle/>
          <a:p>
            <a:pPr algn="just">
              <a:buNone/>
            </a:pPr>
            <a:r>
              <a:rPr lang="ru-RU" sz="1600" dirty="0" err="1" smtClean="0">
                <a:latin typeface="Times New Roman" pitchFamily="18" charset="0"/>
                <a:cs typeface="Times New Roman" pitchFamily="18" charset="0"/>
              </a:rPr>
              <a:t>з</a:t>
            </a:r>
            <a:r>
              <a:rPr lang="ru-RU" sz="1600" dirty="0" smtClean="0">
                <a:latin typeface="Times New Roman" pitchFamily="18" charset="0"/>
                <a:cs typeface="Times New Roman" pitchFamily="18" charset="0"/>
              </a:rPr>
              <a:t>) о персональном составе педагогических работников с указанием уровня образования, квалификации и опыта работы;</a:t>
            </a:r>
          </a:p>
          <a:p>
            <a:pPr algn="just">
              <a:buNone/>
            </a:pPr>
            <a:r>
              <a:rPr lang="ru-RU" sz="1600" dirty="0" smtClean="0">
                <a:latin typeface="Times New Roman" pitchFamily="18" charset="0"/>
                <a:cs typeface="Times New Roman" pitchFamily="18" charset="0"/>
              </a:rPr>
              <a:t>и) о материально-техническом обеспечении образовательной деятельности (в том числе о наличии оборудованных учебных кабинетов, объектов для проведения практических занятий, библиотек, объектов спорта, средств обучения и воспитания, об условиях питания и охраны здоровья обучающихся, о доступе к информационным системам и информационно-телекоммуникационным сетям, об электронных образовательных ресурсах, к которым обеспечивается доступ обучающихся);</a:t>
            </a:r>
          </a:p>
          <a:p>
            <a:pPr algn="just">
              <a:buNone/>
            </a:pPr>
            <a:r>
              <a:rPr lang="ru-RU" sz="1600" dirty="0" err="1" smtClean="0">
                <a:latin typeface="Times New Roman" pitchFamily="18" charset="0"/>
                <a:cs typeface="Times New Roman" pitchFamily="18" charset="0"/>
              </a:rPr>
              <a:t>п</a:t>
            </a:r>
            <a:r>
              <a:rPr lang="ru-RU" sz="1600" dirty="0" smtClean="0">
                <a:latin typeface="Times New Roman" pitchFamily="18" charset="0"/>
                <a:cs typeface="Times New Roman" pitchFamily="18" charset="0"/>
              </a:rPr>
              <a:t>) об объеме образовательной деятельности, финансовое обеспечение которой осуществляется за счет бюджетных ассигнований федерального бюджета, бюджетов субъектов Российской Федерации, местных бюджетов, по договорам об образовании за счет средств физических и (или) юридических лиц;</a:t>
            </a:r>
          </a:p>
          <a:p>
            <a:pPr algn="just">
              <a:buNone/>
            </a:pPr>
            <a:r>
              <a:rPr lang="ru-RU" sz="1600" dirty="0" err="1" smtClean="0">
                <a:latin typeface="Times New Roman" pitchFamily="18" charset="0"/>
                <a:cs typeface="Times New Roman" pitchFamily="18" charset="0"/>
              </a:rPr>
              <a:t>р</a:t>
            </a:r>
            <a:r>
              <a:rPr lang="ru-RU" sz="1600" dirty="0" smtClean="0">
                <a:latin typeface="Times New Roman" pitchFamily="18" charset="0"/>
                <a:cs typeface="Times New Roman" pitchFamily="18" charset="0"/>
              </a:rPr>
              <a:t>) о поступлении финансовых и материальных средств и об их расходовании по итогам финансового года; с) о трудоустройстве выпускников;</a:t>
            </a:r>
          </a:p>
          <a:p>
            <a:pPr>
              <a:buNone/>
            </a:pPr>
            <a:r>
              <a:rPr lang="ru-RU" sz="1600" dirty="0" smtClean="0">
                <a:latin typeface="Times New Roman" pitchFamily="18" charset="0"/>
                <a:cs typeface="Times New Roman" pitchFamily="18" charset="0"/>
              </a:rPr>
              <a:t>2) копий:</a:t>
            </a:r>
          </a:p>
          <a:p>
            <a:pPr>
              <a:buNone/>
            </a:pPr>
            <a:r>
              <a:rPr lang="ru-RU" sz="1600" dirty="0" smtClean="0">
                <a:latin typeface="Times New Roman" pitchFamily="18" charset="0"/>
                <a:cs typeface="Times New Roman" pitchFamily="18" charset="0"/>
              </a:rPr>
              <a:t>а) устава образовательной организации; б) лицензии на осуществление образовательной деятельности (с приложениями); в) свидетельства о государственной аккредитации (с приложениями); г) плана финансово-хозяйственной деятельности образовательной организации, утвержденного в установленном законодательством Российской Федерации порядке, или бюджетной сметы образовательной организации; </a:t>
            </a:r>
            <a:endParaRPr lang="ru-RU" sz="16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922114"/>
          </a:xfrm>
        </p:spPr>
        <p:txBody>
          <a:bodyPr>
            <a:normAutofit/>
          </a:bodyPr>
          <a:lstStyle/>
          <a:p>
            <a:pPr algn="ctr"/>
            <a:r>
              <a:rPr lang="ru-RU" sz="2400" dirty="0" smtClean="0">
                <a:solidFill>
                  <a:srgbClr val="C00000"/>
                </a:solidFill>
                <a:latin typeface="Times New Roman" pitchFamily="18" charset="0"/>
                <a:cs typeface="Times New Roman" pitchFamily="18" charset="0"/>
              </a:rPr>
              <a:t>Статья 29. </a:t>
            </a:r>
            <a:r>
              <a:rPr lang="ru-RU" sz="2400" dirty="0" smtClean="0"/>
              <a:t> </a:t>
            </a:r>
            <a:r>
              <a:rPr lang="ru-RU" sz="2400" dirty="0" smtClean="0">
                <a:solidFill>
                  <a:srgbClr val="C00000"/>
                </a:solidFill>
              </a:rPr>
              <a:t>Информационная открытость образовательной организации</a:t>
            </a:r>
            <a:endParaRPr lang="ru-RU" sz="2400" dirty="0"/>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8100392" y="6120313"/>
            <a:ext cx="1043608" cy="737687"/>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68760"/>
            <a:ext cx="8229600" cy="5400600"/>
          </a:xfrm>
        </p:spPr>
        <p:txBody>
          <a:bodyPr>
            <a:noAutofit/>
          </a:bodyPr>
          <a:lstStyle/>
          <a:p>
            <a:r>
              <a:rPr lang="ru-RU" sz="1500" dirty="0" err="1" smtClean="0">
                <a:latin typeface="Times New Roman" pitchFamily="18" charset="0"/>
                <a:cs typeface="Times New Roman" pitchFamily="18" charset="0"/>
              </a:rPr>
              <a:t>д</a:t>
            </a:r>
            <a:r>
              <a:rPr lang="ru-RU" sz="1500" dirty="0" smtClean="0">
                <a:latin typeface="Times New Roman" pitchFamily="18" charset="0"/>
                <a:cs typeface="Times New Roman" pitchFamily="18" charset="0"/>
              </a:rPr>
              <a:t>) локальных нормативных актов, предусмотренных </a:t>
            </a:r>
            <a:r>
              <a:rPr lang="ru-RU" sz="1500" dirty="0" smtClean="0">
                <a:latin typeface="Times New Roman" pitchFamily="18" charset="0"/>
                <a:cs typeface="Times New Roman" pitchFamily="18" charset="0"/>
                <a:hlinkClick r:id="rId2"/>
              </a:rPr>
              <a:t>частью 2 статьи 30</a:t>
            </a:r>
            <a:r>
              <a:rPr lang="ru-RU" sz="1500" dirty="0" smtClean="0">
                <a:latin typeface="Times New Roman" pitchFamily="18" charset="0"/>
                <a:cs typeface="Times New Roman" pitchFamily="18" charset="0"/>
              </a:rPr>
              <a:t> настоящего Федерального закона, правил внутреннего распорядка обучающихся, правил внутреннего трудового распорядка, коллективного договора; </a:t>
            </a:r>
          </a:p>
          <a:p>
            <a:r>
              <a:rPr lang="ru-RU" sz="1500" dirty="0" smtClean="0">
                <a:latin typeface="Times New Roman" pitchFamily="18" charset="0"/>
                <a:cs typeface="Times New Roman" pitchFamily="18" charset="0"/>
              </a:rPr>
              <a:t>3) отчета о результатах самообследования; 4) документа о порядке оказания платных образовательных услуг, в том числе образца договора об оказании платных образовательных услуг, документа об утверждении стоимости обучения по каждой образовательной программе; 5) предписаний органов, осуществляющих государственный контроль (надзор) в сфере образования, отчетов об исполнении таких предписаний;</a:t>
            </a:r>
          </a:p>
          <a:p>
            <a:r>
              <a:rPr lang="ru-RU" sz="1500" dirty="0" smtClean="0">
                <a:latin typeface="Times New Roman" pitchFamily="18" charset="0"/>
                <a:cs typeface="Times New Roman" pitchFamily="18" charset="0"/>
              </a:rPr>
              <a:t>6) иной информации, которая размещается, опубликовывается по решению образовательной организации и (или) размещение, опубликование которой являются обязательными в соответствии с законодательством Российской Федерации.</a:t>
            </a:r>
          </a:p>
          <a:p>
            <a:r>
              <a:rPr lang="ru-RU" sz="1500" dirty="0" smtClean="0">
                <a:solidFill>
                  <a:srgbClr val="C00000"/>
                </a:solidFill>
                <a:latin typeface="Times New Roman" pitchFamily="18" charset="0"/>
                <a:cs typeface="Times New Roman" pitchFamily="18" charset="0"/>
              </a:rPr>
              <a:t>часть 3.</a:t>
            </a:r>
            <a:r>
              <a:rPr lang="ru-RU" sz="1500" dirty="0" smtClean="0">
                <a:latin typeface="Times New Roman" pitchFamily="18" charset="0"/>
                <a:cs typeface="Times New Roman" pitchFamily="18" charset="0"/>
              </a:rPr>
              <a:t> Информация и документы, указанные в </a:t>
            </a:r>
            <a:r>
              <a:rPr lang="ru-RU" sz="1500" dirty="0" smtClean="0">
                <a:latin typeface="Times New Roman" pitchFamily="18" charset="0"/>
                <a:cs typeface="Times New Roman" pitchFamily="18" charset="0"/>
                <a:hlinkClick r:id="rId3"/>
              </a:rPr>
              <a:t>части 2</a:t>
            </a:r>
            <a:r>
              <a:rPr lang="ru-RU" sz="1500" dirty="0" smtClean="0">
                <a:latin typeface="Times New Roman" pitchFamily="18" charset="0"/>
                <a:cs typeface="Times New Roman" pitchFamily="18" charset="0"/>
              </a:rPr>
              <a:t> настоящей статьи, если они в соответствии с законодательством Российской Федерации не отнесены к </a:t>
            </a:r>
            <a:r>
              <a:rPr lang="ru-RU" sz="1500" dirty="0" smtClean="0">
                <a:latin typeface="Times New Roman" pitchFamily="18" charset="0"/>
                <a:cs typeface="Times New Roman" pitchFamily="18" charset="0"/>
                <a:hlinkClick r:id="rId4"/>
              </a:rPr>
              <a:t>сведениям</a:t>
            </a:r>
            <a:r>
              <a:rPr lang="ru-RU" sz="1500" dirty="0" smtClean="0">
                <a:latin typeface="Times New Roman" pitchFamily="18" charset="0"/>
                <a:cs typeface="Times New Roman" pitchFamily="18" charset="0"/>
              </a:rPr>
              <a:t>, составляющим государственную и иную охраняемую законом тайну, подлежат размещению на официальном сайте образовательной организации в сети "Интернет" и обновлению в течение десяти рабочих дней со дня их создания, получения или внесения в них соответствующих изменений. </a:t>
            </a:r>
            <a:r>
              <a:rPr lang="ru-RU" sz="1500" dirty="0" smtClean="0">
                <a:latin typeface="Times New Roman" pitchFamily="18" charset="0"/>
                <a:cs typeface="Times New Roman" pitchFamily="18" charset="0"/>
                <a:hlinkClick r:id="rId5"/>
              </a:rPr>
              <a:t>Порядок</a:t>
            </a:r>
            <a:r>
              <a:rPr lang="ru-RU" sz="1500" dirty="0" smtClean="0">
                <a:latin typeface="Times New Roman" pitchFamily="18" charset="0"/>
                <a:cs typeface="Times New Roman" pitchFamily="18" charset="0"/>
              </a:rPr>
              <a:t> размещения на официальном сайте образовательной организации в сети "Интернет" и обновления информации об образовательной организации, в том числе ее содержание и форма ее предоставления, устанавливается Правительством Российской Федерации.</a:t>
            </a:r>
          </a:p>
          <a:p>
            <a:r>
              <a:rPr lang="ru-RU" sz="1600" b="1" dirty="0" smtClean="0">
                <a:solidFill>
                  <a:srgbClr val="C00000"/>
                </a:solidFill>
                <a:latin typeface="Times New Roman" pitchFamily="18" charset="0"/>
                <a:cs typeface="Times New Roman" pitchFamily="18" charset="0"/>
              </a:rPr>
              <a:t>Нарушения зафиксированы в 64 учреждениях из 68 проверенных.</a:t>
            </a:r>
          </a:p>
          <a:p>
            <a:endParaRPr lang="ru-RU" sz="1500" dirty="0" smtClean="0">
              <a:latin typeface="Times New Roman" pitchFamily="18" charset="0"/>
              <a:cs typeface="Times New Roman" pitchFamily="18" charset="0"/>
            </a:endParaRPr>
          </a:p>
          <a:p>
            <a:pPr>
              <a:buNone/>
            </a:pPr>
            <a:endParaRPr lang="ru-RU" sz="1500" dirty="0" smtClean="0">
              <a:latin typeface="Times New Roman" pitchFamily="18" charset="0"/>
              <a:cs typeface="Times New Roman" pitchFamily="18" charset="0"/>
            </a:endParaRPr>
          </a:p>
          <a:p>
            <a:endParaRPr lang="ru-RU" sz="1500" dirty="0"/>
          </a:p>
        </p:txBody>
      </p:sp>
      <p:sp>
        <p:nvSpPr>
          <p:cNvPr id="3" name="Заголовок 2"/>
          <p:cNvSpPr>
            <a:spLocks noGrp="1"/>
          </p:cNvSpPr>
          <p:nvPr>
            <p:ph type="title"/>
          </p:nvPr>
        </p:nvSpPr>
        <p:spPr>
          <a:xfrm>
            <a:off x="457200" y="274638"/>
            <a:ext cx="8229600" cy="922114"/>
          </a:xfrm>
        </p:spPr>
        <p:txBody>
          <a:bodyPr>
            <a:normAutofit/>
          </a:bodyPr>
          <a:lstStyle/>
          <a:p>
            <a:pPr algn="ctr"/>
            <a:r>
              <a:rPr lang="ru-RU" sz="2400" dirty="0" smtClean="0">
                <a:solidFill>
                  <a:srgbClr val="C00000"/>
                </a:solidFill>
                <a:latin typeface="Times New Roman" pitchFamily="18" charset="0"/>
                <a:cs typeface="Times New Roman" pitchFamily="18" charset="0"/>
              </a:rPr>
              <a:t>Статья 29. </a:t>
            </a:r>
            <a:r>
              <a:rPr lang="ru-RU" sz="2400" dirty="0" smtClean="0"/>
              <a:t> </a:t>
            </a:r>
            <a:r>
              <a:rPr lang="ru-RU" sz="2400" dirty="0" smtClean="0">
                <a:solidFill>
                  <a:srgbClr val="C00000"/>
                </a:solidFill>
              </a:rPr>
              <a:t>Информационная открытость образовательной организации</a:t>
            </a:r>
            <a:endParaRPr lang="ru-RU" sz="2400" dirty="0"/>
          </a:p>
        </p:txBody>
      </p:sp>
      <p:pic>
        <p:nvPicPr>
          <p:cNvPr id="4" name="Picture 2" descr="C:\Users\Тимур\Desktop\logo (1).png"/>
          <p:cNvPicPr>
            <a:picLocks noChangeAspect="1" noChangeArrowheads="1"/>
          </p:cNvPicPr>
          <p:nvPr/>
        </p:nvPicPr>
        <p:blipFill>
          <a:blip r:embed="rId6" cstate="print"/>
          <a:srcRect/>
          <a:stretch>
            <a:fillRect/>
          </a:stretch>
        </p:blipFill>
        <p:spPr bwMode="auto">
          <a:xfrm>
            <a:off x="7884368" y="5967614"/>
            <a:ext cx="1259632" cy="890386"/>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340768"/>
            <a:ext cx="8291264" cy="4392488"/>
          </a:xfrm>
        </p:spPr>
        <p:txBody>
          <a:bodyPr>
            <a:normAutofit lnSpcReduction="10000"/>
          </a:bodyPr>
          <a:lstStyle/>
          <a:p>
            <a:pPr marL="365125" indent="-7938" algn="just">
              <a:buNone/>
            </a:pPr>
            <a:r>
              <a:rPr lang="ru-RU" sz="2000" b="1" dirty="0" smtClean="0">
                <a:solidFill>
                  <a:srgbClr val="C00000"/>
                </a:solidFill>
                <a:latin typeface="Times New Roman" pitchFamily="18" charset="0"/>
                <a:cs typeface="Times New Roman" pitchFamily="18" charset="0"/>
              </a:rPr>
              <a:t>часть 2.</a:t>
            </a:r>
            <a:r>
              <a:rPr lang="ru-RU" sz="2000" dirty="0" smtClean="0">
                <a:latin typeface="Times New Roman" pitchFamily="18" charset="0"/>
                <a:cs typeface="Times New Roman" pitchFamily="18" charset="0"/>
              </a:rPr>
              <a:t> - образовательная организация принимает локальные нормативные акты по основным вопросам организации и осуществления образовательной деятельности, в том числе регламентирующие правила приема обучающихся, режим занятий обучающихся, порядок и основания перевода, отчисления и восстановления обучающихся, порядок оформления возникновения, приостановления и прекращения отношений между образовательной организацией и обучающимися и (или) родителями </a:t>
            </a:r>
            <a:r>
              <a:rPr lang="ru-RU" sz="2000" dirty="0" smtClean="0">
                <a:latin typeface="Times New Roman" pitchFamily="18" charset="0"/>
                <a:cs typeface="Times New Roman" pitchFamily="18" charset="0"/>
                <a:hlinkClick r:id="rId2"/>
              </a:rPr>
              <a:t>(законными представителями)</a:t>
            </a:r>
            <a:r>
              <a:rPr lang="ru-RU" sz="2000" dirty="0" smtClean="0">
                <a:latin typeface="Times New Roman" pitchFamily="18" charset="0"/>
                <a:cs typeface="Times New Roman" pitchFamily="18" charset="0"/>
              </a:rPr>
              <a:t> </a:t>
            </a:r>
            <a:r>
              <a:rPr lang="ru-RU" sz="2000" b="1" dirty="0" smtClean="0">
                <a:solidFill>
                  <a:srgbClr val="C00000"/>
                </a:solidFill>
                <a:latin typeface="Times New Roman" pitchFamily="18" charset="0"/>
                <a:cs typeface="Times New Roman" pitchFamily="18" charset="0"/>
              </a:rPr>
              <a:t>(отсутствуют НПА  о правилах приема воспитанников, порядке и основании перевода, отчисления и восстановления воспитанников,</a:t>
            </a:r>
            <a:r>
              <a:rPr lang="ru-RU" sz="2000" dirty="0" smtClean="0">
                <a:latin typeface="Times New Roman" pitchFamily="18" charset="0"/>
                <a:cs typeface="Times New Roman" pitchFamily="18" charset="0"/>
              </a:rPr>
              <a:t> </a:t>
            </a:r>
            <a:r>
              <a:rPr lang="ru-RU" sz="2000" b="1" dirty="0" smtClean="0">
                <a:solidFill>
                  <a:srgbClr val="C00000"/>
                </a:solidFill>
                <a:latin typeface="Times New Roman" pitchFamily="18" charset="0"/>
                <a:cs typeface="Times New Roman" pitchFamily="18" charset="0"/>
              </a:rPr>
              <a:t>порядке оформления возникновения, приостановления и прекращения отношений между образовательной организацией и воспитанниками и (или) родителями (законными представителями)</a:t>
            </a:r>
          </a:p>
          <a:p>
            <a:pPr marL="365125" indent="-7938" algn="just">
              <a:buNone/>
            </a:pPr>
            <a:r>
              <a:rPr lang="ru-RU" sz="2000" b="1" dirty="0" smtClean="0">
                <a:solidFill>
                  <a:srgbClr val="C00000"/>
                </a:solidFill>
                <a:latin typeface="Times New Roman" pitchFamily="18" charset="0"/>
                <a:cs typeface="Times New Roman" pitchFamily="18" charset="0"/>
              </a:rPr>
              <a:t>Нарушения зафиксированы в 62 учреждениях из 68 проверенных.</a:t>
            </a:r>
          </a:p>
          <a:p>
            <a:pPr marL="365125" indent="-7938" algn="just">
              <a:buNone/>
            </a:pPr>
            <a:endParaRPr lang="ru-RU" sz="2000"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850106"/>
          </a:xfrm>
        </p:spPr>
        <p:txBody>
          <a:bodyPr>
            <a:normAutofit/>
          </a:bodyPr>
          <a:lstStyle/>
          <a:p>
            <a:pPr algn="ctr"/>
            <a:r>
              <a:rPr lang="ru-RU" sz="2400" dirty="0" smtClean="0">
                <a:solidFill>
                  <a:srgbClr val="C00000"/>
                </a:solidFill>
                <a:latin typeface="Times New Roman" pitchFamily="18" charset="0"/>
                <a:cs typeface="Times New Roman" pitchFamily="18" charset="0"/>
              </a:rPr>
              <a:t>Статья 30. Локальные нормативные акты, содержащие нормы, регулирующие образовательные отношения</a:t>
            </a:r>
            <a:endParaRPr lang="ru-RU" sz="2400" dirty="0">
              <a:solidFill>
                <a:srgbClr val="C0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308304" y="5560419"/>
            <a:ext cx="1835696" cy="1297582"/>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Тимур\Desktop\logo (1).png"/>
          <p:cNvPicPr>
            <a:picLocks noChangeAspect="1" noChangeArrowheads="1"/>
          </p:cNvPicPr>
          <p:nvPr/>
        </p:nvPicPr>
        <p:blipFill>
          <a:blip r:embed="rId2" cstate="print"/>
          <a:srcRect/>
          <a:stretch>
            <a:fillRect/>
          </a:stretch>
        </p:blipFill>
        <p:spPr bwMode="auto">
          <a:xfrm>
            <a:off x="7740352" y="5865817"/>
            <a:ext cx="1403648" cy="992184"/>
          </a:xfrm>
          <a:prstGeom prst="rect">
            <a:avLst/>
          </a:prstGeom>
          <a:noFill/>
        </p:spPr>
      </p:pic>
      <p:sp>
        <p:nvSpPr>
          <p:cNvPr id="5" name="Заголовок 2"/>
          <p:cNvSpPr txBox="1">
            <a:spLocks/>
          </p:cNvSpPr>
          <p:nvPr/>
        </p:nvSpPr>
        <p:spPr>
          <a:xfrm>
            <a:off x="1115616" y="404664"/>
            <a:ext cx="7581528" cy="792088"/>
          </a:xfrm>
          <a:prstGeom prst="rect">
            <a:avLst/>
          </a:prstGeom>
        </p:spPr>
        <p:txBody>
          <a:bodyPr vert="horz" rtlCol="0" anchor="ctr">
            <a:normAutofit lnSpcReduction="10000"/>
            <a:scene3d>
              <a:camera prst="orthographicFront"/>
              <a:lightRig rig="soft" dir="t"/>
            </a:scene3d>
            <a:sp3d prstMaterial="softEdge">
              <a:bevelT w="25400" h="25400"/>
            </a:sp3d>
          </a:bodyPr>
          <a:lstStyle/>
          <a:p>
            <a:pPr lvl="0" algn="ctr">
              <a:spcBef>
                <a:spcPct val="0"/>
              </a:spcBef>
            </a:pPr>
            <a:r>
              <a:rPr kumimoji="0" lang="ru-RU" sz="2400" b="1" i="0" u="none" strike="noStrike" kern="1200" cap="none" spc="0" normalizeH="0" baseline="0" noProof="0" dirty="0" smtClean="0">
                <a:ln>
                  <a:noFill/>
                </a:ln>
                <a:solidFill>
                  <a:srgbClr val="C0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Статья </a:t>
            </a:r>
            <a:r>
              <a:rPr lang="ru-RU" sz="2400" b="1" dirty="0" smtClean="0">
                <a:solidFill>
                  <a:srgbClr val="C00000"/>
                </a:solidFill>
                <a:latin typeface="Times New Roman" pitchFamily="18" charset="0"/>
                <a:cs typeface="Times New Roman" pitchFamily="18" charset="0"/>
              </a:rPr>
              <a:t>46.  Право на занятие педагогической деятельностью</a:t>
            </a:r>
            <a:endParaRPr kumimoji="0" lang="ru-RU" sz="2400" b="1" i="0" u="none" strike="noStrike" kern="1200" cap="none" spc="0" normalizeH="0" baseline="0" noProof="0" dirty="0">
              <a:ln>
                <a:noFill/>
              </a:ln>
              <a:solidFill>
                <a:srgbClr val="C0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
        <p:nvSpPr>
          <p:cNvPr id="6" name="Содержимое 1"/>
          <p:cNvSpPr txBox="1">
            <a:spLocks/>
          </p:cNvSpPr>
          <p:nvPr/>
        </p:nvSpPr>
        <p:spPr>
          <a:xfrm>
            <a:off x="611560" y="1340768"/>
            <a:ext cx="8229600" cy="4824536"/>
          </a:xfrm>
          <a:prstGeom prst="rect">
            <a:avLst/>
          </a:prstGeom>
        </p:spPr>
        <p:txBody>
          <a:bodyPr vert="horz">
            <a:normAutofit fontScale="92500" lnSpcReduction="10000"/>
          </a:bodyPr>
          <a:lstStyle/>
          <a:p>
            <a:pPr marL="365125" indent="-7938" algn="just">
              <a:spcBef>
                <a:spcPts val="400"/>
              </a:spcBef>
              <a:buClr>
                <a:schemeClr val="accent1"/>
              </a:buClr>
              <a:buSzPct val="68000"/>
            </a:pPr>
            <a:r>
              <a:rPr lang="ru-RU" sz="2400" b="1" dirty="0" smtClean="0">
                <a:solidFill>
                  <a:srgbClr val="C00000"/>
                </a:solidFill>
                <a:latin typeface="Times New Roman" pitchFamily="18" charset="0"/>
                <a:cs typeface="Times New Roman" pitchFamily="18" charset="0"/>
              </a:rPr>
              <a:t>часть 1</a:t>
            </a:r>
            <a:r>
              <a:rPr lang="ru-RU" sz="2400" dirty="0" smtClean="0">
                <a:solidFill>
                  <a:srgbClr val="C00000"/>
                </a:solidFill>
                <a:latin typeface="Times New Roman" pitchFamily="18" charset="0"/>
                <a:cs typeface="Times New Roman" pitchFamily="18" charset="0"/>
              </a:rPr>
              <a:t> </a:t>
            </a:r>
            <a:r>
              <a:rPr lang="ru-RU" sz="2400" dirty="0" smtClean="0">
                <a:latin typeface="Times New Roman" pitchFamily="18" charset="0"/>
                <a:cs typeface="Times New Roman" pitchFamily="18" charset="0"/>
              </a:rPr>
              <a:t>- право на занятие педагогической деятельностью имеют лица, имеющие среднее профессиональное или высшее образование и отвечающие квалификационным требованиям, указанным в квалификационных справочниках, и (или) профессиональным стандартам </a:t>
            </a:r>
            <a:r>
              <a:rPr lang="ru-RU" sz="2400" b="1" dirty="0" smtClean="0">
                <a:solidFill>
                  <a:srgbClr val="C00000"/>
                </a:solidFill>
                <a:latin typeface="Times New Roman" pitchFamily="18" charset="0"/>
                <a:cs typeface="Times New Roman" pitchFamily="18" charset="0"/>
              </a:rPr>
              <a:t>(методисты, воспитатели и другие педагогические работники организации не соответствуют требованиям приказа Министерства здравоохранения и социального развития Российской Федерации от 26 августа 2010 г. № 761н г. Москва "Об утверждении Единого квалификационного справочника должностей руководителей, специалистов и служащих, раздел "Квалификационные характеристики должностей работников образования"")</a:t>
            </a:r>
          </a:p>
          <a:p>
            <a:pPr marL="365125" indent="-7938" algn="just">
              <a:spcBef>
                <a:spcPts val="400"/>
              </a:spcBef>
              <a:buClr>
                <a:schemeClr val="accent1"/>
              </a:buClr>
              <a:buSzPct val="68000"/>
            </a:pPr>
            <a:r>
              <a:rPr lang="ru-RU" sz="2400" b="1" dirty="0" smtClean="0">
                <a:solidFill>
                  <a:srgbClr val="C00000"/>
                </a:solidFill>
                <a:latin typeface="Times New Roman" pitchFamily="18" charset="0"/>
                <a:cs typeface="Times New Roman" pitchFamily="18" charset="0"/>
              </a:rPr>
              <a:t>Нарушения зафиксированы в 61 учреждении из 68 проверенных.</a:t>
            </a:r>
          </a:p>
          <a:p>
            <a:pPr marL="365125" indent="-7938" algn="just">
              <a:spcBef>
                <a:spcPts val="400"/>
              </a:spcBef>
              <a:buClr>
                <a:schemeClr val="accent1"/>
              </a:buClr>
              <a:buSzPct val="68000"/>
            </a:pPr>
            <a:endParaRPr kumimoji="0" lang="ru-RU" sz="2400" b="1" i="0" u="none" strike="noStrike" kern="1200" cap="none" spc="0" normalizeH="0" baseline="0" noProof="0" dirty="0">
              <a:ln>
                <a:noFill/>
              </a:ln>
              <a:solidFill>
                <a:srgbClr val="C00000"/>
              </a:solidFill>
              <a:effectLst/>
              <a:uLnTx/>
              <a:uFillTx/>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700808"/>
            <a:ext cx="8229600" cy="4306483"/>
          </a:xfrm>
        </p:spPr>
        <p:txBody>
          <a:bodyPr>
            <a:normAutofit/>
          </a:bodyPr>
          <a:lstStyle/>
          <a:p>
            <a:endParaRPr lang="ru-RU" sz="2000" dirty="0" smtClean="0"/>
          </a:p>
          <a:p>
            <a:pPr>
              <a:buNone/>
            </a:pPr>
            <a:endParaRPr lang="ru-RU" sz="2400" b="1" dirty="0" smtClean="0"/>
          </a:p>
        </p:txBody>
      </p:sp>
      <p:sp>
        <p:nvSpPr>
          <p:cNvPr id="3" name="Заголовок 2"/>
          <p:cNvSpPr>
            <a:spLocks noGrp="1"/>
          </p:cNvSpPr>
          <p:nvPr>
            <p:ph type="title"/>
          </p:nvPr>
        </p:nvSpPr>
        <p:spPr>
          <a:xfrm>
            <a:off x="457200" y="274638"/>
            <a:ext cx="8229600" cy="1354162"/>
          </a:xfrm>
        </p:spPr>
        <p:txBody>
          <a:bodyPr>
            <a:noAutofit/>
          </a:bodyPr>
          <a:lstStyle/>
          <a:p>
            <a:pPr algn="ctr"/>
            <a:r>
              <a:rPr lang="ru-RU" sz="2800" dirty="0" smtClean="0">
                <a:solidFill>
                  <a:srgbClr val="FF0000"/>
                </a:solidFill>
                <a:latin typeface="Times New Roman" pitchFamily="18" charset="0"/>
                <a:cs typeface="Times New Roman" pitchFamily="18" charset="0"/>
              </a:rPr>
              <a:t>Нормативные документы, регламентирующие осуществление государственного надзора в сфере образования</a:t>
            </a:r>
            <a:endParaRPr lang="ru-RU" sz="2800" dirty="0">
              <a:solidFill>
                <a:srgbClr val="FF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2" cstate="print"/>
          <a:srcRect/>
          <a:stretch>
            <a:fillRect/>
          </a:stretch>
        </p:blipFill>
        <p:spPr bwMode="auto">
          <a:xfrm>
            <a:off x="7715240" y="5848064"/>
            <a:ext cx="1428760" cy="1009936"/>
          </a:xfrm>
          <a:prstGeom prst="rect">
            <a:avLst/>
          </a:prstGeom>
          <a:noFill/>
        </p:spPr>
      </p:pic>
      <p:pic>
        <p:nvPicPr>
          <p:cNvPr id="5" name="Рисунок 4" descr="Zakon_obrasovanie.jpg"/>
          <p:cNvPicPr>
            <a:picLocks noChangeAspect="1"/>
          </p:cNvPicPr>
          <p:nvPr/>
        </p:nvPicPr>
        <p:blipFill>
          <a:blip r:embed="rId3" cstate="print"/>
          <a:stretch>
            <a:fillRect/>
          </a:stretch>
        </p:blipFill>
        <p:spPr>
          <a:xfrm>
            <a:off x="1115616" y="1700808"/>
            <a:ext cx="3384375" cy="4032448"/>
          </a:xfrm>
          <a:prstGeom prst="rect">
            <a:avLst/>
          </a:prstGeom>
        </p:spPr>
      </p:pic>
      <p:pic>
        <p:nvPicPr>
          <p:cNvPr id="1026" name="Picture 2" descr="C:\Users\Руслан\Downloads\1019874841.jpg"/>
          <p:cNvPicPr>
            <a:picLocks noChangeAspect="1" noChangeArrowheads="1"/>
          </p:cNvPicPr>
          <p:nvPr/>
        </p:nvPicPr>
        <p:blipFill>
          <a:blip r:embed="rId4" cstate="print"/>
          <a:srcRect/>
          <a:stretch>
            <a:fillRect/>
          </a:stretch>
        </p:blipFill>
        <p:spPr bwMode="auto">
          <a:xfrm>
            <a:off x="5076056" y="2132856"/>
            <a:ext cx="3600400" cy="360040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435280" cy="4683976"/>
          </a:xfrm>
        </p:spPr>
        <p:txBody>
          <a:bodyPr>
            <a:noAutofit/>
          </a:bodyPr>
          <a:lstStyle/>
          <a:p>
            <a:pPr algn="just"/>
            <a:r>
              <a:rPr lang="ru-RU" sz="1800" b="1" dirty="0" smtClean="0">
                <a:solidFill>
                  <a:srgbClr val="C00000"/>
                </a:solidFill>
                <a:latin typeface="Times New Roman" pitchFamily="18" charset="0"/>
                <a:cs typeface="Times New Roman" pitchFamily="18" charset="0"/>
              </a:rPr>
              <a:t>пункт 7 часть 3 </a:t>
            </a:r>
            <a:r>
              <a:rPr lang="ru-RU" sz="1800" dirty="0" smtClean="0">
                <a:latin typeface="Times New Roman" pitchFamily="18" charset="0"/>
                <a:cs typeface="Times New Roman" pitchFamily="18" charset="0"/>
              </a:rPr>
              <a:t>- право на бесплатное пользование библиотеками и информационными ресурсами, а также доступ в порядке, установленном локальными нормативными актами организации, осуществляющей образовательную деятельность, к информационно-телекоммуникационным сетям и базам данных, учебным и методическим материалам, музейным фондам, материально-техническим средствам обеспечения образовательной деятельности, необходимым для качественного осуществления педагогической, научной или исследовательской деятельности в организациях, осуществляющих образовательную деятельность </a:t>
            </a:r>
            <a:r>
              <a:rPr lang="ru-RU" sz="1800" b="1" dirty="0" smtClean="0">
                <a:solidFill>
                  <a:srgbClr val="C00000"/>
                </a:solidFill>
                <a:latin typeface="Times New Roman" pitchFamily="18" charset="0"/>
                <a:cs typeface="Times New Roman" pitchFamily="18" charset="0"/>
              </a:rPr>
              <a:t>(отсутствует порядок доступа к информационно-телекоммуникационным сетям и базам данных, учебным и методическим материалам, музейным фондам, материально-техническим средствам обеспечения образовательной деятельности, необходимым для качественного осуществления педагогической, научной или исследовательской деятельности в организациях, осуществляющих образовательную деятельность)</a:t>
            </a:r>
          </a:p>
          <a:p>
            <a:r>
              <a:rPr lang="ru-RU" sz="2000" b="1" dirty="0" smtClean="0">
                <a:solidFill>
                  <a:srgbClr val="C00000"/>
                </a:solidFill>
                <a:latin typeface="Times New Roman" pitchFamily="18" charset="0"/>
                <a:cs typeface="Times New Roman" pitchFamily="18" charset="0"/>
              </a:rPr>
              <a:t>Нарушения зафиксированы в 24 учреждениях из 68 проверенных.</a:t>
            </a:r>
          </a:p>
          <a:p>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pPr algn="ctr"/>
            <a:r>
              <a:rPr lang="ru-RU" sz="2400" dirty="0" smtClean="0">
                <a:solidFill>
                  <a:srgbClr val="C00000"/>
                </a:solidFill>
                <a:latin typeface="Times New Roman" pitchFamily="18" charset="0"/>
                <a:cs typeface="Times New Roman" pitchFamily="18" charset="0"/>
              </a:rPr>
              <a:t>Статья 47. </a:t>
            </a:r>
            <a:r>
              <a:rPr lang="ru-RU" sz="2700" dirty="0" smtClean="0">
                <a:solidFill>
                  <a:srgbClr val="C00000"/>
                </a:solidFill>
                <a:latin typeface="Times New Roman" pitchFamily="18" charset="0"/>
                <a:cs typeface="Times New Roman" pitchFamily="18" charset="0"/>
              </a:rPr>
              <a:t>Правовой статус педагогических работников. Права и свободы педагогических работников, гарантии их реализации</a:t>
            </a:r>
            <a:endParaRPr lang="ru-RU" sz="2700" dirty="0">
              <a:solidFill>
                <a:srgbClr val="C00000"/>
              </a:solidFill>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9"/>
            <a:ext cx="8229600" cy="4035903"/>
          </a:xfrm>
        </p:spPr>
        <p:txBody>
          <a:bodyPr>
            <a:normAutofit fontScale="85000" lnSpcReduction="10000"/>
          </a:bodyPr>
          <a:lstStyle/>
          <a:p>
            <a:pPr algn="just"/>
            <a:r>
              <a:rPr lang="ru-RU" sz="2400" b="1" dirty="0" smtClean="0">
                <a:solidFill>
                  <a:srgbClr val="C00000"/>
                </a:solidFill>
                <a:latin typeface="Times New Roman" pitchFamily="18" charset="0"/>
                <a:cs typeface="Times New Roman" pitchFamily="18" charset="0"/>
              </a:rPr>
              <a:t>часть 2</a:t>
            </a:r>
            <a:r>
              <a:rPr lang="ru-RU" sz="2400" dirty="0" smtClean="0">
                <a:latin typeface="Times New Roman" pitchFamily="18" charset="0"/>
                <a:cs typeface="Times New Roman" pitchFamily="18" charset="0"/>
              </a:rPr>
              <a:t> - организация, осуществляющая образовательную деятельность, обязана ознакомить поступающего и (или) его родителей </a:t>
            </a:r>
            <a:r>
              <a:rPr lang="ru-RU" sz="2400" dirty="0" smtClean="0">
                <a:latin typeface="Times New Roman" pitchFamily="18" charset="0"/>
                <a:cs typeface="Times New Roman" pitchFamily="18" charset="0"/>
                <a:hlinkClick r:id="rId2"/>
              </a:rPr>
              <a:t>(законных представителей)</a:t>
            </a:r>
            <a:r>
              <a:rPr lang="ru-RU" sz="2400" dirty="0" smtClean="0">
                <a:latin typeface="Times New Roman" pitchFamily="18" charset="0"/>
                <a:cs typeface="Times New Roman" pitchFamily="18" charset="0"/>
              </a:rPr>
              <a:t> со своим уставом, с лицензией на осуществление образовательной деятельности, с образовательными программами и другими документами, регламентирующими организацию и осуществление образовательной деятельности, права и обязанности обучающихся</a:t>
            </a:r>
            <a:r>
              <a:rPr lang="ru-RU" sz="2400" b="1" dirty="0" smtClean="0">
                <a:latin typeface="Times New Roman" pitchFamily="18" charset="0"/>
                <a:cs typeface="Times New Roman" pitchFamily="18" charset="0"/>
              </a:rPr>
              <a:t> </a:t>
            </a:r>
            <a:r>
              <a:rPr lang="ru-RU" sz="2400" b="1" dirty="0" smtClean="0">
                <a:solidFill>
                  <a:srgbClr val="C00000"/>
                </a:solidFill>
                <a:latin typeface="Times New Roman" pitchFamily="18" charset="0"/>
                <a:cs typeface="Times New Roman" pitchFamily="18" charset="0"/>
              </a:rPr>
              <a:t>(нарушен порядок приема, в частности отсутствует ознакомление родителей (законных представителей) воспитанников с уставом, с лицензией на осуществление образовательной деятельности, с образовательными программами и другими документами, регламентирующими организацию и осуществление образовательной деятельности, права и обязанности воспитанников)</a:t>
            </a:r>
          </a:p>
          <a:p>
            <a:pPr algn="just"/>
            <a:r>
              <a:rPr lang="ru-RU" sz="2400" b="1" dirty="0" smtClean="0">
                <a:solidFill>
                  <a:srgbClr val="C00000"/>
                </a:solidFill>
                <a:latin typeface="Times New Roman" pitchFamily="18" charset="0"/>
                <a:cs typeface="Times New Roman" pitchFamily="18" charset="0"/>
              </a:rPr>
              <a:t>Нарушения зафиксированы в 44 учреждениях из 68 проверенных.</a:t>
            </a:r>
          </a:p>
          <a:p>
            <a:pPr algn="just"/>
            <a:endParaRPr lang="ru-RU" sz="2400"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260648"/>
            <a:ext cx="8229600" cy="1080120"/>
          </a:xfrm>
        </p:spPr>
        <p:txBody>
          <a:bodyPr>
            <a:noAutofit/>
          </a:bodyPr>
          <a:lstStyle/>
          <a:p>
            <a:pPr algn="ctr"/>
            <a:r>
              <a:rPr lang="ru-RU" sz="2400" dirty="0" smtClean="0">
                <a:solidFill>
                  <a:srgbClr val="C00000"/>
                </a:solidFill>
                <a:latin typeface="Times New Roman" pitchFamily="18" charset="0"/>
                <a:cs typeface="Times New Roman" pitchFamily="18" charset="0"/>
              </a:rPr>
              <a:t>Статья 55.  Общие требования к приему на обучение в организацию, осуществляющую образовательную деятельность</a:t>
            </a:r>
            <a:endParaRPr lang="ru-RU" sz="2400" dirty="0">
              <a:solidFill>
                <a:srgbClr val="C0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3" cstate="print"/>
          <a:srcRect/>
          <a:stretch>
            <a:fillRect/>
          </a:stretch>
        </p:blipFill>
        <p:spPr bwMode="auto">
          <a:xfrm>
            <a:off x="7164288" y="5458617"/>
            <a:ext cx="1979712" cy="1399383"/>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131840" y="1988840"/>
            <a:ext cx="5760640" cy="3240360"/>
          </a:xfrm>
        </p:spPr>
        <p:txBody>
          <a:bodyPr>
            <a:normAutofit fontScale="85000" lnSpcReduction="20000"/>
          </a:bodyPr>
          <a:lstStyle/>
          <a:p>
            <a:pPr marL="365125" indent="-182563" algn="just">
              <a:buNone/>
            </a:pPr>
            <a:r>
              <a:rPr lang="ru-RU" dirty="0" smtClean="0"/>
              <a:t>  </a:t>
            </a:r>
            <a:r>
              <a:rPr lang="ru-RU" dirty="0" smtClean="0">
                <a:solidFill>
                  <a:srgbClr val="C00000"/>
                </a:solidFill>
                <a:latin typeface="Times New Roman" pitchFamily="18" charset="0"/>
                <a:cs typeface="Times New Roman" pitchFamily="18" charset="0"/>
              </a:rPr>
              <a:t>пункт 9</a:t>
            </a:r>
            <a:r>
              <a:rPr lang="ru-RU" dirty="0" smtClean="0">
                <a:latin typeface="Times New Roman" pitchFamily="18" charset="0"/>
                <a:cs typeface="Times New Roman" pitchFamily="18" charset="0"/>
              </a:rPr>
              <a:t> -  Закон Российской Федерации от 10 июля 1992 года № 3266-1 «Об образовании» </a:t>
            </a:r>
          </a:p>
          <a:p>
            <a:pPr marL="365125" indent="-7938" algn="just">
              <a:buNone/>
            </a:pPr>
            <a:r>
              <a:rPr lang="ru-RU" b="1" dirty="0" smtClean="0">
                <a:solidFill>
                  <a:srgbClr val="C00000"/>
                </a:solidFill>
                <a:latin typeface="Times New Roman" pitchFamily="18" charset="0"/>
                <a:cs typeface="Times New Roman" pitchFamily="18" charset="0"/>
              </a:rPr>
              <a:t>(локальные нормативные акты разработаны на основании утратившего силу Закона Российской Федерации от 10 июля 1992 года № 3266-1 «Об образовании» )</a:t>
            </a:r>
          </a:p>
          <a:p>
            <a:pPr marL="365125" indent="-7938" algn="just">
              <a:buNone/>
            </a:pPr>
            <a:r>
              <a:rPr lang="ru-RU" sz="2800" b="1" dirty="0" smtClean="0">
                <a:solidFill>
                  <a:srgbClr val="C00000"/>
                </a:solidFill>
                <a:latin typeface="Times New Roman" pitchFamily="18" charset="0"/>
                <a:cs typeface="Times New Roman" pitchFamily="18" charset="0"/>
              </a:rPr>
              <a:t>Нарушения зафиксированы в 28 учреждениях из 68 проверенных.</a:t>
            </a:r>
          </a:p>
          <a:p>
            <a:pPr marL="365125" indent="-7938" algn="just">
              <a:buNone/>
            </a:pPr>
            <a:endParaRPr lang="ru-RU"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395536" y="404664"/>
            <a:ext cx="8640960" cy="1143000"/>
          </a:xfrm>
        </p:spPr>
        <p:txBody>
          <a:bodyPr>
            <a:noAutofit/>
          </a:bodyPr>
          <a:lstStyle/>
          <a:p>
            <a:pPr algn="ctr"/>
            <a:r>
              <a:rPr lang="ru-RU" sz="2400" dirty="0" smtClean="0">
                <a:solidFill>
                  <a:srgbClr val="C00000"/>
                </a:solidFill>
                <a:latin typeface="Times New Roman" pitchFamily="18" charset="0"/>
                <a:cs typeface="Times New Roman" pitchFamily="18" charset="0"/>
              </a:rPr>
              <a:t>Статья 110.  </a:t>
            </a:r>
            <a:r>
              <a:rPr lang="ru-RU" sz="2400" dirty="0" smtClean="0">
                <a:solidFill>
                  <a:srgbClr val="C00000"/>
                </a:solidFill>
              </a:rPr>
              <a:t>Признание утратившими силу отдельных законодательных актов (положений законодательных актов) РСФСР и Российской Федерации</a:t>
            </a:r>
            <a:endParaRPr lang="ru-RU" sz="2400" dirty="0">
              <a:solidFill>
                <a:srgbClr val="C00000"/>
              </a:solidFill>
            </a:endParaRPr>
          </a:p>
        </p:txBody>
      </p:sp>
      <p:pic>
        <p:nvPicPr>
          <p:cNvPr id="5" name="Picture 2" descr="C:\Users\Тимур\Desktop\logo (1).png"/>
          <p:cNvPicPr>
            <a:picLocks noChangeAspect="1" noChangeArrowheads="1"/>
          </p:cNvPicPr>
          <p:nvPr/>
        </p:nvPicPr>
        <p:blipFill>
          <a:blip r:embed="rId2" cstate="print"/>
          <a:srcRect/>
          <a:stretch>
            <a:fillRect/>
          </a:stretch>
        </p:blipFill>
        <p:spPr bwMode="auto">
          <a:xfrm>
            <a:off x="7164288" y="5458617"/>
            <a:ext cx="1979712" cy="1399383"/>
          </a:xfrm>
          <a:prstGeom prst="rect">
            <a:avLst/>
          </a:prstGeom>
          <a:noFill/>
        </p:spPr>
      </p:pic>
      <p:pic>
        <p:nvPicPr>
          <p:cNvPr id="7" name="Рисунок 6"/>
          <p:cNvPicPr>
            <a:picLocks noChangeAspect="1"/>
          </p:cNvPicPr>
          <p:nvPr/>
        </p:nvPicPr>
        <p:blipFill>
          <a:blip r:embed="rId3" cstate="print">
            <a:extLst>
              <a:ext uri="{28A0092B-C50C-407E-A947-70E740481C1C}">
                <a14:useLocalDpi xmlns:a14="http://schemas.microsoft.com/office/drawing/2010/main" xmlns="" xmlns:lc="http://schemas.openxmlformats.org/drawingml/2006/lockedCanvas" val="0"/>
              </a:ext>
            </a:extLst>
          </a:blip>
          <a:stretch>
            <a:fillRect/>
          </a:stretch>
        </p:blipFill>
        <p:spPr>
          <a:xfrm>
            <a:off x="0" y="1844824"/>
            <a:ext cx="3190875" cy="4713337"/>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3" name="Заголовок 2"/>
          <p:cNvSpPr>
            <a:spLocks noGrp="1"/>
          </p:cNvSpPr>
          <p:nvPr>
            <p:ph type="title"/>
          </p:nvPr>
        </p:nvSpPr>
        <p:spPr/>
        <p:txBody>
          <a:bodyPr>
            <a:normAutofit fontScale="90000"/>
          </a:bodyPr>
          <a:lstStyle/>
          <a:p>
            <a:pPr algn="ctr"/>
            <a:r>
              <a:rPr lang="ru-RU" sz="2400" dirty="0" smtClean="0">
                <a:solidFill>
                  <a:srgbClr val="FF0000"/>
                </a:solidFill>
                <a:latin typeface="Times New Roman" pitchFamily="18" charset="0"/>
                <a:cs typeface="Times New Roman" pitchFamily="18" charset="0"/>
              </a:rPr>
              <a:t>Нарушения, выявленные в результате проведенных проверок </a:t>
            </a:r>
            <a:br>
              <a:rPr lang="ru-RU" sz="2400" dirty="0" smtClean="0">
                <a:solidFill>
                  <a:srgbClr val="FF0000"/>
                </a:solidFill>
                <a:latin typeface="Times New Roman" pitchFamily="18" charset="0"/>
                <a:cs typeface="Times New Roman" pitchFamily="18" charset="0"/>
              </a:rPr>
            </a:br>
            <a:r>
              <a:rPr lang="ru-RU" sz="2400" dirty="0" smtClean="0">
                <a:solidFill>
                  <a:srgbClr val="FF0000"/>
                </a:solidFill>
                <a:latin typeface="Times New Roman" pitchFamily="18" charset="0"/>
                <a:cs typeface="Times New Roman" pitchFamily="18" charset="0"/>
              </a:rPr>
              <a:t>(2016, 2017 гг.)</a:t>
            </a:r>
            <a:endParaRPr lang="ru-RU" sz="2400" dirty="0">
              <a:solidFill>
                <a:srgbClr val="FF0000"/>
              </a:solidFill>
              <a:latin typeface="Times New Roman" pitchFamily="18" charset="0"/>
              <a:cs typeface="Times New Roman" pitchFamily="18" charset="0"/>
            </a:endParaRPr>
          </a:p>
        </p:txBody>
      </p:sp>
      <p:pic>
        <p:nvPicPr>
          <p:cNvPr id="5" name="Picture 2" descr="C:\Users\Тимур\Desktop\logo (1).png"/>
          <p:cNvPicPr>
            <a:picLocks noChangeAspect="1" noChangeArrowheads="1"/>
          </p:cNvPicPr>
          <p:nvPr/>
        </p:nvPicPr>
        <p:blipFill>
          <a:blip r:embed="rId3" cstate="print"/>
          <a:srcRect/>
          <a:stretch>
            <a:fillRect/>
          </a:stretch>
        </p:blipFill>
        <p:spPr bwMode="auto">
          <a:xfrm>
            <a:off x="7956376" y="6018514"/>
            <a:ext cx="1187624" cy="839486"/>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3" name="Заголовок 2"/>
          <p:cNvSpPr>
            <a:spLocks noGrp="1"/>
          </p:cNvSpPr>
          <p:nvPr>
            <p:ph type="title"/>
          </p:nvPr>
        </p:nvSpPr>
        <p:spPr/>
        <p:txBody>
          <a:bodyPr>
            <a:normAutofit/>
          </a:bodyPr>
          <a:lstStyle/>
          <a:p>
            <a:pPr algn="ctr"/>
            <a:r>
              <a:rPr lang="ru-RU" sz="2400" dirty="0" smtClean="0">
                <a:solidFill>
                  <a:srgbClr val="FF0000"/>
                </a:solidFill>
                <a:latin typeface="Times New Roman" pitchFamily="18" charset="0"/>
                <a:cs typeface="Times New Roman" pitchFamily="18" charset="0"/>
              </a:rPr>
              <a:t>Нарушения, выявленные в результате проведенных проверок (2016, 2017 гг.)</a:t>
            </a:r>
            <a:endParaRPr lang="ru-RU" sz="2400" dirty="0">
              <a:latin typeface="Times New Roman" pitchFamily="18" charset="0"/>
              <a:cs typeface="Times New Roman" pitchFamily="18" charset="0"/>
            </a:endParaRPr>
          </a:p>
        </p:txBody>
      </p:sp>
      <p:pic>
        <p:nvPicPr>
          <p:cNvPr id="5" name="Picture 2" descr="C:\Users\Тимур\Desktop\logo (1).png"/>
          <p:cNvPicPr>
            <a:picLocks noChangeAspect="1" noChangeArrowheads="1"/>
          </p:cNvPicPr>
          <p:nvPr/>
        </p:nvPicPr>
        <p:blipFill>
          <a:blip r:embed="rId3" cstate="print"/>
          <a:srcRect/>
          <a:stretch>
            <a:fillRect/>
          </a:stretch>
        </p:blipFill>
        <p:spPr bwMode="auto">
          <a:xfrm>
            <a:off x="8062170" y="6093296"/>
            <a:ext cx="1081829" cy="764704"/>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760640"/>
          </a:xfrm>
        </p:spPr>
        <p:txBody>
          <a:bodyPr>
            <a:noAutofit/>
          </a:bodyPr>
          <a:lstStyle/>
          <a:p>
            <a:pPr marL="0" indent="0" algn="ctr">
              <a:lnSpc>
                <a:spcPts val="10000"/>
              </a:lnSpc>
              <a:spcBef>
                <a:spcPts val="0"/>
              </a:spcBef>
              <a:buNone/>
            </a:pPr>
            <a:r>
              <a:rPr lang="ru-RU" sz="4800" dirty="0" smtClean="0">
                <a:solidFill>
                  <a:srgbClr val="FF0000"/>
                </a:solidFill>
              </a:rPr>
              <a:t>Спасибо за внимание!</a:t>
            </a:r>
          </a:p>
          <a:p>
            <a:pPr algn="ctr">
              <a:buNone/>
            </a:pPr>
            <a:r>
              <a:rPr lang="ru-RU" sz="2800"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rPr>
              <a:t>начальник отдела по надзору в сфере образования департамента по контролю (надзору) в сфере образования Министерства образования и науки Чеченской Республики</a:t>
            </a:r>
          </a:p>
          <a:p>
            <a:pPr algn="ctr">
              <a:buNone/>
            </a:pPr>
            <a:r>
              <a:rPr lang="ru-RU" sz="28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rPr>
              <a:t>Э.Х-А. </a:t>
            </a:r>
            <a:r>
              <a:rPr lang="ru-RU" sz="2800" b="1" dirty="0" err="1"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rPr>
              <a:t>Темирсултанова</a:t>
            </a:r>
            <a:endParaRPr lang="ru-RU" sz="28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lgn="ctr">
              <a:buNone/>
            </a:pPr>
            <a:endParaRPr lang="ru-RU" sz="3200" b="1" dirty="0" smtClean="0">
              <a:solidFill>
                <a:srgbClr val="464646"/>
              </a:solidFill>
              <a:effectLst>
                <a:outerShdw blurRad="31750" dist="25400" dir="5400000" algn="tl" rotWithShape="0">
                  <a:srgbClr val="000000">
                    <a:alpha val="25000"/>
                  </a:srgbClr>
                </a:outerShdw>
              </a:effectLst>
              <a:latin typeface="Times New Roman" pitchFamily="18" charset="0"/>
              <a:cs typeface="Times New Roman" pitchFamily="18" charset="0"/>
            </a:endParaRPr>
          </a:p>
          <a:p>
            <a:pPr>
              <a:buNone/>
            </a:pPr>
            <a:r>
              <a:rPr lang="ru-RU" sz="1800" dirty="0" smtClean="0"/>
              <a:t>Контактный телефон: р.т.:8(871) 22-46-68 </a:t>
            </a:r>
          </a:p>
          <a:p>
            <a:pPr>
              <a:buNone/>
            </a:pPr>
            <a:endParaRPr lang="ru-RU" sz="1800" dirty="0" smtClean="0"/>
          </a:p>
          <a:p>
            <a:pPr>
              <a:buNone/>
            </a:pPr>
            <a:r>
              <a:rPr lang="en-US" sz="1800" dirty="0" smtClean="0"/>
              <a:t>E-mail</a:t>
            </a:r>
            <a:r>
              <a:rPr lang="ru-RU" sz="1800" dirty="0" smtClean="0"/>
              <a:t>: </a:t>
            </a:r>
            <a:r>
              <a:rPr lang="en-US" sz="1800" dirty="0" smtClean="0">
                <a:solidFill>
                  <a:srgbClr val="FF0000"/>
                </a:solidFill>
                <a:hlinkClick r:id="rId2"/>
              </a:rPr>
              <a:t>chechobrnadzor@mail.ru</a:t>
            </a:r>
            <a:endParaRPr lang="en-US" sz="1800" dirty="0" smtClean="0">
              <a:solidFill>
                <a:srgbClr val="FF0000"/>
              </a:solidFill>
            </a:endParaRPr>
          </a:p>
          <a:p>
            <a:pPr>
              <a:buNone/>
            </a:pPr>
            <a:r>
              <a:rPr lang="en-US" sz="1800" dirty="0" smtClean="0">
                <a:solidFill>
                  <a:srgbClr val="FF0000"/>
                </a:solidFill>
              </a:rPr>
              <a:t>            </a:t>
            </a:r>
            <a:r>
              <a:rPr lang="en-US" sz="1800" dirty="0" smtClean="0">
                <a:solidFill>
                  <a:srgbClr val="FF0000"/>
                </a:solidFill>
                <a:hlinkClick r:id="rId3"/>
              </a:rPr>
              <a:t>elinanadzor@mail.ru</a:t>
            </a:r>
            <a:r>
              <a:rPr lang="en-US" sz="1800" dirty="0" smtClean="0">
                <a:solidFill>
                  <a:srgbClr val="FF0000"/>
                </a:solidFill>
              </a:rPr>
              <a:t> </a:t>
            </a:r>
            <a:endParaRPr lang="ru-RU" sz="1800" dirty="0" smtClean="0">
              <a:solidFill>
                <a:srgbClr val="FF0000"/>
              </a:solidFill>
            </a:endParaRPr>
          </a:p>
          <a:p>
            <a:pPr marL="0" indent="0" algn="ctr">
              <a:lnSpc>
                <a:spcPts val="10000"/>
              </a:lnSpc>
              <a:spcBef>
                <a:spcPts val="0"/>
              </a:spcBef>
              <a:buNone/>
            </a:pPr>
            <a:endParaRPr lang="ru-RU" sz="4800" dirty="0" smtClean="0">
              <a:solidFill>
                <a:srgbClr val="FF0000"/>
              </a:solidFill>
            </a:endParaRPr>
          </a:p>
          <a:p>
            <a:pPr marL="0" indent="0" algn="ctr">
              <a:lnSpc>
                <a:spcPts val="10000"/>
              </a:lnSpc>
              <a:spcBef>
                <a:spcPts val="0"/>
              </a:spcBef>
              <a:buNone/>
            </a:pPr>
            <a:endParaRPr lang="ru-RU" sz="9600" dirty="0">
              <a:solidFill>
                <a:srgbClr val="FF0000"/>
              </a:solidFill>
            </a:endParaRPr>
          </a:p>
        </p:txBody>
      </p:sp>
      <p:pic>
        <p:nvPicPr>
          <p:cNvPr id="4" name="Picture 2" descr="C:\Users\Тимур\Desktop\logo (1).png"/>
          <p:cNvPicPr>
            <a:picLocks noChangeAspect="1" noChangeArrowheads="1"/>
          </p:cNvPicPr>
          <p:nvPr/>
        </p:nvPicPr>
        <p:blipFill>
          <a:blip r:embed="rId4" cstate="print"/>
          <a:srcRect/>
          <a:stretch>
            <a:fillRect/>
          </a:stretch>
        </p:blipFill>
        <p:spPr bwMode="auto">
          <a:xfrm>
            <a:off x="7715240" y="5848064"/>
            <a:ext cx="1428760" cy="1009936"/>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457200" y="2204864"/>
          <a:ext cx="8229600" cy="3802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57200" y="274638"/>
            <a:ext cx="8229600" cy="1498178"/>
          </a:xfrm>
        </p:spPr>
        <p:txBody>
          <a:bodyPr>
            <a:noAutofit/>
          </a:bodyPr>
          <a:lstStyle/>
          <a:p>
            <a:pPr algn="ctr"/>
            <a:r>
              <a:rPr lang="ru-RU" sz="2400" dirty="0" smtClean="0">
                <a:solidFill>
                  <a:srgbClr val="FF0000"/>
                </a:solidFill>
                <a:latin typeface="Times New Roman" pitchFamily="18" charset="0"/>
                <a:cs typeface="Times New Roman" pitchFamily="18" charset="0"/>
              </a:rPr>
              <a:t>Мероприятия, проводимые при осуществлении федерального государственного надзора в сфере образования, необходимые для достижения целей и задач проверки</a:t>
            </a:r>
            <a:endParaRPr lang="ru-RU" sz="2400" dirty="0">
              <a:solidFill>
                <a:srgbClr val="FF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7" cstate="print"/>
          <a:srcRect/>
          <a:stretch>
            <a:fillRect/>
          </a:stretch>
        </p:blipFill>
        <p:spPr bwMode="auto">
          <a:xfrm>
            <a:off x="7715240" y="5848064"/>
            <a:ext cx="1428760" cy="100993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395536" y="1124744"/>
          <a:ext cx="8363272"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57200" y="274638"/>
            <a:ext cx="8229600" cy="850106"/>
          </a:xfrm>
        </p:spPr>
        <p:txBody>
          <a:bodyPr/>
          <a:lstStyle/>
          <a:p>
            <a:pPr algn="ctr"/>
            <a:r>
              <a:rPr lang="ru-RU" dirty="0" smtClean="0"/>
              <a:t>ПРОВЕРКИ</a:t>
            </a:r>
            <a:endParaRPr lang="ru-RU" dirty="0"/>
          </a:p>
        </p:txBody>
      </p:sp>
      <p:pic>
        <p:nvPicPr>
          <p:cNvPr id="4" name="Picture 2" descr="C:\Users\Тимур\Desktop\logo (1).png"/>
          <p:cNvPicPr>
            <a:picLocks noChangeAspect="1" noChangeArrowheads="1"/>
          </p:cNvPicPr>
          <p:nvPr/>
        </p:nvPicPr>
        <p:blipFill>
          <a:blip r:embed="rId7" cstate="print"/>
          <a:srcRect/>
          <a:stretch>
            <a:fillRect/>
          </a:stretch>
        </p:blipFill>
        <p:spPr bwMode="auto">
          <a:xfrm>
            <a:off x="7715240" y="5848064"/>
            <a:ext cx="1428760" cy="100993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268760"/>
          <a:ext cx="8229600" cy="4738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Схема 5"/>
          <p:cNvGraphicFramePr/>
          <p:nvPr/>
        </p:nvGraphicFramePr>
        <p:xfrm>
          <a:off x="457200" y="274638"/>
          <a:ext cx="8229600" cy="85010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4" name="Picture 2" descr="C:\Users\Тимур\Desktop\logo (1).png"/>
          <p:cNvPicPr>
            <a:picLocks noChangeAspect="1" noChangeArrowheads="1"/>
          </p:cNvPicPr>
          <p:nvPr/>
        </p:nvPicPr>
        <p:blipFill>
          <a:blip r:embed="rId12" cstate="print"/>
          <a:srcRect/>
          <a:stretch>
            <a:fillRect/>
          </a:stretch>
        </p:blipFill>
        <p:spPr bwMode="auto">
          <a:xfrm>
            <a:off x="7715240" y="5805264"/>
            <a:ext cx="1428760" cy="100993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lstStyle/>
          <a:p>
            <a:pPr algn="ctr"/>
            <a:r>
              <a:rPr lang="ru-RU" dirty="0" smtClean="0">
                <a:solidFill>
                  <a:srgbClr val="C00000"/>
                </a:solidFill>
                <a:latin typeface="Times New Roman" pitchFamily="18" charset="0"/>
                <a:cs typeface="Times New Roman" pitchFamily="18" charset="0"/>
              </a:rPr>
              <a:t>Предмет плановой проверки</a:t>
            </a:r>
            <a:endParaRPr lang="ru-RU" dirty="0">
              <a:solidFill>
                <a:srgbClr val="C00000"/>
              </a:solidFill>
              <a:latin typeface="Times New Roman" pitchFamily="18" charset="0"/>
              <a:cs typeface="Times New Roman" pitchFamily="18" charset="0"/>
            </a:endParaRPr>
          </a:p>
        </p:txBody>
      </p:sp>
      <p:pic>
        <p:nvPicPr>
          <p:cNvPr id="4" name="Picture 2" descr="C:\Users\Тимур\Desktop\logo (1).png"/>
          <p:cNvPicPr>
            <a:picLocks noChangeAspect="1" noChangeArrowheads="1"/>
          </p:cNvPicPr>
          <p:nvPr/>
        </p:nvPicPr>
        <p:blipFill>
          <a:blip r:embed="rId7" cstate="print"/>
          <a:srcRect/>
          <a:stretch>
            <a:fillRect/>
          </a:stretch>
        </p:blipFill>
        <p:spPr bwMode="auto">
          <a:xfrm>
            <a:off x="8100392" y="6120312"/>
            <a:ext cx="1043608" cy="73768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457200" y="1844824"/>
          <a:ext cx="8229600" cy="4162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57200" y="274638"/>
            <a:ext cx="8229600" cy="1498178"/>
          </a:xfrm>
        </p:spPr>
        <p:txBody>
          <a:bodyPr>
            <a:noAutofit/>
          </a:bodyPr>
          <a:lstStyle/>
          <a:p>
            <a:pPr algn="ctr"/>
            <a:r>
              <a:rPr lang="ru-RU" sz="2400" dirty="0" smtClean="0">
                <a:solidFill>
                  <a:schemeClr val="tx1"/>
                </a:solidFill>
                <a:latin typeface="Times New Roman" pitchFamily="18" charset="0"/>
                <a:cs typeface="Times New Roman" pitchFamily="18" charset="0"/>
              </a:rPr>
              <a:t>В соответствии со статьей 9 294-ФЗ основанием для включения плановой проверки в ежегодный план проведения плановых проверок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является истечение трех лет со дня</a:t>
            </a:r>
            <a:r>
              <a:rPr lang="ru-RU" sz="2400" dirty="0" smtClean="0">
                <a:solidFill>
                  <a:schemeClr val="tx1"/>
                </a:solidFill>
              </a:rPr>
              <a:t>:</a:t>
            </a:r>
            <a:endParaRPr lang="ru-RU" sz="2400" dirty="0">
              <a:solidFill>
                <a:schemeClr val="tx1"/>
              </a:solidFill>
            </a:endParaRPr>
          </a:p>
        </p:txBody>
      </p:sp>
      <p:pic>
        <p:nvPicPr>
          <p:cNvPr id="4" name="Picture 2" descr="C:\Users\Тимур\Desktop\logo (1).png"/>
          <p:cNvPicPr>
            <a:picLocks noChangeAspect="1" noChangeArrowheads="1"/>
          </p:cNvPicPr>
          <p:nvPr/>
        </p:nvPicPr>
        <p:blipFill>
          <a:blip r:embed="rId7" cstate="print"/>
          <a:srcRect/>
          <a:stretch>
            <a:fillRect/>
          </a:stretch>
        </p:blipFill>
        <p:spPr bwMode="auto">
          <a:xfrm>
            <a:off x="7715240" y="5848064"/>
            <a:ext cx="1428760" cy="100993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5848</TotalTime>
  <Words>2704</Words>
  <Application>Microsoft Office PowerPoint</Application>
  <PresentationFormat>Экран (4:3)</PresentationFormat>
  <Paragraphs>204</Paragraphs>
  <Slides>45</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45</vt:i4>
      </vt:variant>
    </vt:vector>
  </HeadingPairs>
  <TitlesOfParts>
    <vt:vector size="46" baseType="lpstr">
      <vt:lpstr>Открытая</vt:lpstr>
      <vt:lpstr>Слайд 1</vt:lpstr>
      <vt:lpstr>Полномочия Министерства образования и науки Чеченской Республики</vt:lpstr>
      <vt:lpstr>Отдел по надзору в сфере образования</vt:lpstr>
      <vt:lpstr>Нормативные документы, регламентирующие осуществление государственного надзора в сфере образования</vt:lpstr>
      <vt:lpstr>Мероприятия, проводимые при осуществлении федерального государственного надзора в сфере образования, необходимые для достижения целей и задач проверки</vt:lpstr>
      <vt:lpstr>ПРОВЕРКИ</vt:lpstr>
      <vt:lpstr>Слайд 7</vt:lpstr>
      <vt:lpstr>Предмет плановой проверки</vt:lpstr>
      <vt:lpstr>В соответствии со статьей 9 294-ФЗ основанием для включения плановой проверки в ежегодный план проведения плановых проверок  является истечение трех лет со дня:</vt:lpstr>
      <vt:lpstr>Сроки уведомления о проведении плановой проверки</vt:lpstr>
      <vt:lpstr>Организация и проведение внеплановой проверки</vt:lpstr>
      <vt:lpstr>Слайд 12</vt:lpstr>
      <vt:lpstr>Слайд 13</vt:lpstr>
      <vt:lpstr>Слайд 14</vt:lpstr>
      <vt:lpstr>Слайд 15</vt:lpstr>
      <vt:lpstr>Перечень актов, содержащих обязательные требования, соблюдение которых оценивается при проведении мероприятий по федеральному государственному надзору в сфере образования</vt:lpstr>
      <vt:lpstr>  Раздел II. Указы Президента Российской Федерации, постановления  и распоряжения Правительства Российской Федерации </vt:lpstr>
      <vt:lpstr>   Раздел III. Нормативные правовые акты федеральных органов исполнительной власти и нормативные документы федеральных органов исполнительной власти </vt:lpstr>
      <vt:lpstr>Примерный перечень локальных нормативных актов дошкольных образовательных организаций, которые необходимо разработать  после 1 сентября 2013 года</vt:lpstr>
      <vt:lpstr>Примерный перечень локальных нормативных актов дошкольных образовательных организаций, которые необходимо разработать  после 1 сентября 2013 года</vt:lpstr>
      <vt:lpstr>Примерный перечень локальных нормативных актов дошкольных образовательных организаций, которые необходимо разработать  после 1 сентября 2013 года</vt:lpstr>
      <vt:lpstr>Примерный перечень локальных нормативных актов дошкольных образовательных организаций, которые необходимо разработать  после 1 сентября 2013 года</vt:lpstr>
      <vt:lpstr>Примерный перечень локальных нормативных актов дошкольных образовательных организаций, которые необходимо разработать  после 1 сентября 2013 года</vt:lpstr>
      <vt:lpstr>Слайд 24</vt:lpstr>
      <vt:lpstr>Слайд 25</vt:lpstr>
      <vt:lpstr>Слайд 26</vt:lpstr>
      <vt:lpstr>Слайд 27</vt:lpstr>
      <vt:lpstr>Слайд 28</vt:lpstr>
      <vt:lpstr>Слайд 29</vt:lpstr>
      <vt:lpstr>Слайд 30</vt:lpstr>
      <vt:lpstr>Слайд 31</vt:lpstr>
      <vt:lpstr>Типичные нарушения законодательства Российской Федерации в сфере дошкольного  образования за 2016 и 2017 гг.</vt:lpstr>
      <vt:lpstr>Статья 14. Язык образования </vt:lpstr>
      <vt:lpstr> Статья 28. Компетенция, права, обязанности и ответственность образовательной организации </vt:lpstr>
      <vt:lpstr>Статья 29.  Информационная открытость образовательной организации</vt:lpstr>
      <vt:lpstr>Статья 29.  Информационная открытость образовательной организации</vt:lpstr>
      <vt:lpstr>Статья 29.  Информационная открытость образовательной организации</vt:lpstr>
      <vt:lpstr>Статья 30. Локальные нормативные акты, содержащие нормы, регулирующие образовательные отношения</vt:lpstr>
      <vt:lpstr>Слайд 39</vt:lpstr>
      <vt:lpstr>Статья 47. Правовой статус педагогических работников. Права и свободы педагогических работников, гарантии их реализации</vt:lpstr>
      <vt:lpstr>Статья 55.  Общие требования к приему на обучение в организацию, осуществляющую образовательную деятельность</vt:lpstr>
      <vt:lpstr>Статья 110.  Признание утратившими силу отдельных законодательных актов (положений законодательных актов) РСФСР и Российской Федерации</vt:lpstr>
      <vt:lpstr>Нарушения, выявленные в результате проведенных проверок  (2016, 2017 гг.)</vt:lpstr>
      <vt:lpstr>Нарушения, выявленные в результате проведенных проверок (2016, 2017 гг.)</vt:lpstr>
      <vt:lpstr>Слайд 45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Отчет о работе отдела по надзору в сфере образования  Министерства образования и науки Чеченской Республики за I полугодие 2016 года  Начальник – Бетрахмадов Р.В.</dc:title>
  <dc:creator>Руслан</dc:creator>
  <cp:lastModifiedBy>Руслан</cp:lastModifiedBy>
  <cp:revision>338</cp:revision>
  <dcterms:created xsi:type="dcterms:W3CDTF">2016-07-15T07:37:17Z</dcterms:created>
  <dcterms:modified xsi:type="dcterms:W3CDTF">2017-11-10T09:35:09Z</dcterms:modified>
</cp:coreProperties>
</file>