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1" r:id="rId2"/>
    <p:sldId id="256" r:id="rId3"/>
    <p:sldId id="257" r:id="rId4"/>
    <p:sldId id="258" r:id="rId5"/>
    <p:sldId id="262" r:id="rId6"/>
    <p:sldId id="263" r:id="rId7"/>
    <p:sldId id="264" r:id="rId8"/>
    <p:sldId id="259" r:id="rId9"/>
    <p:sldId id="260" r:id="rId10"/>
    <p:sldId id="269" r:id="rId11"/>
    <p:sldId id="270" r:id="rId12"/>
    <p:sldId id="267" r:id="rId13"/>
    <p:sldId id="268" r:id="rId14"/>
    <p:sldId id="261" r:id="rId15"/>
    <p:sldId id="265" r:id="rId16"/>
    <p:sldId id="266" r:id="rId17"/>
  </p:sldIdLst>
  <p:sldSz cx="12192000" cy="6858000"/>
  <p:notesSz cx="6797675"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FF"/>
    <a:srgbClr val="FEFEFE"/>
    <a:srgbClr val="4155C6"/>
    <a:srgbClr val="FFFFFF"/>
    <a:srgbClr val="3399FF"/>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Светлый стиль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3" d="100"/>
          <a:sy n="113" d="100"/>
        </p:scale>
        <p:origin x="37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E0FE791-DEC6-4EC1-9FD7-36FAC2ACB88E}" type="datetimeFigureOut">
              <a:rPr lang="ru-RU" smtClean="0"/>
              <a:t>12.04.2022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DDB63EB-F1F3-4744-9663-273E2CC0BA64}" type="slidenum">
              <a:rPr lang="ru-RU" smtClean="0"/>
              <a:t>‹#›</a:t>
            </a:fld>
            <a:endParaRPr lang="ru-RU"/>
          </a:p>
        </p:txBody>
      </p:sp>
    </p:spTree>
    <p:extLst>
      <p:ext uri="{BB962C8B-B14F-4D97-AF65-F5344CB8AC3E}">
        <p14:creationId xmlns:p14="http://schemas.microsoft.com/office/powerpoint/2010/main" val="398468920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386201903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5349" y="2036609"/>
            <a:ext cx="10515600" cy="1325563"/>
          </a:xfrm>
        </p:spPr>
        <p:txBody>
          <a:bodyPr/>
          <a:lstStyle/>
          <a:p>
            <a:r>
              <a:rPr lang="ru-RU" smtClean="0"/>
              <a:t>Образец заголовка</a:t>
            </a:r>
            <a:endParaRPr lang="ru-RU"/>
          </a:p>
        </p:txBody>
      </p:sp>
    </p:spTree>
    <p:extLst>
      <p:ext uri="{BB962C8B-B14F-4D97-AF65-F5344CB8AC3E}">
        <p14:creationId xmlns:p14="http://schemas.microsoft.com/office/powerpoint/2010/main" val="43552214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E0FE791-DEC6-4EC1-9FD7-36FAC2ACB88E}" type="datetimeFigureOut">
              <a:rPr lang="ru-RU" smtClean="0"/>
              <a:t>12.04.2022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DDB63EB-F1F3-4744-9663-273E2CC0BA64}" type="slidenum">
              <a:rPr lang="ru-RU" smtClean="0"/>
              <a:t>‹#›</a:t>
            </a:fld>
            <a:endParaRPr lang="ru-RU"/>
          </a:p>
        </p:txBody>
      </p:sp>
    </p:spTree>
    <p:extLst>
      <p:ext uri="{BB962C8B-B14F-4D97-AF65-F5344CB8AC3E}">
        <p14:creationId xmlns:p14="http://schemas.microsoft.com/office/powerpoint/2010/main" val="2471106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1E0FE791-DEC6-4EC1-9FD7-36FAC2ACB88E}" type="datetimeFigureOut">
              <a:rPr lang="ru-RU" smtClean="0"/>
              <a:t>12.04.2022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DDB63EB-F1F3-4744-9663-273E2CC0BA64}" type="slidenum">
              <a:rPr lang="ru-RU" smtClean="0"/>
              <a:t>‹#›</a:t>
            </a:fld>
            <a:endParaRPr lang="ru-RU"/>
          </a:p>
        </p:txBody>
      </p:sp>
    </p:spTree>
    <p:extLst>
      <p:ext uri="{BB962C8B-B14F-4D97-AF65-F5344CB8AC3E}">
        <p14:creationId xmlns:p14="http://schemas.microsoft.com/office/powerpoint/2010/main" val="89298685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E0FE791-DEC6-4EC1-9FD7-36FAC2ACB88E}" type="datetimeFigureOut">
              <a:rPr lang="ru-RU" smtClean="0"/>
              <a:t>12.04.2022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DDB63EB-F1F3-4744-9663-273E2CC0BA64}" type="slidenum">
              <a:rPr lang="ru-RU" smtClean="0"/>
              <a:t>‹#›</a:t>
            </a:fld>
            <a:endParaRPr lang="ru-RU"/>
          </a:p>
        </p:txBody>
      </p:sp>
    </p:spTree>
    <p:extLst>
      <p:ext uri="{BB962C8B-B14F-4D97-AF65-F5344CB8AC3E}">
        <p14:creationId xmlns:p14="http://schemas.microsoft.com/office/powerpoint/2010/main" val="133478238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Два объекта">
    <p:spTree>
      <p:nvGrpSpPr>
        <p:cNvPr id="1" name=""/>
        <p:cNvGrpSpPr/>
        <p:nvPr/>
      </p:nvGrpSpPr>
      <p:grpSpPr>
        <a:xfrm>
          <a:off x="0" y="0"/>
          <a:ext cx="0" cy="0"/>
          <a:chOff x="0" y="0"/>
          <a:chExt cx="0" cy="0"/>
        </a:xfrm>
      </p:grpSpPr>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E0FE791-DEC6-4EC1-9FD7-36FAC2ACB88E}" type="datetimeFigureOut">
              <a:rPr lang="ru-RU" smtClean="0"/>
              <a:t>12.04.2022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DDB63EB-F1F3-4744-9663-273E2CC0BA64}" type="slidenum">
              <a:rPr lang="ru-RU" smtClean="0"/>
              <a:t>‹#›</a:t>
            </a:fld>
            <a:endParaRPr lang="ru-RU"/>
          </a:p>
        </p:txBody>
      </p:sp>
      <p:sp>
        <p:nvSpPr>
          <p:cNvPr id="8" name="Заголовок 7"/>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253976889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18681" y="202304"/>
            <a:ext cx="8002588"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55435545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8471" y="1377847"/>
            <a:ext cx="10515600" cy="1325563"/>
          </a:xfrm>
        </p:spPr>
        <p:txBody>
          <a:bodyPr/>
          <a:lstStyle/>
          <a:p>
            <a:r>
              <a:rPr lang="ru-RU" smtClean="0"/>
              <a:t>Образец заголовка</a:t>
            </a:r>
            <a:endParaRPr lang="ru-RU"/>
          </a:p>
        </p:txBody>
      </p:sp>
    </p:spTree>
    <p:extLst>
      <p:ext uri="{BB962C8B-B14F-4D97-AF65-F5344CB8AC3E}">
        <p14:creationId xmlns:p14="http://schemas.microsoft.com/office/powerpoint/2010/main" val="403901902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Tree>
    <p:extLst>
      <p:ext uri="{BB962C8B-B14F-4D97-AF65-F5344CB8AC3E}">
        <p14:creationId xmlns:p14="http://schemas.microsoft.com/office/powerpoint/2010/main" val="2434410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Tree>
    <p:extLst>
      <p:ext uri="{BB962C8B-B14F-4D97-AF65-F5344CB8AC3E}">
        <p14:creationId xmlns:p14="http://schemas.microsoft.com/office/powerpoint/2010/main" val="855693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283472631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6000"/>
            <a:lum/>
            <a:extLst>
              <a:ext uri="{BEBA8EAE-BF5A-486C-A8C5-ECC9F3942E4B}">
                <a14:imgProps xmlns:a14="http://schemas.microsoft.com/office/drawing/2010/main">
                  <a14:imgLayer r:embed="rId15">
                    <a14:imgEffect>
                      <a14:artisticGlowEdges trans="10000" smoothness="1"/>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73867" y="493379"/>
            <a:ext cx="6976534" cy="972062"/>
          </a:xfrm>
          <a:prstGeom prst="rect">
            <a:avLst/>
          </a:prstGeom>
        </p:spPr>
        <p:txBody>
          <a:bodyPr vert="horz" lIns="91440" tIns="45720" rIns="91440" bIns="45720" rtlCol="0" anchor="ctr">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838200" y="2302285"/>
            <a:ext cx="10515600" cy="3936078"/>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0FE791-DEC6-4EC1-9FD7-36FAC2ACB88E}" type="datetimeFigureOut">
              <a:rPr lang="ru-RU" smtClean="0"/>
              <a:t>12.04.2022</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DB63EB-F1F3-4744-9663-273E2CC0BA64}" type="slidenum">
              <a:rPr lang="ru-RU" smtClean="0"/>
              <a:t>‹#›</a:t>
            </a:fld>
            <a:endParaRPr lang="ru-RU"/>
          </a:p>
        </p:txBody>
      </p:sp>
      <p:pic>
        <p:nvPicPr>
          <p:cNvPr id="23" name="Рисунок 22"/>
          <p:cNvPicPr>
            <a:picLocks noChangeAspect="1"/>
          </p:cNvPicPr>
          <p:nvPr/>
        </p:nvPicPr>
        <p:blipFill rotWithShape="1">
          <a:blip r:embed="rId16"/>
          <a:srcRect l="934" t="634" r="8209" b="50531"/>
          <a:stretch/>
        </p:blipFill>
        <p:spPr>
          <a:xfrm>
            <a:off x="104060" y="102627"/>
            <a:ext cx="2469807" cy="650906"/>
          </a:xfrm>
          <a:prstGeom prst="rect">
            <a:avLst/>
          </a:prstGeom>
          <a:effectLst>
            <a:outerShdw blurRad="50800" dist="38100" algn="l" rotWithShape="0">
              <a:prstClr val="black">
                <a:alpha val="40000"/>
              </a:prstClr>
            </a:outerShdw>
          </a:effectLst>
        </p:spPr>
      </p:pic>
      <p:pic>
        <p:nvPicPr>
          <p:cNvPr id="9" name="Рисунок 8"/>
          <p:cNvPicPr>
            <a:picLocks noChangeAspect="1"/>
          </p:cNvPicPr>
          <p:nvPr/>
        </p:nvPicPr>
        <p:blipFill>
          <a:blip r:embed="rId17"/>
          <a:stretch>
            <a:fillRect/>
          </a:stretch>
        </p:blipFill>
        <p:spPr>
          <a:xfrm>
            <a:off x="9242900" y="72493"/>
            <a:ext cx="2949100" cy="511707"/>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5030272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ivo.garant.ru/#/document/12125268/entry/5" TargetMode="Externa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3001" y="2474579"/>
            <a:ext cx="9499599" cy="1064488"/>
          </a:xfrm>
        </p:spPr>
        <p:txBody>
          <a:bodyPr>
            <a:noAutofit/>
          </a:bodyPr>
          <a:lstStyle/>
          <a:p>
            <a:r>
              <a:rPr lang="ru-RU" sz="2800" dirty="0" smtClean="0">
                <a:solidFill>
                  <a:srgbClr val="00B050"/>
                </a:solidFill>
              </a:rPr>
              <a:t>Итоги </a:t>
            </a:r>
            <a:br>
              <a:rPr lang="ru-RU" sz="2800" dirty="0" smtClean="0">
                <a:solidFill>
                  <a:srgbClr val="00B050"/>
                </a:solidFill>
              </a:rPr>
            </a:br>
            <a:r>
              <a:rPr lang="ru-RU" sz="2800" dirty="0" smtClean="0">
                <a:solidFill>
                  <a:srgbClr val="00B050"/>
                </a:solidFill>
              </a:rPr>
              <a:t>независимой оценки качества условий осуществления образовательной деятельности (НОКО – 2021)</a:t>
            </a:r>
            <a:endParaRPr lang="ru-RU" sz="2800" dirty="0">
              <a:solidFill>
                <a:srgbClr val="00B050"/>
              </a:solidFill>
            </a:endParaRPr>
          </a:p>
        </p:txBody>
      </p:sp>
      <p:sp>
        <p:nvSpPr>
          <p:cNvPr id="4" name="Заголовок 1"/>
          <p:cNvSpPr txBox="1">
            <a:spLocks/>
          </p:cNvSpPr>
          <p:nvPr/>
        </p:nvSpPr>
        <p:spPr>
          <a:xfrm>
            <a:off x="2717800" y="596163"/>
            <a:ext cx="4419600" cy="57664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3200" dirty="0" smtClean="0"/>
              <a:t> </a:t>
            </a:r>
            <a:endParaRPr lang="ru-RU" sz="3600" dirty="0"/>
          </a:p>
        </p:txBody>
      </p:sp>
      <p:sp>
        <p:nvSpPr>
          <p:cNvPr id="5" name="Заголовок 1"/>
          <p:cNvSpPr txBox="1">
            <a:spLocks/>
          </p:cNvSpPr>
          <p:nvPr/>
        </p:nvSpPr>
        <p:spPr>
          <a:xfrm>
            <a:off x="8915400" y="5317067"/>
            <a:ext cx="3058064" cy="94421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400" dirty="0" err="1" smtClean="0"/>
              <a:t>Багашев</a:t>
            </a:r>
            <a:r>
              <a:rPr lang="ru-RU" sz="1400" dirty="0" smtClean="0"/>
              <a:t> С.А., директор департамента по контролю (надзору) в сфере образования</a:t>
            </a:r>
            <a:endParaRPr lang="ru-RU" sz="1400" dirty="0"/>
          </a:p>
        </p:txBody>
      </p:sp>
    </p:spTree>
    <p:extLst>
      <p:ext uri="{BB962C8B-B14F-4D97-AF65-F5344CB8AC3E}">
        <p14:creationId xmlns:p14="http://schemas.microsoft.com/office/powerpoint/2010/main" val="42223090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81175" y="419099"/>
            <a:ext cx="8217694" cy="847725"/>
          </a:xfrm>
        </p:spPr>
        <p:txBody>
          <a:bodyPr>
            <a:normAutofit/>
          </a:bodyPr>
          <a:lstStyle/>
          <a:p>
            <a:r>
              <a:rPr lang="ru-RU" sz="2000" b="1" dirty="0"/>
              <a:t>Образовательные организации, набравшие </a:t>
            </a:r>
            <a:r>
              <a:rPr lang="ru-RU" sz="2000" b="1" dirty="0" smtClean="0">
                <a:solidFill>
                  <a:srgbClr val="FF0000"/>
                </a:solidFill>
              </a:rPr>
              <a:t>максимальное</a:t>
            </a:r>
            <a:r>
              <a:rPr lang="ru-RU" sz="2000" dirty="0"/>
              <a:t/>
            </a:r>
            <a:br>
              <a:rPr lang="ru-RU" sz="2000" dirty="0"/>
            </a:br>
            <a:r>
              <a:rPr lang="ru-RU" sz="2000" b="1" dirty="0"/>
              <a:t>количество </a:t>
            </a:r>
            <a:r>
              <a:rPr lang="ru-RU" sz="2000" b="1" dirty="0" smtClean="0"/>
              <a:t>баллов </a:t>
            </a:r>
            <a:r>
              <a:rPr lang="ru-RU" sz="2000" b="1" dirty="0" smtClean="0">
                <a:solidFill>
                  <a:srgbClr val="FF0000"/>
                </a:solidFill>
              </a:rPr>
              <a:t>(100 баллов)</a:t>
            </a:r>
            <a:endParaRPr lang="ru-RU" sz="2000" dirty="0">
              <a:solidFill>
                <a:srgbClr val="FF0000"/>
              </a:solidFill>
            </a:endParaRPr>
          </a:p>
        </p:txBody>
      </p:sp>
      <p:sp>
        <p:nvSpPr>
          <p:cNvPr id="4" name="Объект 3"/>
          <p:cNvSpPr>
            <a:spLocks noGrp="1"/>
          </p:cNvSpPr>
          <p:nvPr>
            <p:ph sz="half" idx="2"/>
          </p:nvPr>
        </p:nvSpPr>
        <p:spPr>
          <a:xfrm>
            <a:off x="839788" y="1419225"/>
            <a:ext cx="10818812" cy="5343526"/>
          </a:xfrm>
        </p:spPr>
        <p:txBody>
          <a:bodyPr>
            <a:normAutofit fontScale="92500" lnSpcReduction="10000"/>
          </a:bodyPr>
          <a:lstStyle/>
          <a:p>
            <a:pPr marL="457200" indent="-457200">
              <a:buFont typeface="+mj-lt"/>
              <a:buAutoNum type="arabicPeriod"/>
            </a:pPr>
            <a:r>
              <a:rPr lang="ru-RU" sz="1900" dirty="0" smtClean="0">
                <a:latin typeface="+mj-lt"/>
              </a:rPr>
              <a:t>МБДОУ </a:t>
            </a:r>
            <a:r>
              <a:rPr lang="ru-RU" sz="1900" dirty="0">
                <a:latin typeface="+mj-lt"/>
              </a:rPr>
              <a:t>Детский сад № 2 «Василек» </a:t>
            </a:r>
            <a:r>
              <a:rPr lang="ru-RU" sz="1900" dirty="0" err="1">
                <a:latin typeface="+mj-lt"/>
              </a:rPr>
              <a:t>с.п</a:t>
            </a:r>
            <a:r>
              <a:rPr lang="ru-RU" sz="1900" dirty="0">
                <a:latin typeface="+mj-lt"/>
              </a:rPr>
              <a:t>. </a:t>
            </a:r>
            <a:r>
              <a:rPr lang="ru-RU" sz="1900" dirty="0" err="1">
                <a:latin typeface="+mj-lt"/>
              </a:rPr>
              <a:t>Бено-Юртовское</a:t>
            </a:r>
            <a:r>
              <a:rPr lang="ru-RU" sz="1900" dirty="0">
                <a:latin typeface="+mj-lt"/>
              </a:rPr>
              <a:t>» </a:t>
            </a:r>
            <a:r>
              <a:rPr lang="ru-RU" sz="1900" dirty="0" err="1">
                <a:latin typeface="+mj-lt"/>
              </a:rPr>
              <a:t>Надтеречного</a:t>
            </a:r>
            <a:r>
              <a:rPr lang="ru-RU" sz="1900" dirty="0">
                <a:latin typeface="+mj-lt"/>
              </a:rPr>
              <a:t> муниципального района </a:t>
            </a:r>
            <a:endParaRPr lang="ru-RU" sz="1900" dirty="0" smtClean="0">
              <a:latin typeface="+mj-lt"/>
            </a:endParaRPr>
          </a:p>
          <a:p>
            <a:pPr marL="457200" indent="-457200">
              <a:buFont typeface="+mj-lt"/>
              <a:buAutoNum type="arabicPeriod"/>
            </a:pPr>
            <a:r>
              <a:rPr lang="ru-RU" sz="1900" dirty="0" smtClean="0">
                <a:latin typeface="+mj-lt"/>
              </a:rPr>
              <a:t>МБДОУ </a:t>
            </a:r>
            <a:r>
              <a:rPr lang="ru-RU" sz="1900" dirty="0">
                <a:latin typeface="+mj-lt"/>
              </a:rPr>
              <a:t>«Детский сад «Ручеек» ст. Шелковская» Шелковского муниципального района </a:t>
            </a:r>
          </a:p>
          <a:p>
            <a:pPr marL="457200" indent="-457200">
              <a:buFont typeface="+mj-lt"/>
              <a:buAutoNum type="arabicPeriod"/>
            </a:pPr>
            <a:r>
              <a:rPr lang="ru-RU" sz="1900" dirty="0" smtClean="0">
                <a:latin typeface="+mj-lt"/>
              </a:rPr>
              <a:t>ГБДОУ </a:t>
            </a:r>
            <a:r>
              <a:rPr lang="ru-RU" sz="1900" dirty="0">
                <a:latin typeface="+mj-lt"/>
              </a:rPr>
              <a:t>«Детский сад № 1 «Ромашка» с. </a:t>
            </a:r>
            <a:r>
              <a:rPr lang="ru-RU" sz="1900" dirty="0" smtClean="0">
                <a:latin typeface="+mj-lt"/>
              </a:rPr>
              <a:t>Сары-Су Шелковского </a:t>
            </a:r>
            <a:r>
              <a:rPr lang="ru-RU" sz="1900" dirty="0">
                <a:latin typeface="+mj-lt"/>
              </a:rPr>
              <a:t>муниципального района </a:t>
            </a:r>
            <a:endParaRPr lang="ru-RU" sz="1900" dirty="0" smtClean="0">
              <a:latin typeface="+mj-lt"/>
            </a:endParaRPr>
          </a:p>
          <a:p>
            <a:pPr marL="457200" indent="-457200" fontAlgn="base">
              <a:buFont typeface="+mj-lt"/>
              <a:buAutoNum type="arabicPeriod"/>
            </a:pPr>
            <a:r>
              <a:rPr lang="ru-RU" sz="1900" dirty="0" smtClean="0">
                <a:latin typeface="+mj-lt"/>
              </a:rPr>
              <a:t>ГБДОУ </a:t>
            </a:r>
            <a:r>
              <a:rPr lang="ru-RU" sz="1900" dirty="0">
                <a:latin typeface="+mj-lt"/>
              </a:rPr>
              <a:t>«Детский сад № 29 «Сказка» г. Грозный </a:t>
            </a:r>
            <a:endParaRPr lang="ru-RU" sz="1900" dirty="0" smtClean="0">
              <a:latin typeface="+mj-lt"/>
            </a:endParaRPr>
          </a:p>
          <a:p>
            <a:pPr marL="457200" indent="-457200" fontAlgn="base">
              <a:buFont typeface="+mj-lt"/>
              <a:buAutoNum type="arabicPeriod"/>
            </a:pPr>
            <a:r>
              <a:rPr lang="ru-RU" sz="1900" dirty="0" smtClean="0">
                <a:latin typeface="+mj-lt"/>
              </a:rPr>
              <a:t>МБОУ </a:t>
            </a:r>
            <a:r>
              <a:rPr lang="ru-RU" sz="1900" dirty="0">
                <a:latin typeface="+mj-lt"/>
              </a:rPr>
              <a:t>«СОШ с. Давыденко» </a:t>
            </a:r>
            <a:r>
              <a:rPr lang="ru-RU" sz="1900" dirty="0" err="1">
                <a:latin typeface="+mj-lt"/>
              </a:rPr>
              <a:t>Ачхой-Мартановского</a:t>
            </a:r>
            <a:r>
              <a:rPr lang="ru-RU" sz="1900" dirty="0">
                <a:latin typeface="+mj-lt"/>
              </a:rPr>
              <a:t> муниципального </a:t>
            </a:r>
            <a:r>
              <a:rPr lang="ru-RU" sz="1900" dirty="0" smtClean="0">
                <a:latin typeface="+mj-lt"/>
              </a:rPr>
              <a:t>района</a:t>
            </a:r>
            <a:endParaRPr lang="ru-RU" sz="1900" dirty="0">
              <a:latin typeface="+mj-lt"/>
            </a:endParaRPr>
          </a:p>
          <a:p>
            <a:pPr marL="457200" indent="-457200" fontAlgn="base">
              <a:buFont typeface="+mj-lt"/>
              <a:buAutoNum type="arabicPeriod"/>
            </a:pPr>
            <a:r>
              <a:rPr lang="ru-RU" sz="1900" dirty="0" smtClean="0">
                <a:latin typeface="+mj-lt"/>
              </a:rPr>
              <a:t>МБОУ </a:t>
            </a:r>
            <a:r>
              <a:rPr lang="ru-RU" sz="1900" dirty="0">
                <a:latin typeface="+mj-lt"/>
              </a:rPr>
              <a:t>«СОШ № 2 с. Катар-Юрт» </a:t>
            </a:r>
            <a:r>
              <a:rPr lang="ru-RU" sz="1900" dirty="0" err="1">
                <a:latin typeface="+mj-lt"/>
              </a:rPr>
              <a:t>Ачхой-Мартановского</a:t>
            </a:r>
            <a:r>
              <a:rPr lang="ru-RU" sz="1900" dirty="0">
                <a:latin typeface="+mj-lt"/>
              </a:rPr>
              <a:t> муниципального района </a:t>
            </a:r>
            <a:endParaRPr lang="ru-RU" sz="1900" dirty="0" smtClean="0">
              <a:latin typeface="+mj-lt"/>
            </a:endParaRPr>
          </a:p>
          <a:p>
            <a:pPr marL="457200" indent="-457200" fontAlgn="base">
              <a:buFont typeface="+mj-lt"/>
              <a:buAutoNum type="arabicPeriod"/>
            </a:pPr>
            <a:r>
              <a:rPr lang="ru-RU" sz="1900" dirty="0" smtClean="0">
                <a:latin typeface="+mj-lt"/>
              </a:rPr>
              <a:t>МБОУ </a:t>
            </a:r>
            <a:r>
              <a:rPr lang="ru-RU" sz="1900" dirty="0">
                <a:latin typeface="+mj-lt"/>
              </a:rPr>
              <a:t>«СОШ им. Р</a:t>
            </a:r>
            <a:r>
              <a:rPr lang="ru-RU" sz="1900" dirty="0" smtClean="0">
                <a:latin typeface="+mj-lt"/>
              </a:rPr>
              <a:t>. </a:t>
            </a:r>
            <a:r>
              <a:rPr lang="ru-RU" sz="1900" dirty="0" err="1" smtClean="0">
                <a:latin typeface="+mj-lt"/>
              </a:rPr>
              <a:t>Эльмурзаева</a:t>
            </a:r>
            <a:r>
              <a:rPr lang="ru-RU" sz="1900" dirty="0" smtClean="0">
                <a:latin typeface="+mj-lt"/>
              </a:rPr>
              <a:t> </a:t>
            </a:r>
            <a:r>
              <a:rPr lang="ru-RU" sz="1900" dirty="0">
                <a:latin typeface="+mj-lt"/>
              </a:rPr>
              <a:t>с. </a:t>
            </a:r>
            <a:r>
              <a:rPr lang="ru-RU" sz="1900" dirty="0" err="1">
                <a:latin typeface="+mj-lt"/>
              </a:rPr>
              <a:t>Хамби-Ирзи</a:t>
            </a:r>
            <a:r>
              <a:rPr lang="ru-RU" sz="1900" dirty="0">
                <a:latin typeface="+mj-lt"/>
              </a:rPr>
              <a:t>» </a:t>
            </a:r>
            <a:r>
              <a:rPr lang="ru-RU" sz="1900" dirty="0" err="1">
                <a:latin typeface="+mj-lt"/>
              </a:rPr>
              <a:t>Ачхой-Мартановского</a:t>
            </a:r>
            <a:r>
              <a:rPr lang="ru-RU" sz="1900" dirty="0">
                <a:latin typeface="+mj-lt"/>
              </a:rPr>
              <a:t> муниципального </a:t>
            </a:r>
            <a:r>
              <a:rPr lang="ru-RU" sz="1900" dirty="0" smtClean="0">
                <a:latin typeface="+mj-lt"/>
              </a:rPr>
              <a:t>района</a:t>
            </a:r>
            <a:endParaRPr lang="ru-RU" sz="1900" dirty="0">
              <a:latin typeface="+mj-lt"/>
            </a:endParaRPr>
          </a:p>
          <a:p>
            <a:pPr marL="457200" indent="-457200" fontAlgn="base">
              <a:buFont typeface="+mj-lt"/>
              <a:buAutoNum type="arabicPeriod"/>
            </a:pPr>
            <a:r>
              <a:rPr lang="ru-RU" sz="1900" dirty="0" smtClean="0">
                <a:latin typeface="+mj-lt"/>
              </a:rPr>
              <a:t>МБОУ </a:t>
            </a:r>
            <a:r>
              <a:rPr lang="ru-RU" sz="1900" dirty="0">
                <a:latin typeface="+mj-lt"/>
              </a:rPr>
              <a:t>«СОШ № 1 с. </a:t>
            </a:r>
            <a:r>
              <a:rPr lang="ru-RU" sz="1900" dirty="0" err="1">
                <a:latin typeface="+mj-lt"/>
              </a:rPr>
              <a:t>Закан</a:t>
            </a:r>
            <a:r>
              <a:rPr lang="ru-RU" sz="1900" dirty="0">
                <a:latin typeface="+mj-lt"/>
              </a:rPr>
              <a:t>-Юрт» </a:t>
            </a:r>
            <a:r>
              <a:rPr lang="ru-RU" sz="1900" dirty="0" err="1">
                <a:latin typeface="+mj-lt"/>
              </a:rPr>
              <a:t>Ачхой-Мартановского</a:t>
            </a:r>
            <a:r>
              <a:rPr lang="ru-RU" sz="1900" dirty="0">
                <a:latin typeface="+mj-lt"/>
              </a:rPr>
              <a:t> муниципального района </a:t>
            </a:r>
            <a:endParaRPr lang="ru-RU" sz="1900" dirty="0" smtClean="0">
              <a:latin typeface="+mj-lt"/>
            </a:endParaRPr>
          </a:p>
          <a:p>
            <a:pPr marL="457200" indent="-457200" fontAlgn="base">
              <a:buFont typeface="+mj-lt"/>
              <a:buAutoNum type="arabicPeriod"/>
            </a:pPr>
            <a:r>
              <a:rPr lang="ru-RU" sz="1900" dirty="0" smtClean="0">
                <a:latin typeface="+mj-lt"/>
              </a:rPr>
              <a:t>МБОУ </a:t>
            </a:r>
            <a:r>
              <a:rPr lang="ru-RU" sz="1900" dirty="0">
                <a:latin typeface="+mj-lt"/>
              </a:rPr>
              <a:t>«СОШ № 2 с. </a:t>
            </a:r>
            <a:r>
              <a:rPr lang="ru-RU" sz="1900" dirty="0" err="1">
                <a:latin typeface="+mj-lt"/>
              </a:rPr>
              <a:t>Самашки</a:t>
            </a:r>
            <a:r>
              <a:rPr lang="ru-RU" sz="1900" dirty="0">
                <a:latin typeface="+mj-lt"/>
              </a:rPr>
              <a:t>» </a:t>
            </a:r>
            <a:r>
              <a:rPr lang="ru-RU" sz="1900" dirty="0" err="1">
                <a:latin typeface="+mj-lt"/>
              </a:rPr>
              <a:t>Ачхой-Мартановского</a:t>
            </a:r>
            <a:r>
              <a:rPr lang="ru-RU" sz="1900" dirty="0">
                <a:latin typeface="+mj-lt"/>
              </a:rPr>
              <a:t> муниципального района </a:t>
            </a:r>
            <a:endParaRPr lang="ru-RU" sz="1900" dirty="0" smtClean="0">
              <a:latin typeface="+mj-lt"/>
            </a:endParaRPr>
          </a:p>
          <a:p>
            <a:pPr marL="457200" indent="-457200" fontAlgn="base">
              <a:buFont typeface="+mj-lt"/>
              <a:buAutoNum type="arabicPeriod"/>
            </a:pPr>
            <a:r>
              <a:rPr lang="ru-RU" sz="1900" dirty="0" smtClean="0">
                <a:latin typeface="+mj-lt"/>
              </a:rPr>
              <a:t>МБОУ </a:t>
            </a:r>
            <a:r>
              <a:rPr lang="ru-RU" sz="1900" dirty="0">
                <a:latin typeface="+mj-lt"/>
              </a:rPr>
              <a:t>«СОШ № 3 с. </a:t>
            </a:r>
            <a:r>
              <a:rPr lang="ru-RU" sz="1900" dirty="0" err="1">
                <a:latin typeface="+mj-lt"/>
              </a:rPr>
              <a:t>Самашки</a:t>
            </a:r>
            <a:r>
              <a:rPr lang="ru-RU" sz="1900" dirty="0">
                <a:latin typeface="+mj-lt"/>
              </a:rPr>
              <a:t>» </a:t>
            </a:r>
            <a:r>
              <a:rPr lang="ru-RU" sz="1900" dirty="0" err="1">
                <a:latin typeface="+mj-lt"/>
              </a:rPr>
              <a:t>Ачхой-Мартановского</a:t>
            </a:r>
            <a:r>
              <a:rPr lang="ru-RU" sz="1900" dirty="0">
                <a:latin typeface="+mj-lt"/>
              </a:rPr>
              <a:t> муниципального района </a:t>
            </a:r>
            <a:endParaRPr lang="ru-RU" sz="1900" dirty="0" smtClean="0">
              <a:latin typeface="+mj-lt"/>
            </a:endParaRPr>
          </a:p>
          <a:p>
            <a:pPr marL="457200" indent="-457200" fontAlgn="base">
              <a:buFont typeface="+mj-lt"/>
              <a:buAutoNum type="arabicPeriod"/>
            </a:pPr>
            <a:r>
              <a:rPr lang="ru-RU" sz="1900" dirty="0" smtClean="0">
                <a:latin typeface="+mj-lt"/>
              </a:rPr>
              <a:t>МБОУ </a:t>
            </a:r>
            <a:r>
              <a:rPr lang="ru-RU" sz="1900" dirty="0">
                <a:latin typeface="+mj-lt"/>
              </a:rPr>
              <a:t>«СОШ № 1» г. Аргуна имени Х.Х. </a:t>
            </a:r>
            <a:r>
              <a:rPr lang="ru-RU" sz="1900" dirty="0" err="1">
                <a:latin typeface="+mj-lt"/>
              </a:rPr>
              <a:t>Хататаева</a:t>
            </a:r>
            <a:r>
              <a:rPr lang="ru-RU" sz="1900" dirty="0">
                <a:latin typeface="+mj-lt"/>
              </a:rPr>
              <a:t> </a:t>
            </a:r>
            <a:endParaRPr lang="ru-RU" sz="1900" dirty="0" smtClean="0">
              <a:latin typeface="+mj-lt"/>
            </a:endParaRPr>
          </a:p>
          <a:p>
            <a:pPr marL="457200" indent="-457200" fontAlgn="base">
              <a:buFont typeface="+mj-lt"/>
              <a:buAutoNum type="arabicPeriod"/>
            </a:pPr>
            <a:r>
              <a:rPr lang="ru-RU" sz="1900" dirty="0" smtClean="0">
                <a:latin typeface="+mj-lt"/>
              </a:rPr>
              <a:t>МБОУ </a:t>
            </a:r>
            <a:r>
              <a:rPr lang="ru-RU" sz="1900" dirty="0">
                <a:latin typeface="+mj-lt"/>
              </a:rPr>
              <a:t>«СОШ № 3» г. Аргун им. </a:t>
            </a:r>
            <a:r>
              <a:rPr lang="ru-RU" sz="1900" dirty="0" err="1">
                <a:latin typeface="+mj-lt"/>
              </a:rPr>
              <a:t>М.М.Вайханова</a:t>
            </a:r>
            <a:r>
              <a:rPr lang="ru-RU" sz="1900" dirty="0">
                <a:latin typeface="+mj-lt"/>
              </a:rPr>
              <a:t> </a:t>
            </a:r>
            <a:endParaRPr lang="ru-RU" sz="1900" dirty="0" smtClean="0">
              <a:latin typeface="+mj-lt"/>
            </a:endParaRPr>
          </a:p>
          <a:p>
            <a:pPr marL="457200" indent="-457200" fontAlgn="base">
              <a:buFont typeface="+mj-lt"/>
              <a:buAutoNum type="arabicPeriod"/>
            </a:pPr>
            <a:r>
              <a:rPr lang="ru-RU" sz="1900" dirty="0" smtClean="0">
                <a:latin typeface="+mj-lt"/>
              </a:rPr>
              <a:t>МБОУ </a:t>
            </a:r>
            <a:r>
              <a:rPr lang="ru-RU" sz="1900" dirty="0">
                <a:latin typeface="+mj-lt"/>
              </a:rPr>
              <a:t>«СОШ № 4» г. Аргун </a:t>
            </a:r>
            <a:endParaRPr lang="ru-RU" sz="1900" dirty="0" smtClean="0">
              <a:latin typeface="+mj-lt"/>
            </a:endParaRPr>
          </a:p>
          <a:p>
            <a:pPr marL="457200" indent="-457200" fontAlgn="base">
              <a:buFont typeface="+mj-lt"/>
              <a:buAutoNum type="arabicPeriod"/>
            </a:pPr>
            <a:r>
              <a:rPr lang="ru-RU" sz="1900" dirty="0" smtClean="0">
                <a:latin typeface="+mj-lt"/>
              </a:rPr>
              <a:t>МБОУ </a:t>
            </a:r>
            <a:r>
              <a:rPr lang="ru-RU" sz="1900" dirty="0">
                <a:latin typeface="+mj-lt"/>
              </a:rPr>
              <a:t>«СОШ № 5» г. </a:t>
            </a:r>
            <a:r>
              <a:rPr lang="ru-RU" sz="1900" dirty="0" smtClean="0">
                <a:latin typeface="+mj-lt"/>
              </a:rPr>
              <a:t>Аргун</a:t>
            </a:r>
          </a:p>
          <a:p>
            <a:pPr marL="457200" indent="-457200" fontAlgn="base">
              <a:buFont typeface="+mj-lt"/>
              <a:buAutoNum type="arabicPeriod"/>
            </a:pPr>
            <a:r>
              <a:rPr lang="ru-RU" sz="2000" dirty="0" smtClean="0">
                <a:latin typeface="+mj-lt"/>
              </a:rPr>
              <a:t>ГБПОУ </a:t>
            </a:r>
            <a:r>
              <a:rPr lang="ru-RU" sz="2000" dirty="0">
                <a:latin typeface="+mj-lt"/>
              </a:rPr>
              <a:t>«Чеченский базовый медицинский колледж»</a:t>
            </a:r>
          </a:p>
          <a:p>
            <a:pPr marL="457200" indent="-457200" fontAlgn="base">
              <a:buFont typeface="+mj-lt"/>
              <a:buAutoNum type="arabicPeriod"/>
            </a:pPr>
            <a:endParaRPr lang="ru-RU" sz="1900" dirty="0" smtClean="0">
              <a:latin typeface="+mj-lt"/>
            </a:endParaRPr>
          </a:p>
        </p:txBody>
      </p:sp>
    </p:spTree>
    <p:extLst>
      <p:ext uri="{BB962C8B-B14F-4D97-AF65-F5344CB8AC3E}">
        <p14:creationId xmlns:p14="http://schemas.microsoft.com/office/powerpoint/2010/main" val="20566247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85156" y="676275"/>
            <a:ext cx="8002588" cy="838200"/>
          </a:xfrm>
        </p:spPr>
        <p:txBody>
          <a:bodyPr>
            <a:normAutofit/>
          </a:bodyPr>
          <a:lstStyle/>
          <a:p>
            <a:r>
              <a:rPr lang="ru-RU" sz="2000" b="1" dirty="0"/>
              <a:t>Образовательные организации, набравшие </a:t>
            </a:r>
            <a:r>
              <a:rPr lang="ru-RU" sz="2000" b="1" dirty="0">
                <a:solidFill>
                  <a:srgbClr val="FF0000"/>
                </a:solidFill>
              </a:rPr>
              <a:t>максимальное</a:t>
            </a:r>
            <a:r>
              <a:rPr lang="ru-RU" sz="2000" dirty="0"/>
              <a:t/>
            </a:r>
            <a:br>
              <a:rPr lang="ru-RU" sz="2000" dirty="0"/>
            </a:br>
            <a:r>
              <a:rPr lang="ru-RU" sz="2000" b="1" dirty="0"/>
              <a:t>количество баллов </a:t>
            </a:r>
            <a:r>
              <a:rPr lang="ru-RU" sz="2000" b="1" dirty="0">
                <a:solidFill>
                  <a:srgbClr val="FF0000"/>
                </a:solidFill>
              </a:rPr>
              <a:t>(100 баллов)</a:t>
            </a:r>
            <a:endParaRPr lang="ru-RU" sz="2000" dirty="0"/>
          </a:p>
        </p:txBody>
      </p:sp>
      <p:sp>
        <p:nvSpPr>
          <p:cNvPr id="4" name="Объект 3"/>
          <p:cNvSpPr>
            <a:spLocks noGrp="1"/>
          </p:cNvSpPr>
          <p:nvPr>
            <p:ph sz="half" idx="2"/>
          </p:nvPr>
        </p:nvSpPr>
        <p:spPr>
          <a:xfrm>
            <a:off x="839788" y="1752600"/>
            <a:ext cx="10818812" cy="4952999"/>
          </a:xfrm>
        </p:spPr>
        <p:txBody>
          <a:bodyPr>
            <a:normAutofit fontScale="55000" lnSpcReduction="20000"/>
          </a:bodyPr>
          <a:lstStyle/>
          <a:p>
            <a:pPr marL="0" indent="0" fontAlgn="base">
              <a:buNone/>
            </a:pPr>
            <a:r>
              <a:rPr lang="ru-RU" dirty="0" smtClean="0">
                <a:latin typeface="+mj-lt"/>
              </a:rPr>
              <a:t>16. МБУ </a:t>
            </a:r>
            <a:r>
              <a:rPr lang="ru-RU" dirty="0">
                <a:latin typeface="+mj-lt"/>
              </a:rPr>
              <a:t>ДО «Центр детского технического творчества г. Аргуна» </a:t>
            </a:r>
            <a:endParaRPr lang="ru-RU" dirty="0" smtClean="0">
              <a:latin typeface="+mj-lt"/>
            </a:endParaRPr>
          </a:p>
          <a:p>
            <a:pPr marL="0" indent="0" fontAlgn="base">
              <a:buNone/>
            </a:pPr>
            <a:r>
              <a:rPr lang="ru-RU" dirty="0" smtClean="0">
                <a:latin typeface="+mj-lt"/>
              </a:rPr>
              <a:t>17. МБОУ </a:t>
            </a:r>
            <a:r>
              <a:rPr lang="ru-RU" dirty="0">
                <a:latin typeface="+mj-lt"/>
              </a:rPr>
              <a:t>«Президентский Лицей» г. Грозного </a:t>
            </a:r>
            <a:endParaRPr lang="ru-RU" dirty="0" smtClean="0">
              <a:latin typeface="+mj-lt"/>
            </a:endParaRPr>
          </a:p>
          <a:p>
            <a:pPr marL="0" indent="0" fontAlgn="base">
              <a:buNone/>
            </a:pPr>
            <a:r>
              <a:rPr lang="ru-RU" dirty="0" smtClean="0">
                <a:latin typeface="+mj-lt"/>
              </a:rPr>
              <a:t>18. МБОУ </a:t>
            </a:r>
            <a:r>
              <a:rPr lang="ru-RU" dirty="0">
                <a:latin typeface="+mj-lt"/>
              </a:rPr>
              <a:t>«</a:t>
            </a:r>
            <a:r>
              <a:rPr lang="ru-RU" dirty="0" err="1">
                <a:latin typeface="+mj-lt"/>
              </a:rPr>
              <a:t>Ойсхарская</a:t>
            </a:r>
            <a:r>
              <a:rPr lang="ru-RU" dirty="0">
                <a:latin typeface="+mj-lt"/>
              </a:rPr>
              <a:t> СШ № 1» </a:t>
            </a:r>
            <a:r>
              <a:rPr lang="ru-RU" dirty="0" err="1">
                <a:latin typeface="+mj-lt"/>
              </a:rPr>
              <a:t>Гудермесского</a:t>
            </a:r>
            <a:r>
              <a:rPr lang="ru-RU" dirty="0">
                <a:latin typeface="+mj-lt"/>
              </a:rPr>
              <a:t> муниципального района </a:t>
            </a:r>
            <a:endParaRPr lang="ru-RU" dirty="0" smtClean="0">
              <a:latin typeface="+mj-lt"/>
            </a:endParaRPr>
          </a:p>
          <a:p>
            <a:pPr marL="0" indent="0" fontAlgn="base">
              <a:buNone/>
            </a:pPr>
            <a:r>
              <a:rPr lang="ru-RU" dirty="0" smtClean="0">
                <a:latin typeface="+mj-lt"/>
              </a:rPr>
              <a:t>19. МБОУ </a:t>
            </a:r>
            <a:r>
              <a:rPr lang="ru-RU" dirty="0">
                <a:latin typeface="+mj-lt"/>
              </a:rPr>
              <a:t>«</a:t>
            </a:r>
            <a:r>
              <a:rPr lang="ru-RU" dirty="0" err="1">
                <a:latin typeface="+mj-lt"/>
              </a:rPr>
              <a:t>Ишхой</a:t>
            </a:r>
            <a:r>
              <a:rPr lang="ru-RU" dirty="0">
                <a:latin typeface="+mj-lt"/>
              </a:rPr>
              <a:t>-Юртовская СШ им. </a:t>
            </a:r>
            <a:r>
              <a:rPr lang="ru-RU" dirty="0" err="1">
                <a:latin typeface="+mj-lt"/>
              </a:rPr>
              <a:t>Абдулмежидова</a:t>
            </a:r>
            <a:r>
              <a:rPr lang="ru-RU" dirty="0">
                <a:latin typeface="+mj-lt"/>
              </a:rPr>
              <a:t> М. Д.» </a:t>
            </a:r>
            <a:r>
              <a:rPr lang="ru-RU" dirty="0" err="1">
                <a:latin typeface="+mj-lt"/>
              </a:rPr>
              <a:t>Гудермесского</a:t>
            </a:r>
            <a:r>
              <a:rPr lang="ru-RU" dirty="0">
                <a:latin typeface="+mj-lt"/>
              </a:rPr>
              <a:t> муниципального района </a:t>
            </a:r>
            <a:endParaRPr lang="ru-RU" dirty="0" smtClean="0">
              <a:latin typeface="+mj-lt"/>
            </a:endParaRPr>
          </a:p>
          <a:p>
            <a:pPr marL="0" indent="0" fontAlgn="base">
              <a:buNone/>
            </a:pPr>
            <a:r>
              <a:rPr lang="ru-RU" dirty="0" smtClean="0">
                <a:latin typeface="+mj-lt"/>
              </a:rPr>
              <a:t>20. МБОУ </a:t>
            </a:r>
            <a:r>
              <a:rPr lang="ru-RU" dirty="0">
                <a:latin typeface="+mj-lt"/>
              </a:rPr>
              <a:t>«Ново-</a:t>
            </a:r>
            <a:r>
              <a:rPr lang="ru-RU" dirty="0" err="1">
                <a:latin typeface="+mj-lt"/>
              </a:rPr>
              <a:t>Энгенойская</a:t>
            </a:r>
            <a:r>
              <a:rPr lang="ru-RU" dirty="0">
                <a:latin typeface="+mj-lt"/>
              </a:rPr>
              <a:t> СШ» </a:t>
            </a:r>
            <a:r>
              <a:rPr lang="ru-RU" dirty="0" err="1">
                <a:latin typeface="+mj-lt"/>
              </a:rPr>
              <a:t>Гудермесского</a:t>
            </a:r>
            <a:r>
              <a:rPr lang="ru-RU" dirty="0">
                <a:latin typeface="+mj-lt"/>
              </a:rPr>
              <a:t> муниципального района </a:t>
            </a:r>
            <a:endParaRPr lang="ru-RU" dirty="0" smtClean="0">
              <a:latin typeface="+mj-lt"/>
            </a:endParaRPr>
          </a:p>
          <a:p>
            <a:pPr marL="0" indent="0" fontAlgn="base">
              <a:buNone/>
            </a:pPr>
            <a:r>
              <a:rPr lang="ru-RU" dirty="0" smtClean="0">
                <a:latin typeface="+mj-lt"/>
              </a:rPr>
              <a:t>21. МБОУ </a:t>
            </a:r>
            <a:r>
              <a:rPr lang="ru-RU" dirty="0">
                <a:latin typeface="+mj-lt"/>
              </a:rPr>
              <a:t>«Ново-</a:t>
            </a:r>
            <a:r>
              <a:rPr lang="ru-RU" dirty="0" err="1">
                <a:latin typeface="+mj-lt"/>
              </a:rPr>
              <a:t>Бенойская</a:t>
            </a:r>
            <a:r>
              <a:rPr lang="ru-RU" dirty="0">
                <a:latin typeface="+mj-lt"/>
              </a:rPr>
              <a:t> СШ им. </a:t>
            </a:r>
            <a:r>
              <a:rPr lang="ru-RU" dirty="0" err="1">
                <a:latin typeface="+mj-lt"/>
              </a:rPr>
              <a:t>А.А.Кадырова</a:t>
            </a:r>
            <a:r>
              <a:rPr lang="ru-RU" dirty="0">
                <a:latin typeface="+mj-lt"/>
              </a:rPr>
              <a:t>» </a:t>
            </a:r>
            <a:r>
              <a:rPr lang="ru-RU" dirty="0" err="1">
                <a:latin typeface="+mj-lt"/>
              </a:rPr>
              <a:t>Гудермесского</a:t>
            </a:r>
            <a:r>
              <a:rPr lang="ru-RU" dirty="0">
                <a:latin typeface="+mj-lt"/>
              </a:rPr>
              <a:t> муниципального района </a:t>
            </a:r>
            <a:endParaRPr lang="ru-RU" dirty="0" smtClean="0">
              <a:latin typeface="+mj-lt"/>
            </a:endParaRPr>
          </a:p>
          <a:p>
            <a:pPr marL="0" indent="0" fontAlgn="base">
              <a:buNone/>
            </a:pPr>
            <a:r>
              <a:rPr lang="ru-RU" dirty="0" smtClean="0">
                <a:latin typeface="+mj-lt"/>
              </a:rPr>
              <a:t>22. МБОУ </a:t>
            </a:r>
            <a:r>
              <a:rPr lang="ru-RU" dirty="0">
                <a:latin typeface="+mj-lt"/>
              </a:rPr>
              <a:t>«</a:t>
            </a:r>
            <a:r>
              <a:rPr lang="ru-RU" dirty="0" err="1">
                <a:latin typeface="+mj-lt"/>
              </a:rPr>
              <a:t>Джалкинская</a:t>
            </a:r>
            <a:r>
              <a:rPr lang="ru-RU" dirty="0">
                <a:latin typeface="+mj-lt"/>
              </a:rPr>
              <a:t> СШ № 3» </a:t>
            </a:r>
            <a:r>
              <a:rPr lang="ru-RU" dirty="0" err="1">
                <a:latin typeface="+mj-lt"/>
              </a:rPr>
              <a:t>Гудермесского</a:t>
            </a:r>
            <a:r>
              <a:rPr lang="ru-RU" dirty="0">
                <a:latin typeface="+mj-lt"/>
              </a:rPr>
              <a:t> муниципального района </a:t>
            </a:r>
            <a:endParaRPr lang="ru-RU" dirty="0" smtClean="0">
              <a:latin typeface="+mj-lt"/>
            </a:endParaRPr>
          </a:p>
          <a:p>
            <a:pPr marL="0" indent="0" fontAlgn="base">
              <a:buNone/>
            </a:pPr>
            <a:r>
              <a:rPr lang="ru-RU" dirty="0" smtClean="0">
                <a:latin typeface="+mj-lt"/>
              </a:rPr>
              <a:t>23. МБОУ </a:t>
            </a:r>
            <a:r>
              <a:rPr lang="ru-RU" dirty="0">
                <a:latin typeface="+mj-lt"/>
              </a:rPr>
              <a:t>«Ахмат-Юртовская СШ № 2 им. Х.Т. Джабраилова» </a:t>
            </a:r>
            <a:r>
              <a:rPr lang="ru-RU" dirty="0" err="1">
                <a:latin typeface="+mj-lt"/>
              </a:rPr>
              <a:t>Курчалоевского</a:t>
            </a:r>
            <a:r>
              <a:rPr lang="ru-RU" dirty="0">
                <a:latin typeface="+mj-lt"/>
              </a:rPr>
              <a:t> муниципального района </a:t>
            </a:r>
            <a:endParaRPr lang="ru-RU" dirty="0" smtClean="0">
              <a:latin typeface="+mj-lt"/>
            </a:endParaRPr>
          </a:p>
          <a:p>
            <a:pPr marL="0" indent="0" fontAlgn="base">
              <a:buNone/>
            </a:pPr>
            <a:r>
              <a:rPr lang="ru-RU" dirty="0" smtClean="0">
                <a:latin typeface="+mj-lt"/>
              </a:rPr>
              <a:t>24. МБОУ </a:t>
            </a:r>
            <a:r>
              <a:rPr lang="ru-RU" dirty="0">
                <a:latin typeface="+mj-lt"/>
              </a:rPr>
              <a:t>«Ахмат-Юртовская СШ № 1 им. А-Х. Кадырова» </a:t>
            </a:r>
            <a:r>
              <a:rPr lang="ru-RU" dirty="0" err="1">
                <a:latin typeface="+mj-lt"/>
              </a:rPr>
              <a:t>Курчалоевского</a:t>
            </a:r>
            <a:r>
              <a:rPr lang="ru-RU" dirty="0">
                <a:latin typeface="+mj-lt"/>
              </a:rPr>
              <a:t> муниципального района </a:t>
            </a:r>
            <a:endParaRPr lang="ru-RU" dirty="0" smtClean="0">
              <a:latin typeface="+mj-lt"/>
            </a:endParaRPr>
          </a:p>
          <a:p>
            <a:pPr marL="0" indent="0" fontAlgn="base">
              <a:buNone/>
            </a:pPr>
            <a:r>
              <a:rPr lang="ru-RU" dirty="0" smtClean="0">
                <a:latin typeface="+mj-lt"/>
              </a:rPr>
              <a:t>25. МБОУ </a:t>
            </a:r>
            <a:r>
              <a:rPr lang="ru-RU" dirty="0">
                <a:latin typeface="+mj-lt"/>
              </a:rPr>
              <a:t>«</a:t>
            </a:r>
            <a:r>
              <a:rPr lang="ru-RU" dirty="0" err="1">
                <a:latin typeface="+mj-lt"/>
              </a:rPr>
              <a:t>Ялхой-Мохковская</a:t>
            </a:r>
            <a:r>
              <a:rPr lang="ru-RU" dirty="0">
                <a:latin typeface="+mj-lt"/>
              </a:rPr>
              <a:t> СШ» </a:t>
            </a:r>
            <a:r>
              <a:rPr lang="ru-RU" dirty="0" err="1">
                <a:latin typeface="+mj-lt"/>
              </a:rPr>
              <a:t>Курчалоевского</a:t>
            </a:r>
            <a:r>
              <a:rPr lang="ru-RU" dirty="0">
                <a:latin typeface="+mj-lt"/>
              </a:rPr>
              <a:t> муниципального района </a:t>
            </a:r>
            <a:endParaRPr lang="ru-RU" dirty="0" smtClean="0">
              <a:latin typeface="+mj-lt"/>
            </a:endParaRPr>
          </a:p>
          <a:p>
            <a:pPr marL="0" indent="0" fontAlgn="base">
              <a:buNone/>
            </a:pPr>
            <a:r>
              <a:rPr lang="ru-RU" dirty="0" smtClean="0">
                <a:latin typeface="+mj-lt"/>
              </a:rPr>
              <a:t>26. МБОУ </a:t>
            </a:r>
            <a:r>
              <a:rPr lang="ru-RU" dirty="0">
                <a:latin typeface="+mj-lt"/>
              </a:rPr>
              <a:t>«</a:t>
            </a:r>
            <a:r>
              <a:rPr lang="ru-RU" dirty="0" err="1">
                <a:latin typeface="+mj-lt"/>
              </a:rPr>
              <a:t>Цоци</a:t>
            </a:r>
            <a:r>
              <a:rPr lang="ru-RU" dirty="0">
                <a:latin typeface="+mj-lt"/>
              </a:rPr>
              <a:t>-Юртовская СШ № 3» </a:t>
            </a:r>
            <a:r>
              <a:rPr lang="ru-RU" dirty="0" err="1">
                <a:latin typeface="+mj-lt"/>
              </a:rPr>
              <a:t>Курчалоевского</a:t>
            </a:r>
            <a:r>
              <a:rPr lang="ru-RU" dirty="0">
                <a:latin typeface="+mj-lt"/>
              </a:rPr>
              <a:t> муниципального района </a:t>
            </a:r>
            <a:endParaRPr lang="ru-RU" dirty="0" smtClean="0">
              <a:latin typeface="+mj-lt"/>
            </a:endParaRPr>
          </a:p>
          <a:p>
            <a:pPr marL="0" indent="0" fontAlgn="base">
              <a:buNone/>
            </a:pPr>
            <a:r>
              <a:rPr lang="ru-RU" dirty="0" smtClean="0">
                <a:latin typeface="+mj-lt"/>
              </a:rPr>
              <a:t>27. МБОУ </a:t>
            </a:r>
            <a:r>
              <a:rPr lang="ru-RU" dirty="0">
                <a:latin typeface="+mj-lt"/>
              </a:rPr>
              <a:t>«</a:t>
            </a:r>
            <a:r>
              <a:rPr lang="ru-RU" dirty="0" err="1">
                <a:latin typeface="+mj-lt"/>
              </a:rPr>
              <a:t>Илсхан</a:t>
            </a:r>
            <a:r>
              <a:rPr lang="ru-RU" dirty="0">
                <a:latin typeface="+mj-lt"/>
              </a:rPr>
              <a:t>-Юртовская СШ им. </a:t>
            </a:r>
            <a:r>
              <a:rPr lang="ru-RU" dirty="0" err="1">
                <a:latin typeface="+mj-lt"/>
              </a:rPr>
              <a:t>Аймани</a:t>
            </a:r>
            <a:r>
              <a:rPr lang="ru-RU" dirty="0">
                <a:latin typeface="+mj-lt"/>
              </a:rPr>
              <a:t> </a:t>
            </a:r>
            <a:r>
              <a:rPr lang="ru-RU" dirty="0" err="1">
                <a:latin typeface="+mj-lt"/>
              </a:rPr>
              <a:t>Несиевны</a:t>
            </a:r>
            <a:r>
              <a:rPr lang="ru-RU" dirty="0">
                <a:latin typeface="+mj-lt"/>
              </a:rPr>
              <a:t> Кадыровой» </a:t>
            </a:r>
            <a:r>
              <a:rPr lang="ru-RU" dirty="0" err="1">
                <a:latin typeface="+mj-lt"/>
              </a:rPr>
              <a:t>Курчалоевского</a:t>
            </a:r>
            <a:r>
              <a:rPr lang="ru-RU" dirty="0">
                <a:latin typeface="+mj-lt"/>
              </a:rPr>
              <a:t> муниципального района </a:t>
            </a:r>
            <a:endParaRPr lang="ru-RU" dirty="0" smtClean="0">
              <a:latin typeface="+mj-lt"/>
            </a:endParaRPr>
          </a:p>
          <a:p>
            <a:pPr marL="0" indent="0" fontAlgn="base">
              <a:buNone/>
            </a:pPr>
            <a:r>
              <a:rPr lang="ru-RU" dirty="0" smtClean="0">
                <a:latin typeface="+mj-lt"/>
              </a:rPr>
              <a:t>28. МБОУ </a:t>
            </a:r>
            <a:r>
              <a:rPr lang="ru-RU" dirty="0">
                <a:latin typeface="+mj-lt"/>
              </a:rPr>
              <a:t>«</a:t>
            </a:r>
            <a:r>
              <a:rPr lang="ru-RU" dirty="0" err="1">
                <a:latin typeface="+mj-lt"/>
              </a:rPr>
              <a:t>Гелдаганская</a:t>
            </a:r>
            <a:r>
              <a:rPr lang="ru-RU" dirty="0">
                <a:latin typeface="+mj-lt"/>
              </a:rPr>
              <a:t> СШ №1 им. Героя России М.Х. Даудова» </a:t>
            </a:r>
            <a:r>
              <a:rPr lang="ru-RU" dirty="0" err="1">
                <a:latin typeface="+mj-lt"/>
              </a:rPr>
              <a:t>Курчалоевского</a:t>
            </a:r>
            <a:r>
              <a:rPr lang="ru-RU" dirty="0">
                <a:latin typeface="+mj-lt"/>
              </a:rPr>
              <a:t> муниципального </a:t>
            </a:r>
            <a:r>
              <a:rPr lang="ru-RU" dirty="0" smtClean="0">
                <a:latin typeface="+mj-lt"/>
              </a:rPr>
              <a:t>района</a:t>
            </a:r>
          </a:p>
          <a:p>
            <a:pPr marL="0" indent="0" fontAlgn="base">
              <a:buNone/>
            </a:pPr>
            <a:r>
              <a:rPr lang="ru-RU" dirty="0" smtClean="0">
                <a:latin typeface="+mj-lt"/>
              </a:rPr>
              <a:t>29. МБОУ </a:t>
            </a:r>
            <a:r>
              <a:rPr lang="ru-RU" dirty="0">
                <a:latin typeface="+mj-lt"/>
              </a:rPr>
              <a:t>«СОШ № 2 с. </a:t>
            </a:r>
            <a:r>
              <a:rPr lang="ru-RU" dirty="0" err="1">
                <a:latin typeface="+mj-lt"/>
              </a:rPr>
              <a:t>Герменчук</a:t>
            </a:r>
            <a:r>
              <a:rPr lang="ru-RU" dirty="0">
                <a:latin typeface="+mj-lt"/>
              </a:rPr>
              <a:t>» Шалинского муниципального района </a:t>
            </a:r>
            <a:endParaRPr lang="ru-RU" dirty="0" smtClean="0">
              <a:latin typeface="+mj-lt"/>
            </a:endParaRPr>
          </a:p>
          <a:p>
            <a:pPr marL="0" indent="0" fontAlgn="base">
              <a:buNone/>
            </a:pPr>
            <a:r>
              <a:rPr lang="ru-RU" dirty="0" smtClean="0">
                <a:latin typeface="+mj-lt"/>
              </a:rPr>
              <a:t>30. МБОУ </a:t>
            </a:r>
            <a:r>
              <a:rPr lang="ru-RU" dirty="0">
                <a:latin typeface="+mj-lt"/>
              </a:rPr>
              <a:t>«Шелковская СОШ №1» Шелковского муниципального района </a:t>
            </a:r>
            <a:endParaRPr lang="ru-RU" dirty="0" smtClean="0">
              <a:latin typeface="+mj-lt"/>
            </a:endParaRPr>
          </a:p>
          <a:p>
            <a:pPr marL="0" indent="0" fontAlgn="base">
              <a:buNone/>
            </a:pPr>
            <a:r>
              <a:rPr lang="ru-RU" dirty="0" smtClean="0">
                <a:latin typeface="+mj-lt"/>
              </a:rPr>
              <a:t>31. МБОУ </a:t>
            </a:r>
            <a:r>
              <a:rPr lang="ru-RU" dirty="0">
                <a:latin typeface="+mj-lt"/>
              </a:rPr>
              <a:t>«Шелковская СОШ № 4 им. А-Х. А. Кадырова» Шелковского муниципального района </a:t>
            </a:r>
            <a:endParaRPr lang="ru-RU" dirty="0" smtClean="0">
              <a:latin typeface="+mj-lt"/>
            </a:endParaRPr>
          </a:p>
        </p:txBody>
      </p:sp>
    </p:spTree>
    <p:extLst>
      <p:ext uri="{BB962C8B-B14F-4D97-AF65-F5344CB8AC3E}">
        <p14:creationId xmlns:p14="http://schemas.microsoft.com/office/powerpoint/2010/main" val="7991063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00275" y="145154"/>
            <a:ext cx="7200900" cy="693046"/>
          </a:xfrm>
        </p:spPr>
        <p:txBody>
          <a:bodyPr>
            <a:normAutofit fontScale="90000"/>
          </a:bodyPr>
          <a:lstStyle/>
          <a:p>
            <a:r>
              <a:rPr lang="ru-RU" sz="1800" b="1" dirty="0" smtClean="0"/>
              <a:t> Дошкольные образовательные </a:t>
            </a:r>
            <a:r>
              <a:rPr lang="ru-RU" sz="1800" b="1" dirty="0"/>
              <a:t>организации, набравшие наименьшее</a:t>
            </a:r>
            <a:r>
              <a:rPr lang="ru-RU" sz="1800" dirty="0"/>
              <a:t/>
            </a:r>
            <a:br>
              <a:rPr lang="ru-RU" sz="1800" dirty="0"/>
            </a:br>
            <a:r>
              <a:rPr lang="ru-RU" sz="1800" b="1" dirty="0"/>
              <a:t>количество баллов</a:t>
            </a:r>
            <a:endParaRPr lang="ru-RU" sz="1800" dirty="0"/>
          </a:p>
        </p:txBody>
      </p:sp>
      <p:sp>
        <p:nvSpPr>
          <p:cNvPr id="6" name="Объект 5"/>
          <p:cNvSpPr>
            <a:spLocks noGrp="1"/>
          </p:cNvSpPr>
          <p:nvPr>
            <p:ph sz="quarter" idx="4"/>
          </p:nvPr>
        </p:nvSpPr>
        <p:spPr>
          <a:xfrm>
            <a:off x="638175" y="1047750"/>
            <a:ext cx="10717213" cy="5715000"/>
          </a:xfrm>
        </p:spPr>
        <p:txBody>
          <a:bodyPr>
            <a:normAutofit fontScale="55000" lnSpcReduction="20000"/>
          </a:bodyPr>
          <a:lstStyle/>
          <a:p>
            <a:pPr marL="514350" lvl="0" indent="-514350">
              <a:buFont typeface="+mj-lt"/>
              <a:buAutoNum type="arabicPeriod"/>
            </a:pPr>
            <a:r>
              <a:rPr lang="ru-RU" dirty="0" smtClean="0">
                <a:latin typeface="+mj-lt"/>
              </a:rPr>
              <a:t>МБДОУ </a:t>
            </a:r>
            <a:r>
              <a:rPr lang="ru-RU" dirty="0">
                <a:latin typeface="+mj-lt"/>
              </a:rPr>
              <a:t>«Детский сад «Тамара» с</a:t>
            </a:r>
            <a:r>
              <a:rPr lang="ru-RU" dirty="0" smtClean="0">
                <a:latin typeface="+mj-lt"/>
              </a:rPr>
              <a:t>. Харьковское</a:t>
            </a:r>
            <a:r>
              <a:rPr lang="ru-RU" dirty="0">
                <a:latin typeface="+mj-lt"/>
              </a:rPr>
              <a:t>» Шелковского муниципального района – </a:t>
            </a:r>
            <a:r>
              <a:rPr lang="ru-RU" dirty="0">
                <a:solidFill>
                  <a:srgbClr val="FF0000"/>
                </a:solidFill>
                <a:latin typeface="+mj-lt"/>
              </a:rPr>
              <a:t>66,46</a:t>
            </a:r>
            <a:r>
              <a:rPr lang="ru-RU" dirty="0">
                <a:latin typeface="+mj-lt"/>
              </a:rPr>
              <a:t> баллов;</a:t>
            </a:r>
          </a:p>
          <a:p>
            <a:pPr marL="514350" lvl="0" indent="-514350">
              <a:buFont typeface="+mj-lt"/>
              <a:buAutoNum type="arabicPeriod"/>
            </a:pPr>
            <a:r>
              <a:rPr lang="ru-RU" dirty="0">
                <a:latin typeface="+mj-lt"/>
              </a:rPr>
              <a:t>МБДОУ «Детский сад </a:t>
            </a:r>
            <a:r>
              <a:rPr lang="ru-RU" dirty="0" smtClean="0">
                <a:latin typeface="+mj-lt"/>
              </a:rPr>
              <a:t>№ 2 </a:t>
            </a:r>
            <a:r>
              <a:rPr lang="ru-RU" dirty="0">
                <a:latin typeface="+mj-lt"/>
              </a:rPr>
              <a:t>«Радуга» с</a:t>
            </a:r>
            <a:r>
              <a:rPr lang="ru-RU" dirty="0" smtClean="0">
                <a:latin typeface="+mj-lt"/>
              </a:rPr>
              <a:t>. </a:t>
            </a:r>
            <a:r>
              <a:rPr lang="ru-RU" dirty="0" err="1" smtClean="0">
                <a:latin typeface="+mj-lt"/>
              </a:rPr>
              <a:t>Серноводское</a:t>
            </a:r>
            <a:r>
              <a:rPr lang="ru-RU" dirty="0">
                <a:latin typeface="+mj-lt"/>
              </a:rPr>
              <a:t>» </a:t>
            </a:r>
            <a:r>
              <a:rPr lang="ru-RU" dirty="0" err="1">
                <a:latin typeface="+mj-lt"/>
              </a:rPr>
              <a:t>Серноводского</a:t>
            </a:r>
            <a:r>
              <a:rPr lang="ru-RU" dirty="0">
                <a:latin typeface="+mj-lt"/>
              </a:rPr>
              <a:t> муниципального района – </a:t>
            </a:r>
            <a:r>
              <a:rPr lang="ru-RU" dirty="0">
                <a:solidFill>
                  <a:srgbClr val="FF0000"/>
                </a:solidFill>
                <a:latin typeface="+mj-lt"/>
              </a:rPr>
              <a:t>67,06</a:t>
            </a:r>
            <a:r>
              <a:rPr lang="ru-RU" dirty="0">
                <a:latin typeface="+mj-lt"/>
              </a:rPr>
              <a:t> баллов;</a:t>
            </a:r>
          </a:p>
          <a:p>
            <a:pPr marL="514350" lvl="0" indent="-514350">
              <a:buFont typeface="+mj-lt"/>
              <a:buAutoNum type="arabicPeriod"/>
            </a:pPr>
            <a:r>
              <a:rPr lang="ru-RU" dirty="0">
                <a:latin typeface="+mj-lt"/>
              </a:rPr>
              <a:t>МБДОУ «Детский сад № 1 «Солнышко» с</a:t>
            </a:r>
            <a:r>
              <a:rPr lang="ru-RU" dirty="0" smtClean="0">
                <a:latin typeface="+mj-lt"/>
              </a:rPr>
              <a:t>. </a:t>
            </a:r>
            <a:r>
              <a:rPr lang="ru-RU" dirty="0" err="1" smtClean="0">
                <a:latin typeface="+mj-lt"/>
              </a:rPr>
              <a:t>Серноводское</a:t>
            </a:r>
            <a:r>
              <a:rPr lang="ru-RU" dirty="0" smtClean="0">
                <a:latin typeface="+mj-lt"/>
              </a:rPr>
              <a:t> </a:t>
            </a:r>
            <a:r>
              <a:rPr lang="ru-RU" dirty="0" err="1">
                <a:latin typeface="+mj-lt"/>
              </a:rPr>
              <a:t>Серноводского</a:t>
            </a:r>
            <a:r>
              <a:rPr lang="ru-RU" dirty="0">
                <a:latin typeface="+mj-lt"/>
              </a:rPr>
              <a:t> муниципального района – </a:t>
            </a:r>
            <a:r>
              <a:rPr lang="ru-RU" dirty="0">
                <a:solidFill>
                  <a:srgbClr val="FF0000"/>
                </a:solidFill>
                <a:latin typeface="+mj-lt"/>
              </a:rPr>
              <a:t>68,84</a:t>
            </a:r>
            <a:r>
              <a:rPr lang="ru-RU" dirty="0">
                <a:latin typeface="+mj-lt"/>
              </a:rPr>
              <a:t> баллов;</a:t>
            </a:r>
          </a:p>
          <a:p>
            <a:pPr marL="514350" lvl="0" indent="-514350">
              <a:buFont typeface="+mj-lt"/>
              <a:buAutoNum type="arabicPeriod"/>
            </a:pPr>
            <a:r>
              <a:rPr lang="ru-RU" dirty="0">
                <a:latin typeface="+mj-lt"/>
              </a:rPr>
              <a:t>МБДОУ </a:t>
            </a:r>
            <a:r>
              <a:rPr lang="ru-RU" dirty="0" smtClean="0">
                <a:latin typeface="+mj-lt"/>
              </a:rPr>
              <a:t>№ 3 </a:t>
            </a:r>
            <a:r>
              <a:rPr lang="ru-RU" dirty="0">
                <a:latin typeface="+mj-lt"/>
              </a:rPr>
              <a:t>«Марьям» с</a:t>
            </a:r>
            <a:r>
              <a:rPr lang="ru-RU" dirty="0" smtClean="0">
                <a:latin typeface="+mj-lt"/>
              </a:rPr>
              <a:t>. </a:t>
            </a:r>
            <a:r>
              <a:rPr lang="ru-RU" dirty="0" err="1" smtClean="0">
                <a:latin typeface="+mj-lt"/>
              </a:rPr>
              <a:t>Автуры</a:t>
            </a:r>
            <a:r>
              <a:rPr lang="ru-RU" dirty="0" smtClean="0">
                <a:latin typeface="+mj-lt"/>
              </a:rPr>
              <a:t> </a:t>
            </a:r>
            <a:r>
              <a:rPr lang="ru-RU" dirty="0">
                <a:latin typeface="+mj-lt"/>
              </a:rPr>
              <a:t>Шалинского муниципального района – </a:t>
            </a:r>
            <a:r>
              <a:rPr lang="ru-RU" dirty="0">
                <a:solidFill>
                  <a:srgbClr val="FF0000"/>
                </a:solidFill>
                <a:latin typeface="+mj-lt"/>
              </a:rPr>
              <a:t>68,92</a:t>
            </a:r>
            <a:r>
              <a:rPr lang="ru-RU" dirty="0">
                <a:latin typeface="+mj-lt"/>
              </a:rPr>
              <a:t> баллов;</a:t>
            </a:r>
          </a:p>
          <a:p>
            <a:pPr marL="514350" lvl="0" indent="-514350">
              <a:buFont typeface="+mj-lt"/>
              <a:buAutoNum type="arabicPeriod"/>
            </a:pPr>
            <a:r>
              <a:rPr lang="ru-RU" dirty="0">
                <a:latin typeface="+mj-lt"/>
              </a:rPr>
              <a:t>МБДОУ «Детский сад </a:t>
            </a:r>
            <a:r>
              <a:rPr lang="ru-RU" dirty="0" smtClean="0">
                <a:latin typeface="+mj-lt"/>
              </a:rPr>
              <a:t>№ 2 </a:t>
            </a:r>
            <a:r>
              <a:rPr lang="ru-RU" dirty="0">
                <a:latin typeface="+mj-lt"/>
              </a:rPr>
              <a:t>«Ромашка» г. Урус-Мартан» </a:t>
            </a:r>
            <a:r>
              <a:rPr lang="ru-RU" dirty="0" err="1">
                <a:latin typeface="+mj-lt"/>
              </a:rPr>
              <a:t>Урус-Мартановского</a:t>
            </a:r>
            <a:r>
              <a:rPr lang="ru-RU" dirty="0">
                <a:latin typeface="+mj-lt"/>
              </a:rPr>
              <a:t> муниципального района – </a:t>
            </a:r>
            <a:r>
              <a:rPr lang="ru-RU" dirty="0">
                <a:solidFill>
                  <a:srgbClr val="FF0000"/>
                </a:solidFill>
                <a:latin typeface="+mj-lt"/>
              </a:rPr>
              <a:t>69,34</a:t>
            </a:r>
            <a:r>
              <a:rPr lang="ru-RU" dirty="0">
                <a:latin typeface="+mj-lt"/>
              </a:rPr>
              <a:t> баллов;</a:t>
            </a:r>
          </a:p>
          <a:p>
            <a:pPr marL="514350" lvl="0" indent="-514350">
              <a:buFont typeface="+mj-lt"/>
              <a:buAutoNum type="arabicPeriod"/>
            </a:pPr>
            <a:r>
              <a:rPr lang="ru-RU" dirty="0">
                <a:latin typeface="+mj-lt"/>
              </a:rPr>
              <a:t>МБДОУ </a:t>
            </a:r>
            <a:r>
              <a:rPr lang="ru-RU" dirty="0" smtClean="0">
                <a:latin typeface="+mj-lt"/>
              </a:rPr>
              <a:t>«Детский </a:t>
            </a:r>
            <a:r>
              <a:rPr lang="ru-RU" dirty="0">
                <a:latin typeface="+mj-lt"/>
              </a:rPr>
              <a:t>сад </a:t>
            </a:r>
            <a:r>
              <a:rPr lang="ru-RU" dirty="0" smtClean="0">
                <a:latin typeface="+mj-lt"/>
              </a:rPr>
              <a:t>№ 12 «Даймохк2  </a:t>
            </a:r>
            <a:r>
              <a:rPr lang="ru-RU" dirty="0">
                <a:latin typeface="+mj-lt"/>
              </a:rPr>
              <a:t>г. Урус-Мартан </a:t>
            </a:r>
            <a:r>
              <a:rPr lang="ru-RU" dirty="0" err="1">
                <a:latin typeface="+mj-lt"/>
              </a:rPr>
              <a:t>Урус-Мартановского</a:t>
            </a:r>
            <a:r>
              <a:rPr lang="ru-RU" dirty="0">
                <a:latin typeface="+mj-lt"/>
              </a:rPr>
              <a:t> муниципального района – </a:t>
            </a:r>
            <a:r>
              <a:rPr lang="ru-RU" dirty="0">
                <a:solidFill>
                  <a:srgbClr val="FF0000"/>
                </a:solidFill>
                <a:latin typeface="+mj-lt"/>
              </a:rPr>
              <a:t>70,36</a:t>
            </a:r>
            <a:r>
              <a:rPr lang="ru-RU" dirty="0">
                <a:latin typeface="+mj-lt"/>
              </a:rPr>
              <a:t> баллов;</a:t>
            </a:r>
          </a:p>
          <a:p>
            <a:pPr marL="514350" lvl="0" indent="-514350">
              <a:buFont typeface="+mj-lt"/>
              <a:buAutoNum type="arabicPeriod"/>
            </a:pPr>
            <a:r>
              <a:rPr lang="ru-RU" dirty="0">
                <a:latin typeface="+mj-lt"/>
              </a:rPr>
              <a:t>МБДОУ </a:t>
            </a:r>
            <a:r>
              <a:rPr lang="ru-RU" dirty="0" smtClean="0">
                <a:latin typeface="+mj-lt"/>
              </a:rPr>
              <a:t>№ 1 </a:t>
            </a:r>
            <a:r>
              <a:rPr lang="ru-RU" dirty="0">
                <a:latin typeface="+mj-lt"/>
              </a:rPr>
              <a:t>«Сказка» с</a:t>
            </a:r>
            <a:r>
              <a:rPr lang="ru-RU" dirty="0" smtClean="0">
                <a:latin typeface="+mj-lt"/>
              </a:rPr>
              <a:t>. </a:t>
            </a:r>
            <a:r>
              <a:rPr lang="ru-RU" dirty="0" err="1" smtClean="0">
                <a:latin typeface="+mj-lt"/>
              </a:rPr>
              <a:t>Агишты</a:t>
            </a:r>
            <a:r>
              <a:rPr lang="ru-RU" dirty="0" smtClean="0">
                <a:latin typeface="+mj-lt"/>
              </a:rPr>
              <a:t> </a:t>
            </a:r>
            <a:r>
              <a:rPr lang="ru-RU" dirty="0">
                <a:latin typeface="+mj-lt"/>
              </a:rPr>
              <a:t>Шалинского муниципального района – </a:t>
            </a:r>
            <a:r>
              <a:rPr lang="ru-RU" dirty="0">
                <a:solidFill>
                  <a:srgbClr val="FF0000"/>
                </a:solidFill>
                <a:latin typeface="+mj-lt"/>
              </a:rPr>
              <a:t>71,30</a:t>
            </a:r>
            <a:r>
              <a:rPr lang="ru-RU" dirty="0">
                <a:latin typeface="+mj-lt"/>
              </a:rPr>
              <a:t> баллов;</a:t>
            </a:r>
          </a:p>
          <a:p>
            <a:pPr marL="514350" lvl="0" indent="-514350">
              <a:buFont typeface="+mj-lt"/>
              <a:buAutoNum type="arabicPeriod"/>
            </a:pPr>
            <a:r>
              <a:rPr lang="ru-RU" dirty="0">
                <a:latin typeface="+mj-lt"/>
              </a:rPr>
              <a:t>МБДОУ «Детский сад «Колокольчик» </a:t>
            </a:r>
            <a:r>
              <a:rPr lang="ru-RU" dirty="0" err="1">
                <a:latin typeface="+mj-lt"/>
              </a:rPr>
              <a:t>с.Танги</a:t>
            </a:r>
            <a:r>
              <a:rPr lang="ru-RU" dirty="0">
                <a:latin typeface="+mj-lt"/>
              </a:rPr>
              <a:t>-Чу» </a:t>
            </a:r>
            <a:r>
              <a:rPr lang="ru-RU" dirty="0" err="1">
                <a:latin typeface="+mj-lt"/>
              </a:rPr>
              <a:t>Урус-Мартановского</a:t>
            </a:r>
            <a:r>
              <a:rPr lang="ru-RU" dirty="0">
                <a:latin typeface="+mj-lt"/>
              </a:rPr>
              <a:t> муниципального района – </a:t>
            </a:r>
            <a:r>
              <a:rPr lang="ru-RU" dirty="0">
                <a:solidFill>
                  <a:srgbClr val="FF0000"/>
                </a:solidFill>
                <a:latin typeface="+mj-lt"/>
              </a:rPr>
              <a:t>71,76</a:t>
            </a:r>
            <a:r>
              <a:rPr lang="ru-RU" dirty="0">
                <a:latin typeface="+mj-lt"/>
              </a:rPr>
              <a:t> баллов;</a:t>
            </a:r>
          </a:p>
          <a:p>
            <a:pPr marL="514350" lvl="0" indent="-514350">
              <a:buFont typeface="+mj-lt"/>
              <a:buAutoNum type="arabicPeriod"/>
            </a:pPr>
            <a:r>
              <a:rPr lang="ru-RU" dirty="0">
                <a:latin typeface="+mj-lt"/>
              </a:rPr>
              <a:t>МБДОУ </a:t>
            </a:r>
            <a:r>
              <a:rPr lang="ru-RU" dirty="0" smtClean="0">
                <a:latin typeface="+mj-lt"/>
              </a:rPr>
              <a:t>№ 11 </a:t>
            </a:r>
            <a:r>
              <a:rPr lang="ru-RU" dirty="0">
                <a:latin typeface="+mj-lt"/>
              </a:rPr>
              <a:t>«Улыбка» г</a:t>
            </a:r>
            <a:r>
              <a:rPr lang="ru-RU" dirty="0" smtClean="0">
                <a:latin typeface="+mj-lt"/>
              </a:rPr>
              <a:t>. Шали </a:t>
            </a:r>
            <a:r>
              <a:rPr lang="ru-RU" dirty="0">
                <a:latin typeface="+mj-lt"/>
              </a:rPr>
              <a:t>Шалинского муниципального района – </a:t>
            </a:r>
            <a:r>
              <a:rPr lang="ru-RU" dirty="0">
                <a:solidFill>
                  <a:srgbClr val="FF0000"/>
                </a:solidFill>
                <a:latin typeface="+mj-lt"/>
              </a:rPr>
              <a:t>72,20</a:t>
            </a:r>
            <a:r>
              <a:rPr lang="ru-RU" dirty="0">
                <a:latin typeface="+mj-lt"/>
              </a:rPr>
              <a:t> баллов;</a:t>
            </a:r>
          </a:p>
          <a:p>
            <a:pPr marL="514350" lvl="0" indent="-514350">
              <a:buFont typeface="+mj-lt"/>
              <a:buAutoNum type="arabicPeriod"/>
            </a:pPr>
            <a:r>
              <a:rPr lang="ru-RU" dirty="0">
                <a:latin typeface="+mj-lt"/>
              </a:rPr>
              <a:t>МБДОУ «Детский сад </a:t>
            </a:r>
            <a:r>
              <a:rPr lang="ru-RU" dirty="0" smtClean="0">
                <a:latin typeface="+mj-lt"/>
              </a:rPr>
              <a:t>№ 8 </a:t>
            </a:r>
            <a:r>
              <a:rPr lang="ru-RU" dirty="0">
                <a:latin typeface="+mj-lt"/>
              </a:rPr>
              <a:t>«</a:t>
            </a:r>
            <a:r>
              <a:rPr lang="ru-RU" dirty="0" err="1">
                <a:latin typeface="+mj-lt"/>
              </a:rPr>
              <a:t>Айша</a:t>
            </a:r>
            <a:r>
              <a:rPr lang="ru-RU" dirty="0">
                <a:latin typeface="+mj-lt"/>
              </a:rPr>
              <a:t>» г</a:t>
            </a:r>
            <a:r>
              <a:rPr lang="ru-RU" dirty="0" smtClean="0">
                <a:latin typeface="+mj-lt"/>
              </a:rPr>
              <a:t>. Урус-Мартан</a:t>
            </a:r>
            <a:r>
              <a:rPr lang="ru-RU" dirty="0">
                <a:latin typeface="+mj-lt"/>
              </a:rPr>
              <a:t>» </a:t>
            </a:r>
            <a:r>
              <a:rPr lang="ru-RU" dirty="0" err="1">
                <a:latin typeface="+mj-lt"/>
              </a:rPr>
              <a:t>Урус-Мартановского</a:t>
            </a:r>
            <a:r>
              <a:rPr lang="ru-RU" dirty="0">
                <a:latin typeface="+mj-lt"/>
              </a:rPr>
              <a:t> муниципального района – </a:t>
            </a:r>
            <a:r>
              <a:rPr lang="ru-RU" dirty="0">
                <a:solidFill>
                  <a:srgbClr val="FF0000"/>
                </a:solidFill>
                <a:latin typeface="+mj-lt"/>
              </a:rPr>
              <a:t>72,78</a:t>
            </a:r>
            <a:r>
              <a:rPr lang="ru-RU" dirty="0">
                <a:latin typeface="+mj-lt"/>
              </a:rPr>
              <a:t> баллов;</a:t>
            </a:r>
          </a:p>
          <a:p>
            <a:pPr marL="514350" lvl="0" indent="-514350">
              <a:buFont typeface="+mj-lt"/>
              <a:buAutoNum type="arabicPeriod"/>
            </a:pPr>
            <a:r>
              <a:rPr lang="ru-RU" dirty="0">
                <a:latin typeface="+mj-lt"/>
              </a:rPr>
              <a:t>МБДОУ </a:t>
            </a:r>
            <a:r>
              <a:rPr lang="ru-RU" dirty="0" smtClean="0">
                <a:latin typeface="+mj-lt"/>
              </a:rPr>
              <a:t>№ 10 </a:t>
            </a:r>
            <a:r>
              <a:rPr lang="ru-RU" dirty="0">
                <a:latin typeface="+mj-lt"/>
              </a:rPr>
              <a:t>«Золотой ключик» г</a:t>
            </a:r>
            <a:r>
              <a:rPr lang="ru-RU" dirty="0" smtClean="0">
                <a:latin typeface="+mj-lt"/>
              </a:rPr>
              <a:t>. Шали </a:t>
            </a:r>
            <a:r>
              <a:rPr lang="ru-RU" dirty="0">
                <a:latin typeface="+mj-lt"/>
              </a:rPr>
              <a:t>Шалинского муниципального района – </a:t>
            </a:r>
            <a:r>
              <a:rPr lang="ru-RU" dirty="0">
                <a:solidFill>
                  <a:srgbClr val="FF0000"/>
                </a:solidFill>
                <a:latin typeface="+mj-lt"/>
              </a:rPr>
              <a:t>72,84</a:t>
            </a:r>
            <a:r>
              <a:rPr lang="ru-RU" dirty="0">
                <a:latin typeface="+mj-lt"/>
              </a:rPr>
              <a:t> баллов;</a:t>
            </a:r>
          </a:p>
          <a:p>
            <a:pPr marL="514350" lvl="0" indent="-514350">
              <a:buFont typeface="+mj-lt"/>
              <a:buAutoNum type="arabicPeriod"/>
            </a:pPr>
            <a:r>
              <a:rPr lang="ru-RU" dirty="0">
                <a:latin typeface="+mj-lt"/>
              </a:rPr>
              <a:t>МБДОУ «Детский сад «Звездочка» с. Борзой </a:t>
            </a:r>
            <a:r>
              <a:rPr lang="ru-RU" dirty="0" err="1">
                <a:latin typeface="+mj-lt"/>
              </a:rPr>
              <a:t>Шатойского</a:t>
            </a:r>
            <a:r>
              <a:rPr lang="ru-RU" dirty="0">
                <a:latin typeface="+mj-lt"/>
              </a:rPr>
              <a:t> муниципального района – </a:t>
            </a:r>
            <a:r>
              <a:rPr lang="ru-RU" dirty="0">
                <a:solidFill>
                  <a:srgbClr val="FF0000"/>
                </a:solidFill>
                <a:latin typeface="+mj-lt"/>
              </a:rPr>
              <a:t>73,58</a:t>
            </a:r>
            <a:r>
              <a:rPr lang="ru-RU" dirty="0">
                <a:latin typeface="+mj-lt"/>
              </a:rPr>
              <a:t> баллов;</a:t>
            </a:r>
          </a:p>
          <a:p>
            <a:pPr marL="514350" lvl="0" indent="-514350">
              <a:buFont typeface="+mj-lt"/>
              <a:buAutoNum type="arabicPeriod"/>
            </a:pPr>
            <a:r>
              <a:rPr lang="ru-RU" dirty="0">
                <a:latin typeface="+mj-lt"/>
              </a:rPr>
              <a:t>МБДОУ №1 «</a:t>
            </a:r>
            <a:r>
              <a:rPr lang="ru-RU" dirty="0" err="1">
                <a:latin typeface="+mj-lt"/>
              </a:rPr>
              <a:t>Ясмина</a:t>
            </a:r>
            <a:r>
              <a:rPr lang="ru-RU" dirty="0">
                <a:latin typeface="+mj-lt"/>
              </a:rPr>
              <a:t>» с</a:t>
            </a:r>
            <a:r>
              <a:rPr lang="ru-RU" dirty="0" smtClean="0">
                <a:latin typeface="+mj-lt"/>
              </a:rPr>
              <a:t>. Дуба-Юрт </a:t>
            </a:r>
            <a:r>
              <a:rPr lang="ru-RU" dirty="0">
                <a:latin typeface="+mj-lt"/>
              </a:rPr>
              <a:t>Шалинского муниципального района – </a:t>
            </a:r>
            <a:r>
              <a:rPr lang="ru-RU" dirty="0">
                <a:solidFill>
                  <a:srgbClr val="FF0000"/>
                </a:solidFill>
                <a:latin typeface="+mj-lt"/>
              </a:rPr>
              <a:t>72,88</a:t>
            </a:r>
            <a:r>
              <a:rPr lang="ru-RU" dirty="0">
                <a:latin typeface="+mj-lt"/>
              </a:rPr>
              <a:t> баллов;</a:t>
            </a:r>
          </a:p>
          <a:p>
            <a:pPr marL="514350" lvl="0" indent="-514350">
              <a:buFont typeface="+mj-lt"/>
              <a:buAutoNum type="arabicPeriod"/>
            </a:pPr>
            <a:r>
              <a:rPr lang="ru-RU" dirty="0">
                <a:latin typeface="+mj-lt"/>
              </a:rPr>
              <a:t>МБДОУ «Детский сад «Звездочка» с. Борзой </a:t>
            </a:r>
            <a:r>
              <a:rPr lang="ru-RU" dirty="0" err="1">
                <a:latin typeface="+mj-lt"/>
              </a:rPr>
              <a:t>Шатойского</a:t>
            </a:r>
            <a:r>
              <a:rPr lang="ru-RU" dirty="0">
                <a:latin typeface="+mj-lt"/>
              </a:rPr>
              <a:t> муниципального района – </a:t>
            </a:r>
            <a:r>
              <a:rPr lang="ru-RU" dirty="0">
                <a:solidFill>
                  <a:srgbClr val="FF0000"/>
                </a:solidFill>
                <a:latin typeface="+mj-lt"/>
              </a:rPr>
              <a:t>73,58</a:t>
            </a:r>
            <a:r>
              <a:rPr lang="ru-RU" dirty="0">
                <a:latin typeface="+mj-lt"/>
              </a:rPr>
              <a:t> баллов;</a:t>
            </a:r>
          </a:p>
          <a:p>
            <a:pPr marL="514350" lvl="0" indent="-514350">
              <a:buFont typeface="+mj-lt"/>
              <a:buAutoNum type="arabicPeriod"/>
            </a:pPr>
            <a:r>
              <a:rPr lang="ru-RU" dirty="0">
                <a:latin typeface="+mj-lt"/>
              </a:rPr>
              <a:t>МБДОУ «Детский сад «</a:t>
            </a:r>
            <a:r>
              <a:rPr lang="ru-RU" dirty="0" err="1">
                <a:latin typeface="+mj-lt"/>
              </a:rPr>
              <a:t>Хеда</a:t>
            </a:r>
            <a:r>
              <a:rPr lang="ru-RU" dirty="0">
                <a:latin typeface="+mj-lt"/>
              </a:rPr>
              <a:t>» с</a:t>
            </a:r>
            <a:r>
              <a:rPr lang="ru-RU" dirty="0" smtClean="0">
                <a:latin typeface="+mj-lt"/>
              </a:rPr>
              <a:t>. </a:t>
            </a:r>
            <a:r>
              <a:rPr lang="ru-RU" dirty="0" err="1" smtClean="0">
                <a:latin typeface="+mj-lt"/>
              </a:rPr>
              <a:t>Мартан</a:t>
            </a:r>
            <a:r>
              <a:rPr lang="ru-RU" dirty="0" smtClean="0">
                <a:latin typeface="+mj-lt"/>
              </a:rPr>
              <a:t>-Чу</a:t>
            </a:r>
            <a:r>
              <a:rPr lang="ru-RU" dirty="0">
                <a:latin typeface="+mj-lt"/>
              </a:rPr>
              <a:t>» </a:t>
            </a:r>
            <a:r>
              <a:rPr lang="ru-RU" dirty="0" err="1">
                <a:latin typeface="+mj-lt"/>
              </a:rPr>
              <a:t>Урус-Мартановского</a:t>
            </a:r>
            <a:r>
              <a:rPr lang="ru-RU" dirty="0">
                <a:latin typeface="+mj-lt"/>
              </a:rPr>
              <a:t> муниципального района – </a:t>
            </a:r>
            <a:r>
              <a:rPr lang="ru-RU" dirty="0">
                <a:solidFill>
                  <a:srgbClr val="FF0000"/>
                </a:solidFill>
                <a:latin typeface="+mj-lt"/>
              </a:rPr>
              <a:t>73,70</a:t>
            </a:r>
            <a:r>
              <a:rPr lang="ru-RU" dirty="0">
                <a:latin typeface="+mj-lt"/>
              </a:rPr>
              <a:t> баллов;</a:t>
            </a:r>
          </a:p>
          <a:p>
            <a:pPr marL="514350" lvl="0" indent="-514350">
              <a:buFont typeface="+mj-lt"/>
              <a:buAutoNum type="arabicPeriod"/>
            </a:pPr>
            <a:r>
              <a:rPr lang="ru-RU" dirty="0">
                <a:latin typeface="+mj-lt"/>
              </a:rPr>
              <a:t>МБДОУ «Детский сад «Родничок» с. Улус-</a:t>
            </a:r>
            <a:r>
              <a:rPr lang="ru-RU" dirty="0" err="1">
                <a:latin typeface="+mj-lt"/>
              </a:rPr>
              <a:t>Керт</a:t>
            </a:r>
            <a:r>
              <a:rPr lang="ru-RU" dirty="0">
                <a:latin typeface="+mj-lt"/>
              </a:rPr>
              <a:t> </a:t>
            </a:r>
            <a:r>
              <a:rPr lang="ru-RU" dirty="0" err="1">
                <a:latin typeface="+mj-lt"/>
              </a:rPr>
              <a:t>Шатойского</a:t>
            </a:r>
            <a:r>
              <a:rPr lang="ru-RU" dirty="0">
                <a:latin typeface="+mj-lt"/>
              </a:rPr>
              <a:t> муниципального района – </a:t>
            </a:r>
            <a:r>
              <a:rPr lang="ru-RU" dirty="0">
                <a:solidFill>
                  <a:srgbClr val="FF0000"/>
                </a:solidFill>
                <a:latin typeface="+mj-lt"/>
              </a:rPr>
              <a:t>74,26</a:t>
            </a:r>
            <a:r>
              <a:rPr lang="ru-RU" dirty="0">
                <a:latin typeface="+mj-lt"/>
              </a:rPr>
              <a:t> баллов;</a:t>
            </a:r>
          </a:p>
          <a:p>
            <a:pPr marL="514350" lvl="0" indent="-514350">
              <a:buFont typeface="+mj-lt"/>
              <a:buAutoNum type="arabicPeriod"/>
            </a:pPr>
            <a:r>
              <a:rPr lang="ru-RU" dirty="0">
                <a:latin typeface="+mj-lt"/>
              </a:rPr>
              <a:t>МБДОУ </a:t>
            </a:r>
            <a:r>
              <a:rPr lang="ru-RU" dirty="0" smtClean="0">
                <a:latin typeface="+mj-lt"/>
              </a:rPr>
              <a:t>№ 9 </a:t>
            </a:r>
            <a:r>
              <a:rPr lang="ru-RU" dirty="0">
                <a:latin typeface="+mj-lt"/>
              </a:rPr>
              <a:t>«Росинка» с. Ульяновское Наурского муниципального района – </a:t>
            </a:r>
            <a:r>
              <a:rPr lang="ru-RU" dirty="0" smtClean="0">
                <a:solidFill>
                  <a:srgbClr val="FF0000"/>
                </a:solidFill>
                <a:latin typeface="+mj-lt"/>
              </a:rPr>
              <a:t>74,38</a:t>
            </a:r>
            <a:r>
              <a:rPr lang="ru-RU" dirty="0" smtClean="0">
                <a:latin typeface="+mj-lt"/>
              </a:rPr>
              <a:t> </a:t>
            </a:r>
            <a:r>
              <a:rPr lang="ru-RU" dirty="0">
                <a:latin typeface="+mj-lt"/>
              </a:rPr>
              <a:t>баллов;</a:t>
            </a:r>
          </a:p>
          <a:p>
            <a:pPr marL="514350" lvl="0" indent="-514350">
              <a:buFont typeface="+mj-lt"/>
              <a:buAutoNum type="arabicPeriod"/>
            </a:pPr>
            <a:r>
              <a:rPr lang="ru-RU" dirty="0">
                <a:latin typeface="+mj-lt"/>
              </a:rPr>
              <a:t>МБДОУ №15 «Теремок» с. Юбилейное Наурского муниципального района - </a:t>
            </a:r>
            <a:r>
              <a:rPr lang="ru-RU" dirty="0">
                <a:solidFill>
                  <a:srgbClr val="FF0000"/>
                </a:solidFill>
                <a:latin typeface="+mj-lt"/>
              </a:rPr>
              <a:t>75,92</a:t>
            </a:r>
            <a:r>
              <a:rPr lang="ru-RU" dirty="0">
                <a:latin typeface="+mj-lt"/>
              </a:rPr>
              <a:t> баллов;</a:t>
            </a:r>
          </a:p>
          <a:p>
            <a:pPr marL="514350" lvl="0" indent="-514350">
              <a:buFont typeface="+mj-lt"/>
              <a:buAutoNum type="arabicPeriod"/>
            </a:pPr>
            <a:r>
              <a:rPr lang="ru-RU" dirty="0">
                <a:latin typeface="+mj-lt"/>
              </a:rPr>
              <a:t>МБДОУ </a:t>
            </a:r>
            <a:r>
              <a:rPr lang="ru-RU" dirty="0" smtClean="0">
                <a:latin typeface="+mj-lt"/>
              </a:rPr>
              <a:t>№ 5 </a:t>
            </a:r>
            <a:r>
              <a:rPr lang="ru-RU" dirty="0">
                <a:latin typeface="+mj-lt"/>
              </a:rPr>
              <a:t>«Радуга» с. </a:t>
            </a:r>
            <a:r>
              <a:rPr lang="ru-RU" dirty="0" smtClean="0">
                <a:latin typeface="+mj-lt"/>
              </a:rPr>
              <a:t>Новое-</a:t>
            </a:r>
            <a:r>
              <a:rPr lang="ru-RU" dirty="0" err="1" smtClean="0">
                <a:latin typeface="+mj-lt"/>
              </a:rPr>
              <a:t>Солкушино</a:t>
            </a:r>
            <a:r>
              <a:rPr lang="ru-RU" dirty="0" smtClean="0">
                <a:latin typeface="+mj-lt"/>
              </a:rPr>
              <a:t> </a:t>
            </a:r>
            <a:r>
              <a:rPr lang="ru-RU" dirty="0">
                <a:latin typeface="+mj-lt"/>
              </a:rPr>
              <a:t>Наурского муниципального района – </a:t>
            </a:r>
            <a:r>
              <a:rPr lang="ru-RU" dirty="0">
                <a:solidFill>
                  <a:srgbClr val="FF0000"/>
                </a:solidFill>
                <a:latin typeface="+mj-lt"/>
              </a:rPr>
              <a:t>75,98 </a:t>
            </a:r>
            <a:r>
              <a:rPr lang="ru-RU" dirty="0">
                <a:latin typeface="+mj-lt"/>
              </a:rPr>
              <a:t>баллов;</a:t>
            </a:r>
          </a:p>
          <a:p>
            <a:pPr marL="514350" lvl="0" indent="-514350">
              <a:buFont typeface="+mj-lt"/>
              <a:buAutoNum type="arabicPeriod"/>
            </a:pPr>
            <a:r>
              <a:rPr lang="ru-RU" dirty="0">
                <a:latin typeface="+mj-lt"/>
              </a:rPr>
              <a:t>МБДОУ «Детский сад «Солнышко» с. Шатой </a:t>
            </a:r>
            <a:r>
              <a:rPr lang="ru-RU" dirty="0" err="1">
                <a:latin typeface="+mj-lt"/>
              </a:rPr>
              <a:t>Шатойского</a:t>
            </a:r>
            <a:r>
              <a:rPr lang="ru-RU" dirty="0">
                <a:latin typeface="+mj-lt"/>
              </a:rPr>
              <a:t> муниципального района – </a:t>
            </a:r>
            <a:r>
              <a:rPr lang="ru-RU" dirty="0">
                <a:solidFill>
                  <a:srgbClr val="FF0000"/>
                </a:solidFill>
                <a:latin typeface="+mj-lt"/>
              </a:rPr>
              <a:t>76,34</a:t>
            </a:r>
            <a:r>
              <a:rPr lang="ru-RU" dirty="0">
                <a:latin typeface="+mj-lt"/>
              </a:rPr>
              <a:t> баллов.</a:t>
            </a:r>
          </a:p>
          <a:p>
            <a:endParaRPr lang="ru-RU" dirty="0"/>
          </a:p>
        </p:txBody>
      </p:sp>
    </p:spTree>
    <p:extLst>
      <p:ext uri="{BB962C8B-B14F-4D97-AF65-F5344CB8AC3E}">
        <p14:creationId xmlns:p14="http://schemas.microsoft.com/office/powerpoint/2010/main" val="7861861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half" idx="2"/>
          </p:nvPr>
        </p:nvSpPr>
        <p:spPr>
          <a:xfrm>
            <a:off x="533400" y="1123950"/>
            <a:ext cx="11249025" cy="5734049"/>
          </a:xfrm>
        </p:spPr>
        <p:txBody>
          <a:bodyPr>
            <a:noAutofit/>
          </a:bodyPr>
          <a:lstStyle/>
          <a:p>
            <a:pPr marL="342900" lvl="0" indent="-342900">
              <a:lnSpc>
                <a:spcPts val="2200"/>
              </a:lnSpc>
              <a:spcBef>
                <a:spcPts val="0"/>
              </a:spcBef>
              <a:buFont typeface="+mj-lt"/>
              <a:buAutoNum type="arabicPeriod"/>
            </a:pPr>
            <a:r>
              <a:rPr lang="ru-RU" sz="1500" dirty="0" smtClean="0">
                <a:latin typeface="+mj-lt"/>
              </a:rPr>
              <a:t>МБОУ «СОШ с. </a:t>
            </a:r>
            <a:r>
              <a:rPr lang="ru-RU" sz="1500" dirty="0" err="1" smtClean="0">
                <a:latin typeface="+mj-lt"/>
              </a:rPr>
              <a:t>Шарой</a:t>
            </a:r>
            <a:r>
              <a:rPr lang="ru-RU" sz="1500" dirty="0" smtClean="0">
                <a:latin typeface="+mj-lt"/>
              </a:rPr>
              <a:t>» </a:t>
            </a:r>
            <a:r>
              <a:rPr lang="ru-RU" sz="1500" dirty="0" err="1" smtClean="0">
                <a:latin typeface="+mj-lt"/>
              </a:rPr>
              <a:t>Шаройского</a:t>
            </a:r>
            <a:r>
              <a:rPr lang="ru-RU" sz="1500" dirty="0" smtClean="0">
                <a:latin typeface="+mj-lt"/>
              </a:rPr>
              <a:t> муниципального района – </a:t>
            </a:r>
            <a:r>
              <a:rPr lang="ru-RU" sz="1500" dirty="0" smtClean="0">
                <a:solidFill>
                  <a:srgbClr val="FF0000"/>
                </a:solidFill>
                <a:latin typeface="+mj-lt"/>
              </a:rPr>
              <a:t>58,82</a:t>
            </a:r>
            <a:r>
              <a:rPr lang="ru-RU" sz="1500" dirty="0" smtClean="0">
                <a:latin typeface="+mj-lt"/>
              </a:rPr>
              <a:t> баллов;</a:t>
            </a:r>
          </a:p>
          <a:p>
            <a:pPr marL="342900" lvl="0" indent="-342900">
              <a:lnSpc>
                <a:spcPts val="2200"/>
              </a:lnSpc>
              <a:spcBef>
                <a:spcPts val="0"/>
              </a:spcBef>
              <a:buFont typeface="+mj-lt"/>
              <a:buAutoNum type="arabicPeriod"/>
            </a:pPr>
            <a:r>
              <a:rPr lang="ru-RU" sz="1500" dirty="0" smtClean="0">
                <a:latin typeface="+mj-lt"/>
              </a:rPr>
              <a:t>МБОУ «</a:t>
            </a:r>
            <a:r>
              <a:rPr lang="ru-RU" sz="1500" dirty="0" err="1" smtClean="0">
                <a:latin typeface="+mj-lt"/>
              </a:rPr>
              <a:t>Нефтянская</a:t>
            </a:r>
            <a:r>
              <a:rPr lang="ru-RU" sz="1500" dirty="0" smtClean="0">
                <a:latin typeface="+mj-lt"/>
              </a:rPr>
              <a:t> СОШ» </a:t>
            </a:r>
            <a:r>
              <a:rPr lang="ru-RU" sz="1500" dirty="0" err="1" smtClean="0">
                <a:latin typeface="+mj-lt"/>
              </a:rPr>
              <a:t>Веденского</a:t>
            </a:r>
            <a:r>
              <a:rPr lang="ru-RU" sz="1500" dirty="0" smtClean="0">
                <a:latin typeface="+mj-lt"/>
              </a:rPr>
              <a:t> муниципального района – </a:t>
            </a:r>
            <a:r>
              <a:rPr lang="ru-RU" sz="1500" dirty="0" smtClean="0">
                <a:solidFill>
                  <a:srgbClr val="FF0000"/>
                </a:solidFill>
                <a:latin typeface="+mj-lt"/>
              </a:rPr>
              <a:t>59,48</a:t>
            </a:r>
            <a:r>
              <a:rPr lang="ru-RU" sz="1500" dirty="0" smtClean="0">
                <a:latin typeface="+mj-lt"/>
              </a:rPr>
              <a:t> баллов;</a:t>
            </a:r>
          </a:p>
          <a:p>
            <a:pPr marL="342900" lvl="0" indent="-342900">
              <a:lnSpc>
                <a:spcPts val="2200"/>
              </a:lnSpc>
              <a:spcBef>
                <a:spcPts val="0"/>
              </a:spcBef>
              <a:buFont typeface="+mj-lt"/>
              <a:buAutoNum type="arabicPeriod"/>
            </a:pPr>
            <a:r>
              <a:rPr lang="ru-RU" sz="1500" dirty="0" smtClean="0">
                <a:latin typeface="+mj-lt"/>
              </a:rPr>
              <a:t>МБОУ «СОШ № 1 </a:t>
            </a:r>
            <a:r>
              <a:rPr lang="ru-RU" sz="1500" dirty="0" err="1" smtClean="0">
                <a:latin typeface="+mj-lt"/>
              </a:rPr>
              <a:t>с.Кенхи</a:t>
            </a:r>
            <a:r>
              <a:rPr lang="ru-RU" sz="1500" dirty="0" smtClean="0">
                <a:latin typeface="+mj-lt"/>
              </a:rPr>
              <a:t>» </a:t>
            </a:r>
            <a:r>
              <a:rPr lang="ru-RU" sz="1500" dirty="0" err="1" smtClean="0">
                <a:latin typeface="+mj-lt"/>
              </a:rPr>
              <a:t>Шаройского</a:t>
            </a:r>
            <a:r>
              <a:rPr lang="ru-RU" sz="1500" dirty="0" smtClean="0">
                <a:latin typeface="+mj-lt"/>
              </a:rPr>
              <a:t> муниципального района – </a:t>
            </a:r>
            <a:r>
              <a:rPr lang="ru-RU" sz="1500" dirty="0" smtClean="0">
                <a:solidFill>
                  <a:srgbClr val="FF0000"/>
                </a:solidFill>
                <a:latin typeface="+mj-lt"/>
              </a:rPr>
              <a:t>59,64</a:t>
            </a:r>
            <a:r>
              <a:rPr lang="ru-RU" sz="1500" dirty="0" smtClean="0">
                <a:latin typeface="+mj-lt"/>
              </a:rPr>
              <a:t> баллов;</a:t>
            </a:r>
          </a:p>
          <a:p>
            <a:pPr marL="342900" lvl="0" indent="-342900">
              <a:lnSpc>
                <a:spcPts val="2200"/>
              </a:lnSpc>
              <a:spcBef>
                <a:spcPts val="0"/>
              </a:spcBef>
              <a:buFont typeface="+mj-lt"/>
              <a:buAutoNum type="arabicPeriod"/>
            </a:pPr>
            <a:r>
              <a:rPr lang="ru-RU" sz="1500" dirty="0" smtClean="0">
                <a:latin typeface="+mj-lt"/>
              </a:rPr>
              <a:t>МБОУ «СОШ № 2 </a:t>
            </a:r>
            <a:r>
              <a:rPr lang="ru-RU" sz="1500" dirty="0" err="1" smtClean="0">
                <a:latin typeface="+mj-lt"/>
              </a:rPr>
              <a:t>с.Кенхи</a:t>
            </a:r>
            <a:r>
              <a:rPr lang="ru-RU" sz="1500" dirty="0" smtClean="0">
                <a:latin typeface="+mj-lt"/>
              </a:rPr>
              <a:t>» </a:t>
            </a:r>
            <a:r>
              <a:rPr lang="ru-RU" sz="1500" dirty="0" err="1" smtClean="0">
                <a:latin typeface="+mj-lt"/>
              </a:rPr>
              <a:t>Шаройского</a:t>
            </a:r>
            <a:r>
              <a:rPr lang="ru-RU" sz="1500" dirty="0" smtClean="0">
                <a:latin typeface="+mj-lt"/>
              </a:rPr>
              <a:t> муниципального района – </a:t>
            </a:r>
            <a:r>
              <a:rPr lang="ru-RU" sz="1500" dirty="0" smtClean="0">
                <a:solidFill>
                  <a:srgbClr val="FF0000"/>
                </a:solidFill>
                <a:latin typeface="+mj-lt"/>
              </a:rPr>
              <a:t>59,66</a:t>
            </a:r>
            <a:r>
              <a:rPr lang="ru-RU" sz="1500" dirty="0" smtClean="0">
                <a:latin typeface="+mj-lt"/>
              </a:rPr>
              <a:t> баллов;</a:t>
            </a:r>
          </a:p>
          <a:p>
            <a:pPr marL="342900" lvl="0" indent="-342900">
              <a:lnSpc>
                <a:spcPts val="2200"/>
              </a:lnSpc>
              <a:spcBef>
                <a:spcPts val="0"/>
              </a:spcBef>
              <a:buFont typeface="+mj-lt"/>
              <a:buAutoNum type="arabicPeriod"/>
            </a:pPr>
            <a:r>
              <a:rPr lang="ru-RU" sz="1500" dirty="0" smtClean="0">
                <a:latin typeface="+mj-lt"/>
              </a:rPr>
              <a:t>МБУ ДО ДДТ Заводского района г. Грозного – </a:t>
            </a:r>
            <a:r>
              <a:rPr lang="ru-RU" sz="1500" dirty="0" smtClean="0">
                <a:solidFill>
                  <a:srgbClr val="FF0000"/>
                </a:solidFill>
                <a:latin typeface="+mj-lt"/>
              </a:rPr>
              <a:t>60,02</a:t>
            </a:r>
            <a:r>
              <a:rPr lang="ru-RU" sz="1500" dirty="0" smtClean="0">
                <a:latin typeface="+mj-lt"/>
              </a:rPr>
              <a:t> баллов;</a:t>
            </a:r>
          </a:p>
          <a:p>
            <a:pPr marL="342900" lvl="0" indent="-342900">
              <a:lnSpc>
                <a:spcPts val="2200"/>
              </a:lnSpc>
              <a:spcBef>
                <a:spcPts val="0"/>
              </a:spcBef>
              <a:buFont typeface="+mj-lt"/>
              <a:buAutoNum type="arabicPeriod"/>
            </a:pPr>
            <a:r>
              <a:rPr lang="ru-RU" sz="1500" dirty="0" smtClean="0">
                <a:latin typeface="+mj-lt"/>
              </a:rPr>
              <a:t>МБОУ «СОШ № 5 с. Ачхой-Мартан» </a:t>
            </a:r>
            <a:r>
              <a:rPr lang="ru-RU" sz="1500" dirty="0" err="1" smtClean="0">
                <a:latin typeface="+mj-lt"/>
              </a:rPr>
              <a:t>Ачхой-Мартановского</a:t>
            </a:r>
            <a:r>
              <a:rPr lang="ru-RU" sz="1500" dirty="0" smtClean="0">
                <a:latin typeface="+mj-lt"/>
              </a:rPr>
              <a:t> муниципального района – </a:t>
            </a:r>
            <a:r>
              <a:rPr lang="ru-RU" sz="1500" dirty="0" smtClean="0">
                <a:solidFill>
                  <a:srgbClr val="FF0000"/>
                </a:solidFill>
                <a:latin typeface="+mj-lt"/>
              </a:rPr>
              <a:t>61,1</a:t>
            </a:r>
            <a:r>
              <a:rPr lang="ru-RU" sz="1500" dirty="0" smtClean="0">
                <a:latin typeface="+mj-lt"/>
              </a:rPr>
              <a:t> баллов;</a:t>
            </a:r>
          </a:p>
          <a:p>
            <a:pPr marL="342900" lvl="0" indent="-342900">
              <a:lnSpc>
                <a:spcPts val="2200"/>
              </a:lnSpc>
              <a:spcBef>
                <a:spcPts val="0"/>
              </a:spcBef>
              <a:buFont typeface="+mj-lt"/>
              <a:buAutoNum type="arabicPeriod"/>
            </a:pPr>
            <a:r>
              <a:rPr lang="ru-RU" sz="1500" dirty="0" smtClean="0">
                <a:latin typeface="+mj-lt"/>
              </a:rPr>
              <a:t>МБОУ «СОШ с. </a:t>
            </a:r>
            <a:r>
              <a:rPr lang="ru-RU" sz="1500" dirty="0" err="1" smtClean="0">
                <a:latin typeface="+mj-lt"/>
              </a:rPr>
              <a:t>Ведучи</a:t>
            </a:r>
            <a:r>
              <a:rPr lang="ru-RU" sz="1500" dirty="0" smtClean="0">
                <a:latin typeface="+mj-lt"/>
              </a:rPr>
              <a:t>» </a:t>
            </a:r>
            <a:r>
              <a:rPr lang="ru-RU" sz="1500" dirty="0" err="1" smtClean="0">
                <a:latin typeface="+mj-lt"/>
              </a:rPr>
              <a:t>Итум-Калинского</a:t>
            </a:r>
            <a:r>
              <a:rPr lang="ru-RU" sz="1500" dirty="0" smtClean="0">
                <a:latin typeface="+mj-lt"/>
              </a:rPr>
              <a:t> муниципального района – </a:t>
            </a:r>
            <a:r>
              <a:rPr lang="ru-RU" sz="1500" dirty="0" smtClean="0">
                <a:solidFill>
                  <a:srgbClr val="FF0000"/>
                </a:solidFill>
                <a:latin typeface="+mj-lt"/>
              </a:rPr>
              <a:t>65</a:t>
            </a:r>
            <a:r>
              <a:rPr lang="ru-RU" sz="1500" dirty="0" smtClean="0">
                <a:latin typeface="+mj-lt"/>
              </a:rPr>
              <a:t> баллов;</a:t>
            </a:r>
          </a:p>
          <a:p>
            <a:pPr marL="342900" lvl="0" indent="-342900">
              <a:lnSpc>
                <a:spcPts val="2200"/>
              </a:lnSpc>
              <a:spcBef>
                <a:spcPts val="0"/>
              </a:spcBef>
              <a:buFont typeface="+mj-lt"/>
              <a:buAutoNum type="arabicPeriod"/>
            </a:pPr>
            <a:r>
              <a:rPr lang="ru-RU" sz="1500" dirty="0" smtClean="0">
                <a:latin typeface="+mj-lt"/>
              </a:rPr>
              <a:t>МБОУ «СОШ № 3 с. </a:t>
            </a:r>
            <a:r>
              <a:rPr lang="ru-RU" sz="1500" dirty="0" err="1" smtClean="0">
                <a:latin typeface="+mj-lt"/>
              </a:rPr>
              <a:t>Кенхи</a:t>
            </a:r>
            <a:r>
              <a:rPr lang="ru-RU" sz="1500" dirty="0" smtClean="0">
                <a:latin typeface="+mj-lt"/>
              </a:rPr>
              <a:t>» </a:t>
            </a:r>
            <a:r>
              <a:rPr lang="ru-RU" sz="1500" dirty="0" err="1" smtClean="0">
                <a:latin typeface="+mj-lt"/>
              </a:rPr>
              <a:t>Шаройского</a:t>
            </a:r>
            <a:r>
              <a:rPr lang="ru-RU" sz="1500" dirty="0" smtClean="0">
                <a:latin typeface="+mj-lt"/>
              </a:rPr>
              <a:t> муниципального района – </a:t>
            </a:r>
            <a:r>
              <a:rPr lang="ru-RU" sz="1500" dirty="0" smtClean="0">
                <a:solidFill>
                  <a:srgbClr val="FF0000"/>
                </a:solidFill>
                <a:latin typeface="+mj-lt"/>
              </a:rPr>
              <a:t>65,54</a:t>
            </a:r>
            <a:r>
              <a:rPr lang="ru-RU" sz="1500" dirty="0" smtClean="0">
                <a:latin typeface="+mj-lt"/>
              </a:rPr>
              <a:t> баллов;</a:t>
            </a:r>
          </a:p>
          <a:p>
            <a:pPr marL="342900" lvl="0" indent="-342900">
              <a:lnSpc>
                <a:spcPts val="2200"/>
              </a:lnSpc>
              <a:spcBef>
                <a:spcPts val="0"/>
              </a:spcBef>
              <a:buFont typeface="+mj-lt"/>
              <a:buAutoNum type="arabicPeriod"/>
            </a:pPr>
            <a:r>
              <a:rPr lang="ru-RU" sz="1500" dirty="0" smtClean="0">
                <a:latin typeface="+mj-lt"/>
              </a:rPr>
              <a:t>МБОУ «Нижне-</a:t>
            </a:r>
            <a:r>
              <a:rPr lang="ru-RU" sz="1500" dirty="0" err="1" smtClean="0">
                <a:latin typeface="+mj-lt"/>
              </a:rPr>
              <a:t>Курчалинская</a:t>
            </a:r>
            <a:r>
              <a:rPr lang="ru-RU" sz="1500" dirty="0" smtClean="0">
                <a:latin typeface="+mj-lt"/>
              </a:rPr>
              <a:t> СОШ» </a:t>
            </a:r>
            <a:r>
              <a:rPr lang="ru-RU" sz="1500" dirty="0" err="1" smtClean="0">
                <a:latin typeface="+mj-lt"/>
              </a:rPr>
              <a:t>Шаройского</a:t>
            </a:r>
            <a:r>
              <a:rPr lang="ru-RU" sz="1500" dirty="0" smtClean="0">
                <a:latin typeface="+mj-lt"/>
              </a:rPr>
              <a:t> муниципального района – </a:t>
            </a:r>
            <a:r>
              <a:rPr lang="ru-RU" sz="1500" dirty="0" smtClean="0">
                <a:solidFill>
                  <a:srgbClr val="FF0000"/>
                </a:solidFill>
                <a:latin typeface="+mj-lt"/>
              </a:rPr>
              <a:t>66,08</a:t>
            </a:r>
            <a:r>
              <a:rPr lang="ru-RU" sz="1500" dirty="0" smtClean="0">
                <a:latin typeface="+mj-lt"/>
              </a:rPr>
              <a:t> баллов;</a:t>
            </a:r>
          </a:p>
          <a:p>
            <a:pPr marL="342900" lvl="0" indent="-342900">
              <a:lnSpc>
                <a:spcPts val="2200"/>
              </a:lnSpc>
              <a:spcBef>
                <a:spcPts val="0"/>
              </a:spcBef>
              <a:buFont typeface="+mj-lt"/>
              <a:buAutoNum type="arabicPeriod"/>
            </a:pPr>
            <a:r>
              <a:rPr lang="ru-RU" sz="1500" dirty="0" smtClean="0">
                <a:latin typeface="+mj-lt"/>
              </a:rPr>
              <a:t>МБОУ «СОШ с. </a:t>
            </a:r>
            <a:r>
              <a:rPr lang="ru-RU" sz="1500" dirty="0" err="1" smtClean="0">
                <a:latin typeface="+mj-lt"/>
              </a:rPr>
              <a:t>Вашендарой</a:t>
            </a:r>
            <a:r>
              <a:rPr lang="ru-RU" sz="1500" dirty="0" smtClean="0">
                <a:latin typeface="+mj-lt"/>
              </a:rPr>
              <a:t>» </a:t>
            </a:r>
            <a:r>
              <a:rPr lang="ru-RU" sz="1500" dirty="0" err="1" smtClean="0">
                <a:latin typeface="+mj-lt"/>
              </a:rPr>
              <a:t>Шатойского</a:t>
            </a:r>
            <a:r>
              <a:rPr lang="ru-RU" sz="1500" dirty="0" smtClean="0">
                <a:latin typeface="+mj-lt"/>
              </a:rPr>
              <a:t> муниципального района – </a:t>
            </a:r>
            <a:r>
              <a:rPr lang="ru-RU" sz="1500" dirty="0" smtClean="0">
                <a:solidFill>
                  <a:srgbClr val="FF0000"/>
                </a:solidFill>
                <a:latin typeface="+mj-lt"/>
              </a:rPr>
              <a:t>68,94</a:t>
            </a:r>
            <a:r>
              <a:rPr lang="ru-RU" sz="1500" dirty="0" smtClean="0">
                <a:latin typeface="+mj-lt"/>
              </a:rPr>
              <a:t> баллов;</a:t>
            </a:r>
          </a:p>
          <a:p>
            <a:pPr marL="342900" lvl="0" indent="-342900">
              <a:lnSpc>
                <a:spcPts val="2200"/>
              </a:lnSpc>
              <a:spcBef>
                <a:spcPts val="0"/>
              </a:spcBef>
              <a:buFont typeface="+mj-lt"/>
              <a:buAutoNum type="arabicPeriod"/>
            </a:pPr>
            <a:r>
              <a:rPr lang="ru-RU" sz="1500" dirty="0" smtClean="0">
                <a:latin typeface="+mj-lt"/>
              </a:rPr>
              <a:t>МБОУ «</a:t>
            </a:r>
            <a:r>
              <a:rPr lang="ru-RU" sz="1500" dirty="0" err="1" smtClean="0">
                <a:latin typeface="+mj-lt"/>
              </a:rPr>
              <a:t>Ца-Веденская</a:t>
            </a:r>
            <a:r>
              <a:rPr lang="ru-RU" sz="1500" dirty="0" smtClean="0">
                <a:latin typeface="+mj-lt"/>
              </a:rPr>
              <a:t> СОШ № 2» </a:t>
            </a:r>
            <a:r>
              <a:rPr lang="ru-RU" sz="1500" dirty="0" err="1" smtClean="0">
                <a:latin typeface="+mj-lt"/>
              </a:rPr>
              <a:t>Веденского</a:t>
            </a:r>
            <a:r>
              <a:rPr lang="ru-RU" sz="1500" dirty="0" smtClean="0">
                <a:latin typeface="+mj-lt"/>
              </a:rPr>
              <a:t> муниципального района – </a:t>
            </a:r>
            <a:r>
              <a:rPr lang="ru-RU" sz="1500" dirty="0" smtClean="0">
                <a:solidFill>
                  <a:srgbClr val="FF0000"/>
                </a:solidFill>
                <a:latin typeface="+mj-lt"/>
              </a:rPr>
              <a:t>69,32</a:t>
            </a:r>
            <a:r>
              <a:rPr lang="ru-RU" sz="1500" dirty="0" smtClean="0">
                <a:latin typeface="+mj-lt"/>
              </a:rPr>
              <a:t> баллов;</a:t>
            </a:r>
          </a:p>
          <a:p>
            <a:pPr marL="342900" lvl="0" indent="-342900">
              <a:lnSpc>
                <a:spcPts val="2200"/>
              </a:lnSpc>
              <a:spcBef>
                <a:spcPts val="0"/>
              </a:spcBef>
              <a:buFont typeface="+mj-lt"/>
              <a:buAutoNum type="arabicPeriod"/>
            </a:pPr>
            <a:r>
              <a:rPr lang="ru-RU" sz="1500" dirty="0" smtClean="0">
                <a:latin typeface="+mj-lt"/>
              </a:rPr>
              <a:t>МБОУ «</a:t>
            </a:r>
            <a:r>
              <a:rPr lang="ru-RU" sz="1500" dirty="0" err="1" smtClean="0">
                <a:latin typeface="+mj-lt"/>
              </a:rPr>
              <a:t>Ачерешкинская</a:t>
            </a:r>
            <a:r>
              <a:rPr lang="ru-RU" sz="1500" dirty="0" smtClean="0">
                <a:latin typeface="+mj-lt"/>
              </a:rPr>
              <a:t> СШ» </a:t>
            </a:r>
            <a:r>
              <a:rPr lang="ru-RU" sz="1500" dirty="0" err="1" smtClean="0">
                <a:latin typeface="+mj-lt"/>
              </a:rPr>
              <a:t>Курчалоевского</a:t>
            </a:r>
            <a:r>
              <a:rPr lang="ru-RU" sz="1500" dirty="0" smtClean="0">
                <a:latin typeface="+mj-lt"/>
              </a:rPr>
              <a:t> муниципального района – </a:t>
            </a:r>
            <a:r>
              <a:rPr lang="ru-RU" sz="1500" dirty="0" smtClean="0">
                <a:solidFill>
                  <a:srgbClr val="FF0000"/>
                </a:solidFill>
                <a:latin typeface="+mj-lt"/>
              </a:rPr>
              <a:t>69,9</a:t>
            </a:r>
            <a:r>
              <a:rPr lang="ru-RU" sz="1500" dirty="0" smtClean="0">
                <a:latin typeface="+mj-lt"/>
              </a:rPr>
              <a:t> баллов;</a:t>
            </a:r>
          </a:p>
          <a:p>
            <a:pPr marL="342900" lvl="0" indent="-342900">
              <a:lnSpc>
                <a:spcPts val="2200"/>
              </a:lnSpc>
              <a:spcBef>
                <a:spcPts val="0"/>
              </a:spcBef>
              <a:buFont typeface="+mj-lt"/>
              <a:buAutoNum type="arabicPeriod"/>
            </a:pPr>
            <a:r>
              <a:rPr lang="ru-RU" sz="1500" dirty="0" smtClean="0">
                <a:latin typeface="+mj-lt"/>
              </a:rPr>
              <a:t>МБОУ «</a:t>
            </a:r>
            <a:r>
              <a:rPr lang="ru-RU" sz="1500" dirty="0" err="1" smtClean="0">
                <a:latin typeface="+mj-lt"/>
              </a:rPr>
              <a:t>Харачойская</a:t>
            </a:r>
            <a:r>
              <a:rPr lang="ru-RU" sz="1500" dirty="0" smtClean="0">
                <a:latin typeface="+mj-lt"/>
              </a:rPr>
              <a:t> СОШ» </a:t>
            </a:r>
            <a:r>
              <a:rPr lang="ru-RU" sz="1500" dirty="0" err="1" smtClean="0">
                <a:latin typeface="+mj-lt"/>
              </a:rPr>
              <a:t>Веденского</a:t>
            </a:r>
            <a:r>
              <a:rPr lang="ru-RU" sz="1500" dirty="0" smtClean="0">
                <a:latin typeface="+mj-lt"/>
              </a:rPr>
              <a:t> муниципального района – </a:t>
            </a:r>
            <a:r>
              <a:rPr lang="ru-RU" sz="1500" dirty="0" smtClean="0">
                <a:solidFill>
                  <a:srgbClr val="FF0000"/>
                </a:solidFill>
                <a:latin typeface="+mj-lt"/>
              </a:rPr>
              <a:t>69,96</a:t>
            </a:r>
            <a:r>
              <a:rPr lang="ru-RU" sz="1500" dirty="0" smtClean="0">
                <a:latin typeface="+mj-lt"/>
              </a:rPr>
              <a:t> баллов;</a:t>
            </a:r>
          </a:p>
          <a:p>
            <a:pPr marL="342900" lvl="0" indent="-342900">
              <a:lnSpc>
                <a:spcPts val="2200"/>
              </a:lnSpc>
              <a:spcBef>
                <a:spcPts val="0"/>
              </a:spcBef>
              <a:buFont typeface="+mj-lt"/>
              <a:buAutoNum type="arabicPeriod"/>
            </a:pPr>
            <a:r>
              <a:rPr lang="ru-RU" sz="1500" dirty="0" smtClean="0">
                <a:latin typeface="+mj-lt"/>
              </a:rPr>
              <a:t>МБОУ «СОШ с. </a:t>
            </a:r>
            <a:r>
              <a:rPr lang="ru-RU" sz="1500" dirty="0" err="1" smtClean="0">
                <a:latin typeface="+mj-lt"/>
              </a:rPr>
              <a:t>Гордали</a:t>
            </a:r>
            <a:r>
              <a:rPr lang="ru-RU" sz="1500" dirty="0" smtClean="0">
                <a:latin typeface="+mj-lt"/>
              </a:rPr>
              <a:t>» Ножай-</a:t>
            </a:r>
            <a:r>
              <a:rPr lang="ru-RU" sz="1500" dirty="0" err="1" smtClean="0">
                <a:latin typeface="+mj-lt"/>
              </a:rPr>
              <a:t>Юртовского</a:t>
            </a:r>
            <a:r>
              <a:rPr lang="ru-RU" sz="1500" dirty="0" smtClean="0">
                <a:latin typeface="+mj-lt"/>
              </a:rPr>
              <a:t> муниципального района – </a:t>
            </a:r>
            <a:r>
              <a:rPr lang="ru-RU" sz="1500" dirty="0" smtClean="0">
                <a:solidFill>
                  <a:srgbClr val="FF0000"/>
                </a:solidFill>
                <a:latin typeface="+mj-lt"/>
              </a:rPr>
              <a:t>70,2</a:t>
            </a:r>
            <a:r>
              <a:rPr lang="ru-RU" sz="1500" dirty="0" smtClean="0">
                <a:latin typeface="+mj-lt"/>
              </a:rPr>
              <a:t> баллов;</a:t>
            </a:r>
          </a:p>
          <a:p>
            <a:pPr marL="342900" lvl="0" indent="-342900">
              <a:lnSpc>
                <a:spcPts val="2200"/>
              </a:lnSpc>
              <a:spcBef>
                <a:spcPts val="0"/>
              </a:spcBef>
              <a:buFont typeface="+mj-lt"/>
              <a:buAutoNum type="arabicPeriod"/>
            </a:pPr>
            <a:r>
              <a:rPr lang="ru-RU" sz="1500" dirty="0" smtClean="0">
                <a:latin typeface="+mj-lt"/>
              </a:rPr>
              <a:t>МБУ ДО «Дом детско-юношеского туризма и экскурсии Грозненского муниципального района» - </a:t>
            </a:r>
            <a:r>
              <a:rPr lang="ru-RU" sz="1500" dirty="0" smtClean="0">
                <a:solidFill>
                  <a:srgbClr val="FF0000"/>
                </a:solidFill>
                <a:latin typeface="+mj-lt"/>
              </a:rPr>
              <a:t>72,38</a:t>
            </a:r>
            <a:r>
              <a:rPr lang="ru-RU" sz="1500" dirty="0" smtClean="0">
                <a:latin typeface="+mj-lt"/>
              </a:rPr>
              <a:t> баллов; </a:t>
            </a:r>
          </a:p>
          <a:p>
            <a:pPr marL="342900" indent="-342900">
              <a:lnSpc>
                <a:spcPts val="2200"/>
              </a:lnSpc>
              <a:spcBef>
                <a:spcPts val="0"/>
              </a:spcBef>
              <a:buFont typeface="+mj-lt"/>
              <a:buAutoNum type="arabicPeriod"/>
            </a:pPr>
            <a:r>
              <a:rPr lang="ru-RU" sz="1500" dirty="0" smtClean="0">
                <a:latin typeface="+mj-lt"/>
              </a:rPr>
              <a:t>МБОУ «СОШ с. </a:t>
            </a:r>
            <a:r>
              <a:rPr lang="ru-RU" sz="1500" dirty="0" err="1" smtClean="0">
                <a:latin typeface="+mj-lt"/>
              </a:rPr>
              <a:t>Ушкалой</a:t>
            </a:r>
            <a:r>
              <a:rPr lang="ru-RU" sz="1500" dirty="0" smtClean="0">
                <a:latin typeface="+mj-lt"/>
              </a:rPr>
              <a:t>» </a:t>
            </a:r>
            <a:r>
              <a:rPr lang="ru-RU" sz="1500" dirty="0" err="1" smtClean="0">
                <a:latin typeface="+mj-lt"/>
              </a:rPr>
              <a:t>Итум-Калинского</a:t>
            </a:r>
            <a:r>
              <a:rPr lang="ru-RU" sz="1500" dirty="0" smtClean="0">
                <a:latin typeface="+mj-lt"/>
              </a:rPr>
              <a:t> муниципального района – </a:t>
            </a:r>
            <a:r>
              <a:rPr lang="ru-RU" sz="1500" dirty="0" smtClean="0">
                <a:solidFill>
                  <a:srgbClr val="FF0000"/>
                </a:solidFill>
                <a:latin typeface="+mj-lt"/>
              </a:rPr>
              <a:t>73,1</a:t>
            </a:r>
            <a:r>
              <a:rPr lang="ru-RU" sz="1500" dirty="0" smtClean="0">
                <a:latin typeface="+mj-lt"/>
              </a:rPr>
              <a:t> балл;</a:t>
            </a:r>
            <a:r>
              <a:rPr lang="ru-RU" sz="1500" dirty="0">
                <a:latin typeface="+mj-lt"/>
              </a:rPr>
              <a:t> </a:t>
            </a:r>
            <a:endParaRPr lang="ru-RU" sz="1500" dirty="0" smtClean="0">
              <a:latin typeface="+mj-lt"/>
            </a:endParaRPr>
          </a:p>
          <a:p>
            <a:pPr marL="342900" indent="-342900">
              <a:lnSpc>
                <a:spcPts val="2200"/>
              </a:lnSpc>
              <a:spcBef>
                <a:spcPts val="0"/>
              </a:spcBef>
              <a:buFont typeface="+mj-lt"/>
              <a:buAutoNum type="arabicPeriod"/>
            </a:pPr>
            <a:r>
              <a:rPr lang="ru-RU" sz="1500" dirty="0" smtClean="0">
                <a:latin typeface="+mj-lt"/>
              </a:rPr>
              <a:t>МБОУ </a:t>
            </a:r>
            <a:r>
              <a:rPr lang="ru-RU" sz="1500" dirty="0">
                <a:latin typeface="+mj-lt"/>
              </a:rPr>
              <a:t>«</a:t>
            </a:r>
            <a:r>
              <a:rPr lang="ru-RU" sz="1500" dirty="0" err="1">
                <a:latin typeface="+mj-lt"/>
              </a:rPr>
              <a:t>Бенойская</a:t>
            </a:r>
            <a:r>
              <a:rPr lang="ru-RU" sz="1500" dirty="0">
                <a:latin typeface="+mj-lt"/>
              </a:rPr>
              <a:t> СОШ» </a:t>
            </a:r>
            <a:r>
              <a:rPr lang="ru-RU" sz="1500" dirty="0" err="1">
                <a:latin typeface="+mj-lt"/>
              </a:rPr>
              <a:t>Веденского</a:t>
            </a:r>
            <a:r>
              <a:rPr lang="ru-RU" sz="1500" dirty="0">
                <a:latin typeface="+mj-lt"/>
              </a:rPr>
              <a:t> муниципального района – </a:t>
            </a:r>
            <a:r>
              <a:rPr lang="ru-RU" sz="1500" dirty="0">
                <a:solidFill>
                  <a:srgbClr val="FF0000"/>
                </a:solidFill>
                <a:latin typeface="+mj-lt"/>
              </a:rPr>
              <a:t>73,76</a:t>
            </a:r>
            <a:r>
              <a:rPr lang="ru-RU" sz="1500" dirty="0">
                <a:latin typeface="+mj-lt"/>
              </a:rPr>
              <a:t> баллов</a:t>
            </a:r>
            <a:r>
              <a:rPr lang="ru-RU" sz="1500" dirty="0" smtClean="0">
                <a:latin typeface="+mj-lt"/>
              </a:rPr>
              <a:t>;</a:t>
            </a:r>
            <a:r>
              <a:rPr lang="ru-RU" sz="1500" dirty="0">
                <a:latin typeface="+mj-lt"/>
              </a:rPr>
              <a:t> </a:t>
            </a:r>
            <a:endParaRPr lang="ru-RU" sz="1500" dirty="0" smtClean="0">
              <a:latin typeface="+mj-lt"/>
            </a:endParaRPr>
          </a:p>
          <a:p>
            <a:pPr marL="342900" indent="-342900">
              <a:lnSpc>
                <a:spcPts val="2200"/>
              </a:lnSpc>
              <a:spcBef>
                <a:spcPts val="0"/>
              </a:spcBef>
              <a:buFont typeface="+mj-lt"/>
              <a:buAutoNum type="arabicPeriod"/>
            </a:pPr>
            <a:r>
              <a:rPr lang="ru-RU" sz="1500" dirty="0" smtClean="0">
                <a:latin typeface="+mj-lt"/>
              </a:rPr>
              <a:t>ГБУ </a:t>
            </a:r>
            <a:r>
              <a:rPr lang="ru-RU" sz="1500" dirty="0">
                <a:latin typeface="+mj-lt"/>
              </a:rPr>
              <a:t>ДО «</a:t>
            </a:r>
            <a:r>
              <a:rPr lang="ru-RU" sz="1500" dirty="0" err="1">
                <a:latin typeface="+mj-lt"/>
              </a:rPr>
              <a:t>Кошкельдинская</a:t>
            </a:r>
            <a:r>
              <a:rPr lang="ru-RU" sz="1500" dirty="0">
                <a:latin typeface="+mj-lt"/>
              </a:rPr>
              <a:t> детская художественная школа» </a:t>
            </a:r>
            <a:r>
              <a:rPr lang="ru-RU" sz="1500" dirty="0" err="1">
                <a:latin typeface="+mj-lt"/>
              </a:rPr>
              <a:t>Гудермесского</a:t>
            </a:r>
            <a:r>
              <a:rPr lang="ru-RU" sz="1500" dirty="0">
                <a:latin typeface="+mj-lt"/>
              </a:rPr>
              <a:t> муниципального района – </a:t>
            </a:r>
            <a:r>
              <a:rPr lang="ru-RU" sz="1500" dirty="0">
                <a:solidFill>
                  <a:srgbClr val="FF0000"/>
                </a:solidFill>
                <a:latin typeface="+mj-lt"/>
              </a:rPr>
              <a:t>73,94</a:t>
            </a:r>
            <a:r>
              <a:rPr lang="ru-RU" sz="1500" dirty="0">
                <a:latin typeface="+mj-lt"/>
              </a:rPr>
              <a:t> баллов</a:t>
            </a:r>
            <a:r>
              <a:rPr lang="ru-RU" sz="1500" dirty="0" smtClean="0">
                <a:latin typeface="+mj-lt"/>
              </a:rPr>
              <a:t>;</a:t>
            </a:r>
            <a:r>
              <a:rPr lang="ru-RU" sz="1500" dirty="0">
                <a:latin typeface="+mj-lt"/>
              </a:rPr>
              <a:t> </a:t>
            </a:r>
            <a:endParaRPr lang="ru-RU" sz="1500" dirty="0" smtClean="0">
              <a:latin typeface="+mj-lt"/>
            </a:endParaRPr>
          </a:p>
          <a:p>
            <a:pPr marL="342900" indent="-342900">
              <a:lnSpc>
                <a:spcPts val="2200"/>
              </a:lnSpc>
              <a:spcBef>
                <a:spcPts val="0"/>
              </a:spcBef>
              <a:buFont typeface="+mj-lt"/>
              <a:buAutoNum type="arabicPeriod"/>
            </a:pPr>
            <a:r>
              <a:rPr lang="ru-RU" sz="1500" dirty="0" smtClean="0">
                <a:latin typeface="+mj-lt"/>
              </a:rPr>
              <a:t>МБОУ «</a:t>
            </a:r>
            <a:r>
              <a:rPr lang="ru-RU" sz="1500" dirty="0" err="1" smtClean="0">
                <a:latin typeface="+mj-lt"/>
              </a:rPr>
              <a:t>Гойская</a:t>
            </a:r>
            <a:r>
              <a:rPr lang="ru-RU" sz="1500" dirty="0" smtClean="0">
                <a:latin typeface="+mj-lt"/>
              </a:rPr>
              <a:t> </a:t>
            </a:r>
            <a:r>
              <a:rPr lang="ru-RU" sz="1500" dirty="0">
                <a:latin typeface="+mj-lt"/>
              </a:rPr>
              <a:t>СОШ им. </a:t>
            </a:r>
            <a:r>
              <a:rPr lang="ru-RU" sz="1500" dirty="0" err="1" smtClean="0">
                <a:latin typeface="+mj-lt"/>
              </a:rPr>
              <a:t>М.Дадаева</a:t>
            </a:r>
            <a:r>
              <a:rPr lang="ru-RU" sz="1500" dirty="0" smtClean="0">
                <a:latin typeface="+mj-lt"/>
              </a:rPr>
              <a:t>» </a:t>
            </a:r>
            <a:r>
              <a:rPr lang="ru-RU" sz="1500" dirty="0" err="1">
                <a:latin typeface="+mj-lt"/>
              </a:rPr>
              <a:t>Урус-Мартановского</a:t>
            </a:r>
            <a:r>
              <a:rPr lang="ru-RU" sz="1500" dirty="0">
                <a:latin typeface="+mj-lt"/>
              </a:rPr>
              <a:t> муниципального района – </a:t>
            </a:r>
            <a:r>
              <a:rPr lang="ru-RU" sz="1500" dirty="0">
                <a:solidFill>
                  <a:srgbClr val="FF0000"/>
                </a:solidFill>
                <a:latin typeface="+mj-lt"/>
              </a:rPr>
              <a:t>74,42</a:t>
            </a:r>
            <a:r>
              <a:rPr lang="ru-RU" sz="1500" dirty="0">
                <a:latin typeface="+mj-lt"/>
              </a:rPr>
              <a:t> балла</a:t>
            </a:r>
            <a:r>
              <a:rPr lang="ru-RU" sz="1500" dirty="0" smtClean="0">
                <a:latin typeface="+mj-lt"/>
              </a:rPr>
              <a:t>;</a:t>
            </a:r>
            <a:r>
              <a:rPr lang="ru-RU" sz="1500" dirty="0">
                <a:latin typeface="+mj-lt"/>
              </a:rPr>
              <a:t> </a:t>
            </a:r>
            <a:r>
              <a:rPr lang="ru-RU" sz="1500" dirty="0" smtClean="0">
                <a:latin typeface="+mj-lt"/>
              </a:rPr>
              <a:t> </a:t>
            </a:r>
          </a:p>
          <a:p>
            <a:pPr marL="342900" indent="-342900">
              <a:lnSpc>
                <a:spcPts val="2200"/>
              </a:lnSpc>
              <a:spcBef>
                <a:spcPts val="0"/>
              </a:spcBef>
              <a:buFont typeface="+mj-lt"/>
              <a:buAutoNum type="arabicPeriod"/>
            </a:pPr>
            <a:r>
              <a:rPr lang="ru-RU" sz="1500" dirty="0" smtClean="0">
                <a:latin typeface="+mj-lt"/>
              </a:rPr>
              <a:t>МБОУ </a:t>
            </a:r>
            <a:r>
              <a:rPr lang="ru-RU" sz="1500" dirty="0">
                <a:latin typeface="+mj-lt"/>
              </a:rPr>
              <a:t>СОШ </a:t>
            </a:r>
            <a:r>
              <a:rPr lang="ru-RU" sz="1500" dirty="0" smtClean="0">
                <a:latin typeface="+mj-lt"/>
              </a:rPr>
              <a:t>№ 3 </a:t>
            </a:r>
            <a:r>
              <a:rPr lang="ru-RU" sz="1500" dirty="0">
                <a:latin typeface="+mj-lt"/>
              </a:rPr>
              <a:t>с. </a:t>
            </a:r>
            <a:r>
              <a:rPr lang="ru-RU" sz="1500" dirty="0" err="1">
                <a:latin typeface="+mj-lt"/>
              </a:rPr>
              <a:t>Алхан</a:t>
            </a:r>
            <a:r>
              <a:rPr lang="ru-RU" sz="1500" dirty="0">
                <a:latin typeface="+mj-lt"/>
              </a:rPr>
              <a:t>-Юрт </a:t>
            </a:r>
            <a:r>
              <a:rPr lang="ru-RU" sz="1500" dirty="0" err="1">
                <a:latin typeface="+mj-lt"/>
              </a:rPr>
              <a:t>Урус-Мартановского</a:t>
            </a:r>
            <a:r>
              <a:rPr lang="ru-RU" sz="1500" dirty="0">
                <a:latin typeface="+mj-lt"/>
              </a:rPr>
              <a:t> муниципального района – </a:t>
            </a:r>
            <a:r>
              <a:rPr lang="ru-RU" sz="1500" dirty="0">
                <a:solidFill>
                  <a:srgbClr val="FF0000"/>
                </a:solidFill>
                <a:latin typeface="+mj-lt"/>
              </a:rPr>
              <a:t>74,66</a:t>
            </a:r>
            <a:r>
              <a:rPr lang="ru-RU" sz="1500" dirty="0">
                <a:latin typeface="+mj-lt"/>
              </a:rPr>
              <a:t> балла.</a:t>
            </a:r>
          </a:p>
          <a:p>
            <a:pPr marL="0" indent="0">
              <a:lnSpc>
                <a:spcPts val="2200"/>
              </a:lnSpc>
              <a:spcBef>
                <a:spcPts val="0"/>
              </a:spcBef>
              <a:buNone/>
            </a:pPr>
            <a:endParaRPr lang="ru-RU" sz="1500" dirty="0">
              <a:latin typeface="+mj-lt"/>
            </a:endParaRPr>
          </a:p>
          <a:p>
            <a:pPr marL="0" indent="0">
              <a:lnSpc>
                <a:spcPts val="2200"/>
              </a:lnSpc>
              <a:spcBef>
                <a:spcPts val="0"/>
              </a:spcBef>
              <a:buNone/>
            </a:pPr>
            <a:endParaRPr lang="ru-RU" sz="1500" dirty="0">
              <a:latin typeface="+mj-lt"/>
            </a:endParaRPr>
          </a:p>
          <a:p>
            <a:pPr marL="0" indent="0">
              <a:lnSpc>
                <a:spcPts val="2200"/>
              </a:lnSpc>
              <a:spcBef>
                <a:spcPts val="0"/>
              </a:spcBef>
              <a:buNone/>
            </a:pPr>
            <a:endParaRPr lang="ru-RU" sz="1500" dirty="0">
              <a:latin typeface="+mj-lt"/>
            </a:endParaRPr>
          </a:p>
          <a:p>
            <a:pPr marL="0" lvl="0" indent="0">
              <a:lnSpc>
                <a:spcPts val="2200"/>
              </a:lnSpc>
              <a:spcBef>
                <a:spcPts val="0"/>
              </a:spcBef>
              <a:buNone/>
            </a:pPr>
            <a:endParaRPr lang="ru-RU" sz="1500" dirty="0">
              <a:latin typeface="+mj-lt"/>
            </a:endParaRPr>
          </a:p>
        </p:txBody>
      </p:sp>
      <p:sp>
        <p:nvSpPr>
          <p:cNvPr id="11" name="Заголовок 1"/>
          <p:cNvSpPr>
            <a:spLocks noGrp="1"/>
          </p:cNvSpPr>
          <p:nvPr>
            <p:ph type="title"/>
          </p:nvPr>
        </p:nvSpPr>
        <p:spPr>
          <a:xfrm>
            <a:off x="2200275" y="145154"/>
            <a:ext cx="7200900" cy="693046"/>
          </a:xfrm>
        </p:spPr>
        <p:txBody>
          <a:bodyPr>
            <a:normAutofit/>
          </a:bodyPr>
          <a:lstStyle/>
          <a:p>
            <a:r>
              <a:rPr lang="ru-RU" sz="1800" b="1" dirty="0" smtClean="0"/>
              <a:t>Образовательные организации, набравшие </a:t>
            </a:r>
            <a:r>
              <a:rPr lang="ru-RU" sz="1800" b="1" dirty="0"/>
              <a:t>наименьшее</a:t>
            </a:r>
            <a:r>
              <a:rPr lang="ru-RU" sz="1800" dirty="0"/>
              <a:t/>
            </a:r>
            <a:br>
              <a:rPr lang="ru-RU" sz="1800" dirty="0"/>
            </a:br>
            <a:r>
              <a:rPr lang="ru-RU" sz="1800" b="1" dirty="0"/>
              <a:t>количество </a:t>
            </a:r>
            <a:r>
              <a:rPr lang="ru-RU" sz="1800" b="1" dirty="0" smtClean="0"/>
              <a:t>баллов</a:t>
            </a:r>
            <a:endParaRPr lang="ru-RU" sz="1800" dirty="0"/>
          </a:p>
        </p:txBody>
      </p:sp>
    </p:spTree>
    <p:extLst>
      <p:ext uri="{BB962C8B-B14F-4D97-AF65-F5344CB8AC3E}">
        <p14:creationId xmlns:p14="http://schemas.microsoft.com/office/powerpoint/2010/main" val="29568037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3"/>
          <p:cNvSpPr>
            <a:spLocks noGrp="1"/>
          </p:cNvSpPr>
          <p:nvPr>
            <p:ph sz="half" idx="2"/>
          </p:nvPr>
        </p:nvSpPr>
        <p:spPr>
          <a:xfrm>
            <a:off x="2200275" y="152399"/>
            <a:ext cx="7124701" cy="866775"/>
          </a:xfrm>
        </p:spPr>
        <p:txBody>
          <a:bodyPr>
            <a:normAutofit fontScale="92500"/>
          </a:bodyPr>
          <a:lstStyle/>
          <a:p>
            <a:pPr marL="0" indent="0" algn="ctr">
              <a:buNone/>
            </a:pPr>
            <a:r>
              <a:rPr lang="ru-RU" b="1" dirty="0" smtClean="0">
                <a:latin typeface="+mj-lt"/>
              </a:rPr>
              <a:t>Соотношение рейтингов образовательных организаций и среднеотраслевого рейтинга </a:t>
            </a:r>
            <a:endParaRPr lang="ru-RU" b="1" dirty="0">
              <a:latin typeface="+mj-lt"/>
            </a:endParaRPr>
          </a:p>
        </p:txBody>
      </p:sp>
      <p:sp>
        <p:nvSpPr>
          <p:cNvPr id="2" name="TextBox 1"/>
          <p:cNvSpPr txBox="1"/>
          <p:nvPr/>
        </p:nvSpPr>
        <p:spPr>
          <a:xfrm>
            <a:off x="8467725" y="3135631"/>
            <a:ext cx="781050" cy="369332"/>
          </a:xfrm>
          <a:prstGeom prst="rect">
            <a:avLst/>
          </a:prstGeom>
          <a:noFill/>
        </p:spPr>
        <p:txBody>
          <a:bodyPr wrap="square" rtlCol="0">
            <a:spAutoFit/>
          </a:bodyPr>
          <a:lstStyle/>
          <a:p>
            <a:endParaRPr lang="ru-RU" dirty="0"/>
          </a:p>
        </p:txBody>
      </p:sp>
      <p:pic>
        <p:nvPicPr>
          <p:cNvPr id="8" name="Рисунок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 y="1019174"/>
            <a:ext cx="11763375" cy="5743576"/>
          </a:xfrm>
          <a:prstGeom prst="rect">
            <a:avLst/>
          </a:prstGeom>
        </p:spPr>
      </p:pic>
    </p:spTree>
    <p:extLst>
      <p:ext uri="{BB962C8B-B14F-4D97-AF65-F5344CB8AC3E}">
        <p14:creationId xmlns:p14="http://schemas.microsoft.com/office/powerpoint/2010/main" val="26539468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Заголовок 1"/>
          <p:cNvSpPr txBox="1">
            <a:spLocks/>
          </p:cNvSpPr>
          <p:nvPr/>
        </p:nvSpPr>
        <p:spPr>
          <a:xfrm>
            <a:off x="3152775" y="333375"/>
            <a:ext cx="5333999" cy="56017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ru-RU" sz="2000" b="1" dirty="0" smtClean="0"/>
              <a:t>Рейтинг НОКО </a:t>
            </a:r>
          </a:p>
          <a:p>
            <a:r>
              <a:rPr lang="ru-RU" sz="2000" b="1" dirty="0" smtClean="0"/>
              <a:t>по городам и муниципальным районам</a:t>
            </a:r>
            <a:endParaRPr lang="ru-RU" sz="2000" b="1" dirty="0"/>
          </a:p>
        </p:txBody>
      </p:sp>
      <p:graphicFrame>
        <p:nvGraphicFramePr>
          <p:cNvPr id="6" name="Таблица 5"/>
          <p:cNvGraphicFramePr>
            <a:graphicFrameLocks noGrp="1"/>
          </p:cNvGraphicFramePr>
          <p:nvPr>
            <p:extLst>
              <p:ext uri="{D42A27DB-BD31-4B8C-83A1-F6EECF244321}">
                <p14:modId xmlns:p14="http://schemas.microsoft.com/office/powerpoint/2010/main" val="126035585"/>
              </p:ext>
            </p:extLst>
          </p:nvPr>
        </p:nvGraphicFramePr>
        <p:xfrm>
          <a:off x="935038" y="1198139"/>
          <a:ext cx="10647361" cy="5458351"/>
        </p:xfrm>
        <a:graphic>
          <a:graphicData uri="http://schemas.openxmlformats.org/drawingml/2006/table">
            <a:tbl>
              <a:tblPr firstRow="1" firstCol="1" bandRow="1">
                <a:tableStyleId>{3B4B98B0-60AC-42C2-AFA5-B58CD77FA1E5}</a:tableStyleId>
              </a:tblPr>
              <a:tblGrid>
                <a:gridCol w="657096"/>
                <a:gridCol w="4276017"/>
                <a:gridCol w="4586401"/>
                <a:gridCol w="1127847"/>
              </a:tblGrid>
              <a:tr h="281610">
                <a:tc>
                  <a:txBody>
                    <a:bodyPr/>
                    <a:lstStyle/>
                    <a:p>
                      <a:pPr algn="ctr">
                        <a:lnSpc>
                          <a:spcPct val="107000"/>
                        </a:lnSpc>
                        <a:spcAft>
                          <a:spcPts val="0"/>
                        </a:spcAft>
                      </a:pPr>
                      <a:r>
                        <a:rPr lang="ru-RU" sz="1400" dirty="0">
                          <a:effectLst/>
                        </a:rPr>
                        <a:t> №</a:t>
                      </a:r>
                    </a:p>
                    <a:p>
                      <a:pPr algn="ctr">
                        <a:lnSpc>
                          <a:spcPct val="107000"/>
                        </a:lnSpc>
                        <a:spcAft>
                          <a:spcPts val="0"/>
                        </a:spcAft>
                      </a:pPr>
                      <a:r>
                        <a:rPr lang="ru-RU" sz="1400" dirty="0">
                          <a:effectLst/>
                        </a:rPr>
                        <a:t>п/п</a:t>
                      </a:r>
                      <a:endParaRPr lang="ru-RU" sz="1400" dirty="0">
                        <a:effectLst/>
                        <a:latin typeface="+mj-lt"/>
                        <a:ea typeface="Calibri" panose="020F0502020204030204" pitchFamily="34" charset="0"/>
                        <a:cs typeface="Times New Roman" panose="02020603050405020304" pitchFamily="18" charset="0"/>
                      </a:endParaRPr>
                    </a:p>
                  </a:txBody>
                  <a:tcPr marL="26785" marR="26785" marT="0" marB="0">
                    <a:lnL>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ru-RU" sz="1400" dirty="0">
                          <a:effectLst/>
                        </a:rPr>
                        <a:t> </a:t>
                      </a:r>
                      <a:r>
                        <a:rPr lang="ru-RU" sz="1400" dirty="0" smtClean="0">
                          <a:effectLst/>
                        </a:rPr>
                        <a:t>Наименование </a:t>
                      </a:r>
                      <a:r>
                        <a:rPr lang="ru-RU" sz="1400" dirty="0">
                          <a:effectLst/>
                        </a:rPr>
                        <a:t>городского округа, муниципального района</a:t>
                      </a:r>
                      <a:endParaRPr lang="ru-RU" sz="1400" dirty="0">
                        <a:effectLst/>
                        <a:latin typeface="+mj-lt"/>
                        <a:ea typeface="Calibri" panose="020F0502020204030204" pitchFamily="34" charset="0"/>
                        <a:cs typeface="Times New Roman" panose="02020603050405020304" pitchFamily="18" charset="0"/>
                      </a:endParaRPr>
                    </a:p>
                  </a:txBody>
                  <a:tcPr marL="26785" marR="26785" marT="0" marB="0">
                    <a:lnL>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ru-RU" sz="1400" dirty="0">
                          <a:effectLst/>
                        </a:rPr>
                        <a:t>Количество организаций охваченных НОК</a:t>
                      </a:r>
                      <a:endParaRPr lang="ru-RU" sz="1400" dirty="0">
                        <a:effectLst/>
                        <a:latin typeface="+mj-lt"/>
                        <a:ea typeface="Calibri" panose="020F0502020204030204" pitchFamily="34" charset="0"/>
                        <a:cs typeface="Times New Roman" panose="02020603050405020304" pitchFamily="18" charset="0"/>
                      </a:endParaRPr>
                    </a:p>
                  </a:txBody>
                  <a:tcPr marL="26785" marR="26785" marT="0" marB="0">
                    <a:lnL>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ru-RU" sz="1400" dirty="0">
                          <a:effectLst/>
                        </a:rPr>
                        <a:t>балл</a:t>
                      </a:r>
                      <a:endParaRPr lang="ru-RU" sz="1400" dirty="0">
                        <a:effectLst/>
                        <a:latin typeface="+mj-lt"/>
                        <a:ea typeface="Calibri" panose="020F0502020204030204" pitchFamily="34" charset="0"/>
                        <a:cs typeface="Times New Roman" panose="02020603050405020304" pitchFamily="18" charset="0"/>
                      </a:endParaRPr>
                    </a:p>
                  </a:txBody>
                  <a:tcPr marL="26785" marR="26785" marT="0" marB="0">
                    <a:lnL>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77877">
                <a:tc>
                  <a:txBody>
                    <a:bodyPr/>
                    <a:lstStyle/>
                    <a:p>
                      <a:pPr marL="0" lvl="0" indent="0" algn="ctr">
                        <a:lnSpc>
                          <a:spcPct val="107000"/>
                        </a:lnSpc>
                        <a:spcAft>
                          <a:spcPts val="0"/>
                        </a:spcAft>
                        <a:buFont typeface="+mj-lt"/>
                        <a:buNone/>
                      </a:pPr>
                      <a:r>
                        <a:rPr lang="ru-RU" sz="1400" b="0" dirty="0" smtClean="0">
                          <a:effectLst/>
                          <a:latin typeface="+mj-lt"/>
                        </a:rPr>
                        <a:t>1.</a:t>
                      </a:r>
                      <a:r>
                        <a:rPr lang="ru-RU" sz="1400" b="0" dirty="0">
                          <a:effectLst/>
                          <a:latin typeface="+mj-lt"/>
                        </a:rPr>
                        <a:t> </a:t>
                      </a:r>
                      <a:endParaRPr lang="ru-RU" sz="1400" b="0" dirty="0">
                        <a:effectLst/>
                        <a:latin typeface="+mj-lt"/>
                        <a:ea typeface="Calibri" panose="020F0502020204030204" pitchFamily="34" charset="0"/>
                        <a:cs typeface="Times New Roman" panose="02020603050405020304" pitchFamily="18" charset="0"/>
                      </a:endParaRPr>
                    </a:p>
                  </a:txBody>
                  <a:tcPr marL="26785" marR="26785" marT="0"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92D050">
                        <a:alpha val="20000"/>
                      </a:srgbClr>
                    </a:solidFill>
                  </a:tcPr>
                </a:tc>
                <a:tc>
                  <a:txBody>
                    <a:bodyPr/>
                    <a:lstStyle/>
                    <a:p>
                      <a:pPr algn="l">
                        <a:lnSpc>
                          <a:spcPct val="107000"/>
                        </a:lnSpc>
                        <a:spcAft>
                          <a:spcPts val="0"/>
                        </a:spcAft>
                      </a:pPr>
                      <a:r>
                        <a:rPr lang="ru-RU" sz="1400" dirty="0">
                          <a:effectLst/>
                        </a:rPr>
                        <a:t>г. Аргун</a:t>
                      </a:r>
                      <a:endParaRPr lang="ru-RU" sz="1400" dirty="0">
                        <a:effectLst/>
                        <a:latin typeface="+mj-lt"/>
                        <a:ea typeface="Calibri" panose="020F0502020204030204" pitchFamily="34" charset="0"/>
                        <a:cs typeface="Times New Roman" panose="02020603050405020304" pitchFamily="18" charset="0"/>
                      </a:endParaRPr>
                    </a:p>
                  </a:txBody>
                  <a:tcPr marL="26785" marR="26785" marT="0"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92D050">
                        <a:alpha val="20000"/>
                      </a:srgbClr>
                    </a:solidFill>
                  </a:tcPr>
                </a:tc>
                <a:tc>
                  <a:txBody>
                    <a:bodyPr/>
                    <a:lstStyle/>
                    <a:p>
                      <a:pPr algn="ctr">
                        <a:lnSpc>
                          <a:spcPct val="107000"/>
                        </a:lnSpc>
                        <a:spcAft>
                          <a:spcPts val="0"/>
                        </a:spcAft>
                      </a:pPr>
                      <a:r>
                        <a:rPr lang="ru-RU" sz="1400" dirty="0" smtClean="0">
                          <a:effectLst/>
                        </a:rPr>
                        <a:t>20</a:t>
                      </a:r>
                      <a:endParaRPr lang="ru-RU" sz="1400" dirty="0">
                        <a:effectLst/>
                        <a:latin typeface="+mj-lt"/>
                        <a:ea typeface="Calibri" panose="020F0502020204030204" pitchFamily="34" charset="0"/>
                        <a:cs typeface="Times New Roman" panose="02020603050405020304" pitchFamily="18" charset="0"/>
                      </a:endParaRPr>
                    </a:p>
                  </a:txBody>
                  <a:tcPr marL="26785" marR="26785" marT="0"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92D050">
                        <a:alpha val="20000"/>
                      </a:srgbClr>
                    </a:solidFill>
                  </a:tcPr>
                </a:tc>
                <a:tc>
                  <a:txBody>
                    <a:bodyPr/>
                    <a:lstStyle/>
                    <a:p>
                      <a:pPr algn="ctr">
                        <a:lnSpc>
                          <a:spcPct val="107000"/>
                        </a:lnSpc>
                        <a:spcAft>
                          <a:spcPts val="0"/>
                        </a:spcAft>
                      </a:pPr>
                      <a:r>
                        <a:rPr lang="ru-RU" sz="1400" dirty="0">
                          <a:effectLst/>
                        </a:rPr>
                        <a:t>89,17</a:t>
                      </a:r>
                      <a:endParaRPr lang="ru-RU" sz="1400" dirty="0">
                        <a:effectLst/>
                        <a:latin typeface="+mj-lt"/>
                        <a:ea typeface="Calibri" panose="020F0502020204030204" pitchFamily="34" charset="0"/>
                        <a:cs typeface="Times New Roman" panose="02020603050405020304" pitchFamily="18" charset="0"/>
                      </a:endParaRPr>
                    </a:p>
                  </a:txBody>
                  <a:tcPr marL="26785" marR="26785" marT="0"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92D050">
                        <a:alpha val="20000"/>
                      </a:srgbClr>
                    </a:solidFill>
                  </a:tcPr>
                </a:tc>
              </a:tr>
              <a:tr h="277877">
                <a:tc>
                  <a:txBody>
                    <a:bodyPr/>
                    <a:lstStyle/>
                    <a:p>
                      <a:pPr marL="0" lvl="0" indent="0" algn="ctr">
                        <a:lnSpc>
                          <a:spcPct val="107000"/>
                        </a:lnSpc>
                        <a:spcAft>
                          <a:spcPts val="0"/>
                        </a:spcAft>
                        <a:buFont typeface="+mj-lt"/>
                        <a:buNone/>
                      </a:pPr>
                      <a:r>
                        <a:rPr lang="ru-RU" sz="1400" b="0" dirty="0" smtClean="0">
                          <a:effectLst/>
                          <a:latin typeface="+mj-lt"/>
                        </a:rPr>
                        <a:t>2.</a:t>
                      </a:r>
                      <a:r>
                        <a:rPr lang="ru-RU" sz="1400" b="0" dirty="0">
                          <a:effectLst/>
                          <a:latin typeface="+mj-lt"/>
                        </a:rPr>
                        <a:t> </a:t>
                      </a:r>
                      <a:endParaRPr lang="ru-RU" sz="1400" b="0" dirty="0">
                        <a:effectLst/>
                        <a:latin typeface="+mj-lt"/>
                        <a:ea typeface="Calibri" panose="020F0502020204030204" pitchFamily="34" charset="0"/>
                        <a:cs typeface="Times New Roman" panose="02020603050405020304" pitchFamily="18" charset="0"/>
                      </a:endParaRPr>
                    </a:p>
                  </a:txBody>
                  <a:tcPr marL="26785" marR="26785" marT="0" marB="0">
                    <a:lnL>
                      <a:noFill/>
                    </a:lnL>
                    <a:lnR>
                      <a:noFill/>
                    </a:lnR>
                    <a:lnT>
                      <a:noFill/>
                    </a:lnT>
                    <a:lnB>
                      <a:noFill/>
                    </a:lnB>
                    <a:lnTlToBr w="12700" cmpd="sng">
                      <a:noFill/>
                      <a:prstDash val="solid"/>
                    </a:lnTlToBr>
                    <a:lnBlToTr w="12700" cmpd="sng">
                      <a:noFill/>
                      <a:prstDash val="solid"/>
                    </a:lnBlToTr>
                  </a:tcPr>
                </a:tc>
                <a:tc>
                  <a:txBody>
                    <a:bodyPr/>
                    <a:lstStyle/>
                    <a:p>
                      <a:pPr algn="l">
                        <a:lnSpc>
                          <a:spcPct val="107000"/>
                        </a:lnSpc>
                        <a:spcAft>
                          <a:spcPts val="0"/>
                        </a:spcAft>
                      </a:pPr>
                      <a:r>
                        <a:rPr lang="ru-RU" sz="1400" dirty="0">
                          <a:effectLst/>
                        </a:rPr>
                        <a:t>Шелковской район</a:t>
                      </a:r>
                      <a:endParaRPr lang="ru-RU" sz="1400" dirty="0">
                        <a:effectLst/>
                        <a:latin typeface="+mj-lt"/>
                        <a:ea typeface="Calibri" panose="020F0502020204030204" pitchFamily="34" charset="0"/>
                        <a:cs typeface="Times New Roman" panose="02020603050405020304" pitchFamily="18" charset="0"/>
                      </a:endParaRPr>
                    </a:p>
                  </a:txBody>
                  <a:tcPr marL="26785" marR="26785" marT="0" marB="0">
                    <a:lnL>
                      <a:noFill/>
                    </a:lnL>
                    <a:lnR>
                      <a:noFill/>
                    </a:lnR>
                    <a:lnT>
                      <a:noFill/>
                    </a:lnT>
                    <a:lnB>
                      <a:noFill/>
                    </a:lnB>
                    <a:lnTlToBr w="12700" cmpd="sng">
                      <a:noFill/>
                      <a:prstDash val="solid"/>
                    </a:lnTlToBr>
                    <a:lnBlToTr w="12700" cmpd="sng">
                      <a:noFill/>
                      <a:prstDash val="solid"/>
                    </a:lnBlToTr>
                  </a:tcPr>
                </a:tc>
                <a:tc>
                  <a:txBody>
                    <a:bodyPr/>
                    <a:lstStyle/>
                    <a:p>
                      <a:pPr algn="ctr">
                        <a:lnSpc>
                          <a:spcPct val="107000"/>
                        </a:lnSpc>
                        <a:spcAft>
                          <a:spcPts val="0"/>
                        </a:spcAft>
                      </a:pPr>
                      <a:r>
                        <a:rPr lang="ru-RU" sz="1400" dirty="0">
                          <a:effectLst/>
                        </a:rPr>
                        <a:t>14</a:t>
                      </a:r>
                      <a:endParaRPr lang="ru-RU" sz="1400" dirty="0">
                        <a:effectLst/>
                        <a:latin typeface="+mj-lt"/>
                        <a:ea typeface="Calibri" panose="020F0502020204030204" pitchFamily="34" charset="0"/>
                        <a:cs typeface="Times New Roman" panose="02020603050405020304" pitchFamily="18" charset="0"/>
                      </a:endParaRPr>
                    </a:p>
                  </a:txBody>
                  <a:tcPr marL="26785" marR="26785" marT="0" marB="0">
                    <a:lnL>
                      <a:noFill/>
                    </a:lnL>
                    <a:lnR>
                      <a:noFill/>
                    </a:lnR>
                    <a:lnT>
                      <a:noFill/>
                    </a:lnT>
                    <a:lnB>
                      <a:noFill/>
                    </a:lnB>
                    <a:lnTlToBr w="12700" cmpd="sng">
                      <a:noFill/>
                      <a:prstDash val="solid"/>
                    </a:lnTlToBr>
                    <a:lnBlToTr w="12700" cmpd="sng">
                      <a:noFill/>
                      <a:prstDash val="solid"/>
                    </a:lnBlToTr>
                  </a:tcPr>
                </a:tc>
                <a:tc>
                  <a:txBody>
                    <a:bodyPr/>
                    <a:lstStyle/>
                    <a:p>
                      <a:pPr algn="ctr">
                        <a:lnSpc>
                          <a:spcPct val="107000"/>
                        </a:lnSpc>
                        <a:spcAft>
                          <a:spcPts val="0"/>
                        </a:spcAft>
                      </a:pPr>
                      <a:r>
                        <a:rPr lang="ru-RU" sz="1400" dirty="0">
                          <a:effectLst/>
                        </a:rPr>
                        <a:t>89,01</a:t>
                      </a:r>
                      <a:endParaRPr lang="ru-RU" sz="1400" dirty="0">
                        <a:effectLst/>
                        <a:latin typeface="+mj-lt"/>
                        <a:ea typeface="Calibri" panose="020F0502020204030204" pitchFamily="34" charset="0"/>
                        <a:cs typeface="Times New Roman" panose="02020603050405020304" pitchFamily="18" charset="0"/>
                      </a:endParaRPr>
                    </a:p>
                  </a:txBody>
                  <a:tcPr marL="26785" marR="26785" marT="0" marB="0">
                    <a:lnL>
                      <a:noFill/>
                    </a:lnL>
                    <a:lnR>
                      <a:noFill/>
                    </a:lnR>
                    <a:lnT>
                      <a:noFill/>
                    </a:lnT>
                    <a:lnB>
                      <a:noFill/>
                    </a:lnB>
                    <a:lnTlToBr w="12700" cmpd="sng">
                      <a:noFill/>
                      <a:prstDash val="solid"/>
                    </a:lnTlToBr>
                    <a:lnBlToTr w="12700" cmpd="sng">
                      <a:noFill/>
                      <a:prstDash val="solid"/>
                    </a:lnBlToTr>
                  </a:tcPr>
                </a:tc>
              </a:tr>
              <a:tr h="277877">
                <a:tc>
                  <a:txBody>
                    <a:bodyPr/>
                    <a:lstStyle/>
                    <a:p>
                      <a:pPr marL="0" lvl="0" indent="0" algn="ctr">
                        <a:lnSpc>
                          <a:spcPct val="107000"/>
                        </a:lnSpc>
                        <a:spcAft>
                          <a:spcPts val="0"/>
                        </a:spcAft>
                        <a:buFont typeface="+mj-lt"/>
                        <a:buNone/>
                      </a:pPr>
                      <a:r>
                        <a:rPr lang="ru-RU" sz="1400" b="0" dirty="0" smtClean="0">
                          <a:effectLst/>
                          <a:latin typeface="+mj-lt"/>
                        </a:rPr>
                        <a:t>3.</a:t>
                      </a:r>
                      <a:r>
                        <a:rPr lang="ru-RU" sz="1400" b="0" dirty="0">
                          <a:effectLst/>
                          <a:latin typeface="+mj-lt"/>
                        </a:rPr>
                        <a:t> </a:t>
                      </a:r>
                      <a:endParaRPr lang="ru-RU" sz="1400" b="0" dirty="0">
                        <a:effectLst/>
                        <a:latin typeface="+mj-lt"/>
                        <a:ea typeface="Calibri" panose="020F0502020204030204" pitchFamily="34" charset="0"/>
                        <a:cs typeface="Times New Roman" panose="02020603050405020304" pitchFamily="18" charset="0"/>
                      </a:endParaRPr>
                    </a:p>
                  </a:txBody>
                  <a:tcPr marL="26785" marR="26785" marT="0" marB="0">
                    <a:lnL>
                      <a:noFill/>
                    </a:lnL>
                    <a:lnR>
                      <a:noFill/>
                    </a:lnR>
                    <a:lnT>
                      <a:noFill/>
                    </a:lnT>
                    <a:lnB>
                      <a:noFill/>
                    </a:lnB>
                    <a:lnTlToBr w="12700" cmpd="sng">
                      <a:noFill/>
                      <a:prstDash val="solid"/>
                    </a:lnTlToBr>
                    <a:lnBlToTr w="12700" cmpd="sng">
                      <a:noFill/>
                      <a:prstDash val="solid"/>
                    </a:lnBlToTr>
                    <a:solidFill>
                      <a:srgbClr val="92D050">
                        <a:alpha val="20000"/>
                      </a:srgbClr>
                    </a:solidFill>
                  </a:tcPr>
                </a:tc>
                <a:tc>
                  <a:txBody>
                    <a:bodyPr/>
                    <a:lstStyle/>
                    <a:p>
                      <a:pPr algn="l">
                        <a:lnSpc>
                          <a:spcPct val="107000"/>
                        </a:lnSpc>
                        <a:spcAft>
                          <a:spcPts val="0"/>
                        </a:spcAft>
                      </a:pPr>
                      <a:r>
                        <a:rPr lang="ru-RU" sz="1400" dirty="0">
                          <a:effectLst/>
                        </a:rPr>
                        <a:t>Ачхой-Мартановский район</a:t>
                      </a:r>
                      <a:endParaRPr lang="ru-RU" sz="1400" dirty="0">
                        <a:effectLst/>
                        <a:latin typeface="+mj-lt"/>
                        <a:ea typeface="Calibri" panose="020F0502020204030204" pitchFamily="34" charset="0"/>
                        <a:cs typeface="Times New Roman" panose="02020603050405020304" pitchFamily="18" charset="0"/>
                      </a:endParaRPr>
                    </a:p>
                  </a:txBody>
                  <a:tcPr marL="26785" marR="26785" marT="0" marB="0">
                    <a:lnL>
                      <a:noFill/>
                    </a:lnL>
                    <a:lnR>
                      <a:noFill/>
                    </a:lnR>
                    <a:lnT>
                      <a:noFill/>
                    </a:lnT>
                    <a:lnB>
                      <a:noFill/>
                    </a:lnB>
                    <a:lnTlToBr w="12700" cmpd="sng">
                      <a:noFill/>
                      <a:prstDash val="solid"/>
                    </a:lnTlToBr>
                    <a:lnBlToTr w="12700" cmpd="sng">
                      <a:noFill/>
                      <a:prstDash val="solid"/>
                    </a:lnBlToTr>
                    <a:solidFill>
                      <a:srgbClr val="92D050">
                        <a:alpha val="20000"/>
                      </a:srgbClr>
                    </a:solidFill>
                  </a:tcPr>
                </a:tc>
                <a:tc>
                  <a:txBody>
                    <a:bodyPr/>
                    <a:lstStyle/>
                    <a:p>
                      <a:pPr algn="ctr">
                        <a:lnSpc>
                          <a:spcPct val="107000"/>
                        </a:lnSpc>
                        <a:spcAft>
                          <a:spcPts val="0"/>
                        </a:spcAft>
                      </a:pPr>
                      <a:r>
                        <a:rPr lang="ru-RU" sz="1400" dirty="0">
                          <a:effectLst/>
                        </a:rPr>
                        <a:t>40</a:t>
                      </a:r>
                      <a:endParaRPr lang="ru-RU" sz="1400" dirty="0">
                        <a:effectLst/>
                        <a:latin typeface="+mj-lt"/>
                        <a:ea typeface="Calibri" panose="020F0502020204030204" pitchFamily="34" charset="0"/>
                        <a:cs typeface="Times New Roman" panose="02020603050405020304" pitchFamily="18" charset="0"/>
                      </a:endParaRPr>
                    </a:p>
                  </a:txBody>
                  <a:tcPr marL="26785" marR="26785" marT="0" marB="0">
                    <a:lnL>
                      <a:noFill/>
                    </a:lnL>
                    <a:lnR>
                      <a:noFill/>
                    </a:lnR>
                    <a:lnT>
                      <a:noFill/>
                    </a:lnT>
                    <a:lnB>
                      <a:noFill/>
                    </a:lnB>
                    <a:lnTlToBr w="12700" cmpd="sng">
                      <a:noFill/>
                      <a:prstDash val="solid"/>
                    </a:lnTlToBr>
                    <a:lnBlToTr w="12700" cmpd="sng">
                      <a:noFill/>
                      <a:prstDash val="solid"/>
                    </a:lnBlToTr>
                    <a:solidFill>
                      <a:srgbClr val="92D050">
                        <a:alpha val="20000"/>
                      </a:srgbClr>
                    </a:solidFill>
                  </a:tcPr>
                </a:tc>
                <a:tc>
                  <a:txBody>
                    <a:bodyPr/>
                    <a:lstStyle/>
                    <a:p>
                      <a:pPr algn="ctr">
                        <a:lnSpc>
                          <a:spcPct val="107000"/>
                        </a:lnSpc>
                        <a:spcAft>
                          <a:spcPts val="0"/>
                        </a:spcAft>
                      </a:pPr>
                      <a:r>
                        <a:rPr lang="ru-RU" sz="1400" dirty="0">
                          <a:effectLst/>
                        </a:rPr>
                        <a:t>88,76</a:t>
                      </a:r>
                      <a:endParaRPr lang="ru-RU" sz="1400" dirty="0">
                        <a:effectLst/>
                        <a:latin typeface="+mj-lt"/>
                        <a:ea typeface="Calibri" panose="020F0502020204030204" pitchFamily="34" charset="0"/>
                        <a:cs typeface="Times New Roman" panose="02020603050405020304" pitchFamily="18" charset="0"/>
                      </a:endParaRPr>
                    </a:p>
                  </a:txBody>
                  <a:tcPr marL="26785" marR="26785" marT="0" marB="0">
                    <a:lnL>
                      <a:noFill/>
                    </a:lnL>
                    <a:lnR>
                      <a:noFill/>
                    </a:lnR>
                    <a:lnT>
                      <a:noFill/>
                    </a:lnT>
                    <a:lnB>
                      <a:noFill/>
                    </a:lnB>
                    <a:lnTlToBr w="12700" cmpd="sng">
                      <a:noFill/>
                      <a:prstDash val="solid"/>
                    </a:lnTlToBr>
                    <a:lnBlToTr w="12700" cmpd="sng">
                      <a:noFill/>
                      <a:prstDash val="solid"/>
                    </a:lnBlToTr>
                    <a:solidFill>
                      <a:srgbClr val="92D050">
                        <a:alpha val="20000"/>
                      </a:srgbClr>
                    </a:solidFill>
                  </a:tcPr>
                </a:tc>
              </a:tr>
              <a:tr h="277877">
                <a:tc>
                  <a:txBody>
                    <a:bodyPr/>
                    <a:lstStyle/>
                    <a:p>
                      <a:pPr marL="0" lvl="0" indent="0" algn="ctr">
                        <a:lnSpc>
                          <a:spcPct val="107000"/>
                        </a:lnSpc>
                        <a:spcAft>
                          <a:spcPts val="0"/>
                        </a:spcAft>
                        <a:buFont typeface="+mj-lt"/>
                        <a:buNone/>
                      </a:pPr>
                      <a:r>
                        <a:rPr lang="ru-RU" sz="1400" b="0" dirty="0" smtClean="0">
                          <a:effectLst/>
                          <a:latin typeface="+mj-lt"/>
                        </a:rPr>
                        <a:t>4.</a:t>
                      </a:r>
                      <a:r>
                        <a:rPr lang="ru-RU" sz="1400" b="0" dirty="0">
                          <a:effectLst/>
                          <a:latin typeface="+mj-lt"/>
                        </a:rPr>
                        <a:t> </a:t>
                      </a:r>
                      <a:endParaRPr lang="ru-RU" sz="1400" b="0" dirty="0">
                        <a:effectLst/>
                        <a:latin typeface="+mj-lt"/>
                        <a:ea typeface="Calibri" panose="020F0502020204030204" pitchFamily="34" charset="0"/>
                        <a:cs typeface="Times New Roman" panose="02020603050405020304" pitchFamily="18" charset="0"/>
                      </a:endParaRPr>
                    </a:p>
                  </a:txBody>
                  <a:tcPr marL="26785" marR="26785" marT="0" marB="0">
                    <a:lnL>
                      <a:noFill/>
                    </a:lnL>
                    <a:lnR>
                      <a:noFill/>
                    </a:lnR>
                    <a:lnT>
                      <a:noFill/>
                    </a:lnT>
                    <a:lnB>
                      <a:noFill/>
                    </a:lnB>
                    <a:lnTlToBr w="12700" cmpd="sng">
                      <a:noFill/>
                      <a:prstDash val="solid"/>
                    </a:lnTlToBr>
                    <a:lnBlToTr w="12700" cmpd="sng">
                      <a:noFill/>
                      <a:prstDash val="solid"/>
                    </a:lnBlToTr>
                  </a:tcPr>
                </a:tc>
                <a:tc>
                  <a:txBody>
                    <a:bodyPr/>
                    <a:lstStyle/>
                    <a:p>
                      <a:pPr algn="l">
                        <a:lnSpc>
                          <a:spcPct val="107000"/>
                        </a:lnSpc>
                        <a:spcAft>
                          <a:spcPts val="0"/>
                        </a:spcAft>
                      </a:pPr>
                      <a:r>
                        <a:rPr lang="ru-RU" sz="1400" dirty="0">
                          <a:effectLst/>
                        </a:rPr>
                        <a:t>Надтеречный район</a:t>
                      </a:r>
                      <a:endParaRPr lang="ru-RU" sz="1400" dirty="0">
                        <a:effectLst/>
                        <a:latin typeface="+mj-lt"/>
                        <a:ea typeface="Calibri" panose="020F0502020204030204" pitchFamily="34" charset="0"/>
                        <a:cs typeface="Times New Roman" panose="02020603050405020304" pitchFamily="18" charset="0"/>
                      </a:endParaRPr>
                    </a:p>
                  </a:txBody>
                  <a:tcPr marL="26785" marR="26785" marT="0" marB="0">
                    <a:lnL>
                      <a:noFill/>
                    </a:lnL>
                    <a:lnR>
                      <a:noFill/>
                    </a:lnR>
                    <a:lnT>
                      <a:noFill/>
                    </a:lnT>
                    <a:lnB>
                      <a:noFill/>
                    </a:lnB>
                    <a:lnTlToBr w="12700" cmpd="sng">
                      <a:noFill/>
                      <a:prstDash val="solid"/>
                    </a:lnTlToBr>
                    <a:lnBlToTr w="12700" cmpd="sng">
                      <a:noFill/>
                      <a:prstDash val="solid"/>
                    </a:lnBlToTr>
                  </a:tcPr>
                </a:tc>
                <a:tc>
                  <a:txBody>
                    <a:bodyPr/>
                    <a:lstStyle/>
                    <a:p>
                      <a:pPr algn="ctr">
                        <a:lnSpc>
                          <a:spcPct val="107000"/>
                        </a:lnSpc>
                        <a:spcAft>
                          <a:spcPts val="0"/>
                        </a:spcAft>
                      </a:pPr>
                      <a:r>
                        <a:rPr lang="ru-RU" sz="1400" dirty="0">
                          <a:effectLst/>
                        </a:rPr>
                        <a:t>15</a:t>
                      </a:r>
                      <a:endParaRPr lang="ru-RU" sz="1400" dirty="0">
                        <a:effectLst/>
                        <a:latin typeface="+mj-lt"/>
                        <a:ea typeface="Calibri" panose="020F0502020204030204" pitchFamily="34" charset="0"/>
                        <a:cs typeface="Times New Roman" panose="02020603050405020304" pitchFamily="18" charset="0"/>
                      </a:endParaRPr>
                    </a:p>
                  </a:txBody>
                  <a:tcPr marL="26785" marR="26785" marT="0" marB="0">
                    <a:lnL>
                      <a:noFill/>
                    </a:lnL>
                    <a:lnR>
                      <a:noFill/>
                    </a:lnR>
                    <a:lnT>
                      <a:noFill/>
                    </a:lnT>
                    <a:lnB>
                      <a:noFill/>
                    </a:lnB>
                    <a:lnTlToBr w="12700" cmpd="sng">
                      <a:noFill/>
                      <a:prstDash val="solid"/>
                    </a:lnTlToBr>
                    <a:lnBlToTr w="12700" cmpd="sng">
                      <a:noFill/>
                      <a:prstDash val="solid"/>
                    </a:lnBlToTr>
                  </a:tcPr>
                </a:tc>
                <a:tc>
                  <a:txBody>
                    <a:bodyPr/>
                    <a:lstStyle/>
                    <a:p>
                      <a:pPr algn="ctr">
                        <a:lnSpc>
                          <a:spcPct val="107000"/>
                        </a:lnSpc>
                        <a:spcAft>
                          <a:spcPts val="0"/>
                        </a:spcAft>
                      </a:pPr>
                      <a:r>
                        <a:rPr lang="ru-RU" sz="1400" dirty="0">
                          <a:effectLst/>
                        </a:rPr>
                        <a:t>87,96</a:t>
                      </a:r>
                      <a:endParaRPr lang="ru-RU" sz="1400" dirty="0">
                        <a:effectLst/>
                        <a:latin typeface="+mj-lt"/>
                        <a:ea typeface="Calibri" panose="020F0502020204030204" pitchFamily="34" charset="0"/>
                        <a:cs typeface="Times New Roman" panose="02020603050405020304" pitchFamily="18" charset="0"/>
                      </a:endParaRPr>
                    </a:p>
                  </a:txBody>
                  <a:tcPr marL="26785" marR="26785" marT="0" marB="0">
                    <a:lnL>
                      <a:noFill/>
                    </a:lnL>
                    <a:lnR>
                      <a:noFill/>
                    </a:lnR>
                    <a:lnT>
                      <a:noFill/>
                    </a:lnT>
                    <a:lnB>
                      <a:noFill/>
                    </a:lnB>
                    <a:lnTlToBr w="12700" cmpd="sng">
                      <a:noFill/>
                      <a:prstDash val="solid"/>
                    </a:lnTlToBr>
                    <a:lnBlToTr w="12700" cmpd="sng">
                      <a:noFill/>
                      <a:prstDash val="solid"/>
                    </a:lnBlToTr>
                  </a:tcPr>
                </a:tc>
              </a:tr>
              <a:tr h="277877">
                <a:tc>
                  <a:txBody>
                    <a:bodyPr/>
                    <a:lstStyle/>
                    <a:p>
                      <a:pPr marL="0" lvl="0" indent="0" algn="ctr">
                        <a:lnSpc>
                          <a:spcPct val="107000"/>
                        </a:lnSpc>
                        <a:spcAft>
                          <a:spcPts val="0"/>
                        </a:spcAft>
                        <a:buFont typeface="+mj-lt"/>
                        <a:buNone/>
                      </a:pPr>
                      <a:r>
                        <a:rPr lang="ru-RU" sz="1400" b="0" dirty="0" smtClean="0">
                          <a:effectLst/>
                          <a:latin typeface="+mj-lt"/>
                        </a:rPr>
                        <a:t>5.</a:t>
                      </a:r>
                      <a:r>
                        <a:rPr lang="ru-RU" sz="1400" b="0" dirty="0">
                          <a:effectLst/>
                          <a:latin typeface="+mj-lt"/>
                        </a:rPr>
                        <a:t> </a:t>
                      </a:r>
                      <a:endParaRPr lang="ru-RU" sz="1400" b="0" dirty="0">
                        <a:effectLst/>
                        <a:latin typeface="+mj-lt"/>
                        <a:ea typeface="Calibri" panose="020F0502020204030204" pitchFamily="34" charset="0"/>
                        <a:cs typeface="Times New Roman" panose="02020603050405020304" pitchFamily="18" charset="0"/>
                      </a:endParaRPr>
                    </a:p>
                  </a:txBody>
                  <a:tcPr marL="26785" marR="26785" marT="0" marB="0">
                    <a:lnL>
                      <a:noFill/>
                    </a:lnL>
                    <a:lnR>
                      <a:noFill/>
                    </a:lnR>
                    <a:lnT>
                      <a:noFill/>
                    </a:lnT>
                    <a:lnB>
                      <a:noFill/>
                    </a:lnB>
                    <a:lnTlToBr w="12700" cmpd="sng">
                      <a:noFill/>
                      <a:prstDash val="solid"/>
                    </a:lnTlToBr>
                    <a:lnBlToTr w="12700" cmpd="sng">
                      <a:noFill/>
                      <a:prstDash val="solid"/>
                    </a:lnBlToTr>
                    <a:solidFill>
                      <a:srgbClr val="92D050">
                        <a:alpha val="20000"/>
                      </a:srgbClr>
                    </a:solidFill>
                  </a:tcPr>
                </a:tc>
                <a:tc>
                  <a:txBody>
                    <a:bodyPr/>
                    <a:lstStyle/>
                    <a:p>
                      <a:pPr algn="l">
                        <a:lnSpc>
                          <a:spcPct val="107000"/>
                        </a:lnSpc>
                        <a:spcAft>
                          <a:spcPts val="0"/>
                        </a:spcAft>
                      </a:pPr>
                      <a:r>
                        <a:rPr lang="ru-RU" sz="1400" dirty="0">
                          <a:effectLst/>
                        </a:rPr>
                        <a:t>Курчалоевский район</a:t>
                      </a:r>
                      <a:endParaRPr lang="ru-RU" sz="1400" dirty="0">
                        <a:effectLst/>
                        <a:latin typeface="+mj-lt"/>
                        <a:ea typeface="Calibri" panose="020F0502020204030204" pitchFamily="34" charset="0"/>
                        <a:cs typeface="Times New Roman" panose="02020603050405020304" pitchFamily="18" charset="0"/>
                      </a:endParaRPr>
                    </a:p>
                  </a:txBody>
                  <a:tcPr marL="26785" marR="26785" marT="0" marB="0">
                    <a:lnL>
                      <a:noFill/>
                    </a:lnL>
                    <a:lnR>
                      <a:noFill/>
                    </a:lnR>
                    <a:lnT>
                      <a:noFill/>
                    </a:lnT>
                    <a:lnB>
                      <a:noFill/>
                    </a:lnB>
                    <a:lnTlToBr w="12700" cmpd="sng">
                      <a:noFill/>
                      <a:prstDash val="solid"/>
                    </a:lnTlToBr>
                    <a:lnBlToTr w="12700" cmpd="sng">
                      <a:noFill/>
                      <a:prstDash val="solid"/>
                    </a:lnBlToTr>
                    <a:solidFill>
                      <a:srgbClr val="92D050">
                        <a:alpha val="20000"/>
                      </a:srgbClr>
                    </a:solidFill>
                  </a:tcPr>
                </a:tc>
                <a:tc>
                  <a:txBody>
                    <a:bodyPr/>
                    <a:lstStyle/>
                    <a:p>
                      <a:pPr algn="ctr">
                        <a:lnSpc>
                          <a:spcPct val="107000"/>
                        </a:lnSpc>
                        <a:spcAft>
                          <a:spcPts val="0"/>
                        </a:spcAft>
                      </a:pPr>
                      <a:r>
                        <a:rPr lang="ru-RU" sz="1400" dirty="0">
                          <a:effectLst/>
                        </a:rPr>
                        <a:t>60</a:t>
                      </a:r>
                      <a:endParaRPr lang="ru-RU" sz="1400" dirty="0">
                        <a:effectLst/>
                        <a:latin typeface="+mj-lt"/>
                        <a:ea typeface="Calibri" panose="020F0502020204030204" pitchFamily="34" charset="0"/>
                        <a:cs typeface="Times New Roman" panose="02020603050405020304" pitchFamily="18" charset="0"/>
                      </a:endParaRPr>
                    </a:p>
                  </a:txBody>
                  <a:tcPr marL="26785" marR="26785" marT="0" marB="0">
                    <a:lnL>
                      <a:noFill/>
                    </a:lnL>
                    <a:lnR>
                      <a:noFill/>
                    </a:lnR>
                    <a:lnT>
                      <a:noFill/>
                    </a:lnT>
                    <a:lnB>
                      <a:noFill/>
                    </a:lnB>
                    <a:lnTlToBr w="12700" cmpd="sng">
                      <a:noFill/>
                      <a:prstDash val="solid"/>
                    </a:lnTlToBr>
                    <a:lnBlToTr w="12700" cmpd="sng">
                      <a:noFill/>
                      <a:prstDash val="solid"/>
                    </a:lnBlToTr>
                    <a:solidFill>
                      <a:srgbClr val="92D050">
                        <a:alpha val="20000"/>
                      </a:srgbClr>
                    </a:solidFill>
                  </a:tcPr>
                </a:tc>
                <a:tc>
                  <a:txBody>
                    <a:bodyPr/>
                    <a:lstStyle/>
                    <a:p>
                      <a:pPr algn="ctr">
                        <a:lnSpc>
                          <a:spcPct val="107000"/>
                        </a:lnSpc>
                        <a:spcAft>
                          <a:spcPts val="0"/>
                        </a:spcAft>
                      </a:pPr>
                      <a:r>
                        <a:rPr lang="ru-RU" sz="1400" dirty="0">
                          <a:effectLst/>
                        </a:rPr>
                        <a:t>87,58</a:t>
                      </a:r>
                      <a:endParaRPr lang="ru-RU" sz="1400" dirty="0">
                        <a:effectLst/>
                        <a:latin typeface="+mj-lt"/>
                        <a:ea typeface="Calibri" panose="020F0502020204030204" pitchFamily="34" charset="0"/>
                        <a:cs typeface="Times New Roman" panose="02020603050405020304" pitchFamily="18" charset="0"/>
                      </a:endParaRPr>
                    </a:p>
                  </a:txBody>
                  <a:tcPr marL="26785" marR="26785" marT="0" marB="0">
                    <a:lnL>
                      <a:noFill/>
                    </a:lnL>
                    <a:lnR>
                      <a:noFill/>
                    </a:lnR>
                    <a:lnT>
                      <a:noFill/>
                    </a:lnT>
                    <a:lnB>
                      <a:noFill/>
                    </a:lnB>
                    <a:lnTlToBr w="12700" cmpd="sng">
                      <a:noFill/>
                      <a:prstDash val="solid"/>
                    </a:lnTlToBr>
                    <a:lnBlToTr w="12700" cmpd="sng">
                      <a:noFill/>
                      <a:prstDash val="solid"/>
                    </a:lnBlToTr>
                    <a:solidFill>
                      <a:srgbClr val="92D050">
                        <a:alpha val="20000"/>
                      </a:srgbClr>
                    </a:solidFill>
                  </a:tcPr>
                </a:tc>
              </a:tr>
              <a:tr h="277877">
                <a:tc>
                  <a:txBody>
                    <a:bodyPr/>
                    <a:lstStyle/>
                    <a:p>
                      <a:pPr marL="0" lvl="0" indent="0" algn="ctr">
                        <a:lnSpc>
                          <a:spcPct val="107000"/>
                        </a:lnSpc>
                        <a:spcAft>
                          <a:spcPts val="0"/>
                        </a:spcAft>
                        <a:buFont typeface="+mj-lt"/>
                        <a:buNone/>
                      </a:pPr>
                      <a:r>
                        <a:rPr lang="ru-RU" sz="1400" b="0" dirty="0" smtClean="0">
                          <a:effectLst/>
                          <a:latin typeface="+mj-lt"/>
                        </a:rPr>
                        <a:t>6.</a:t>
                      </a:r>
                      <a:r>
                        <a:rPr lang="ru-RU" sz="1400" b="0" dirty="0">
                          <a:effectLst/>
                          <a:latin typeface="+mj-lt"/>
                        </a:rPr>
                        <a:t> </a:t>
                      </a:r>
                      <a:endParaRPr lang="ru-RU" sz="1400" b="0" dirty="0">
                        <a:effectLst/>
                        <a:latin typeface="+mj-lt"/>
                        <a:ea typeface="Calibri" panose="020F0502020204030204" pitchFamily="34" charset="0"/>
                        <a:cs typeface="Times New Roman" panose="02020603050405020304" pitchFamily="18" charset="0"/>
                      </a:endParaRPr>
                    </a:p>
                  </a:txBody>
                  <a:tcPr marL="26785" marR="26785" marT="0" marB="0">
                    <a:lnL>
                      <a:noFill/>
                    </a:lnL>
                    <a:lnR>
                      <a:noFill/>
                    </a:lnR>
                    <a:lnT>
                      <a:noFill/>
                    </a:lnT>
                    <a:lnB>
                      <a:noFill/>
                    </a:lnB>
                    <a:lnTlToBr w="12700" cmpd="sng">
                      <a:noFill/>
                      <a:prstDash val="solid"/>
                    </a:lnTlToBr>
                    <a:lnBlToTr w="12700" cmpd="sng">
                      <a:noFill/>
                      <a:prstDash val="solid"/>
                    </a:lnBlToTr>
                  </a:tcPr>
                </a:tc>
                <a:tc>
                  <a:txBody>
                    <a:bodyPr/>
                    <a:lstStyle/>
                    <a:p>
                      <a:pPr algn="l">
                        <a:lnSpc>
                          <a:spcPct val="107000"/>
                        </a:lnSpc>
                        <a:spcAft>
                          <a:spcPts val="0"/>
                        </a:spcAft>
                      </a:pPr>
                      <a:r>
                        <a:rPr lang="ru-RU" sz="1400" dirty="0">
                          <a:effectLst/>
                        </a:rPr>
                        <a:t>Гудермесский район</a:t>
                      </a:r>
                      <a:endParaRPr lang="ru-RU" sz="1400" dirty="0">
                        <a:effectLst/>
                        <a:latin typeface="+mj-lt"/>
                        <a:ea typeface="Calibri" panose="020F0502020204030204" pitchFamily="34" charset="0"/>
                        <a:cs typeface="Times New Roman" panose="02020603050405020304" pitchFamily="18" charset="0"/>
                      </a:endParaRPr>
                    </a:p>
                  </a:txBody>
                  <a:tcPr marL="26785" marR="26785" marT="0" marB="0">
                    <a:lnL>
                      <a:noFill/>
                    </a:lnL>
                    <a:lnR>
                      <a:noFill/>
                    </a:lnR>
                    <a:lnT>
                      <a:noFill/>
                    </a:lnT>
                    <a:lnB>
                      <a:noFill/>
                    </a:lnB>
                    <a:lnTlToBr w="12700" cmpd="sng">
                      <a:noFill/>
                      <a:prstDash val="solid"/>
                    </a:lnTlToBr>
                    <a:lnBlToTr w="12700" cmpd="sng">
                      <a:noFill/>
                      <a:prstDash val="solid"/>
                    </a:lnBlToTr>
                  </a:tcPr>
                </a:tc>
                <a:tc>
                  <a:txBody>
                    <a:bodyPr/>
                    <a:lstStyle/>
                    <a:p>
                      <a:pPr algn="ctr">
                        <a:lnSpc>
                          <a:spcPct val="107000"/>
                        </a:lnSpc>
                        <a:spcAft>
                          <a:spcPts val="0"/>
                        </a:spcAft>
                      </a:pPr>
                      <a:r>
                        <a:rPr lang="ru-RU" sz="1400" dirty="0">
                          <a:effectLst/>
                        </a:rPr>
                        <a:t>76</a:t>
                      </a:r>
                      <a:endParaRPr lang="ru-RU" sz="1400" dirty="0">
                        <a:effectLst/>
                        <a:latin typeface="+mj-lt"/>
                        <a:ea typeface="Calibri" panose="020F0502020204030204" pitchFamily="34" charset="0"/>
                        <a:cs typeface="Times New Roman" panose="02020603050405020304" pitchFamily="18" charset="0"/>
                      </a:endParaRPr>
                    </a:p>
                  </a:txBody>
                  <a:tcPr marL="26785" marR="26785" marT="0" marB="0">
                    <a:lnL>
                      <a:noFill/>
                    </a:lnL>
                    <a:lnR>
                      <a:noFill/>
                    </a:lnR>
                    <a:lnT>
                      <a:noFill/>
                    </a:lnT>
                    <a:lnB>
                      <a:noFill/>
                    </a:lnB>
                    <a:lnTlToBr w="12700" cmpd="sng">
                      <a:noFill/>
                      <a:prstDash val="solid"/>
                    </a:lnTlToBr>
                    <a:lnBlToTr w="12700" cmpd="sng">
                      <a:noFill/>
                      <a:prstDash val="solid"/>
                    </a:lnBlToTr>
                  </a:tcPr>
                </a:tc>
                <a:tc>
                  <a:txBody>
                    <a:bodyPr/>
                    <a:lstStyle/>
                    <a:p>
                      <a:pPr algn="ctr">
                        <a:lnSpc>
                          <a:spcPct val="107000"/>
                        </a:lnSpc>
                        <a:spcAft>
                          <a:spcPts val="0"/>
                        </a:spcAft>
                      </a:pPr>
                      <a:r>
                        <a:rPr lang="ru-RU" sz="1400" dirty="0">
                          <a:effectLst/>
                        </a:rPr>
                        <a:t>87,14</a:t>
                      </a:r>
                      <a:endParaRPr lang="ru-RU" sz="1400" dirty="0">
                        <a:effectLst/>
                        <a:latin typeface="+mj-lt"/>
                        <a:ea typeface="Calibri" panose="020F0502020204030204" pitchFamily="34" charset="0"/>
                        <a:cs typeface="Times New Roman" panose="02020603050405020304" pitchFamily="18" charset="0"/>
                      </a:endParaRPr>
                    </a:p>
                  </a:txBody>
                  <a:tcPr marL="26785" marR="26785" marT="0" marB="0">
                    <a:lnL>
                      <a:noFill/>
                    </a:lnL>
                    <a:lnR>
                      <a:noFill/>
                    </a:lnR>
                    <a:lnT>
                      <a:noFill/>
                    </a:lnT>
                    <a:lnB>
                      <a:noFill/>
                    </a:lnB>
                    <a:lnTlToBr w="12700" cmpd="sng">
                      <a:noFill/>
                      <a:prstDash val="solid"/>
                    </a:lnTlToBr>
                    <a:lnBlToTr w="12700" cmpd="sng">
                      <a:noFill/>
                      <a:prstDash val="solid"/>
                    </a:lnBlToTr>
                  </a:tcPr>
                </a:tc>
              </a:tr>
              <a:tr h="277877">
                <a:tc>
                  <a:txBody>
                    <a:bodyPr/>
                    <a:lstStyle/>
                    <a:p>
                      <a:pPr marL="0" lvl="0" indent="0" algn="ctr">
                        <a:lnSpc>
                          <a:spcPct val="107000"/>
                        </a:lnSpc>
                        <a:spcAft>
                          <a:spcPts val="0"/>
                        </a:spcAft>
                        <a:buFont typeface="+mj-lt"/>
                        <a:buNone/>
                      </a:pPr>
                      <a:r>
                        <a:rPr lang="ru-RU" sz="1400" b="0" dirty="0" smtClean="0">
                          <a:effectLst/>
                          <a:latin typeface="+mj-lt"/>
                        </a:rPr>
                        <a:t>7.</a:t>
                      </a:r>
                      <a:r>
                        <a:rPr lang="ru-RU" sz="1400" b="0" dirty="0">
                          <a:effectLst/>
                          <a:latin typeface="+mj-lt"/>
                        </a:rPr>
                        <a:t> </a:t>
                      </a:r>
                      <a:endParaRPr lang="ru-RU" sz="1400" b="0" dirty="0">
                        <a:effectLst/>
                        <a:latin typeface="+mj-lt"/>
                        <a:ea typeface="Calibri" panose="020F0502020204030204" pitchFamily="34" charset="0"/>
                        <a:cs typeface="Times New Roman" panose="02020603050405020304" pitchFamily="18" charset="0"/>
                      </a:endParaRPr>
                    </a:p>
                  </a:txBody>
                  <a:tcPr marL="26785" marR="26785" marT="0" marB="0">
                    <a:lnL>
                      <a:noFill/>
                    </a:lnL>
                    <a:lnR>
                      <a:noFill/>
                    </a:lnR>
                    <a:lnT>
                      <a:noFill/>
                    </a:lnT>
                    <a:lnB>
                      <a:noFill/>
                    </a:lnB>
                    <a:lnTlToBr w="12700" cmpd="sng">
                      <a:noFill/>
                      <a:prstDash val="solid"/>
                    </a:lnTlToBr>
                    <a:lnBlToTr w="12700" cmpd="sng">
                      <a:noFill/>
                      <a:prstDash val="solid"/>
                    </a:lnBlToTr>
                    <a:solidFill>
                      <a:srgbClr val="92D050">
                        <a:alpha val="20000"/>
                      </a:srgbClr>
                    </a:solidFill>
                  </a:tcPr>
                </a:tc>
                <a:tc>
                  <a:txBody>
                    <a:bodyPr/>
                    <a:lstStyle/>
                    <a:p>
                      <a:pPr algn="l">
                        <a:lnSpc>
                          <a:spcPct val="107000"/>
                        </a:lnSpc>
                        <a:spcAft>
                          <a:spcPts val="0"/>
                        </a:spcAft>
                      </a:pPr>
                      <a:r>
                        <a:rPr lang="ru-RU" sz="1400">
                          <a:effectLst/>
                        </a:rPr>
                        <a:t>Шалинский район</a:t>
                      </a:r>
                      <a:endParaRPr lang="ru-RU" sz="1400">
                        <a:effectLst/>
                        <a:latin typeface="+mj-lt"/>
                        <a:ea typeface="Calibri" panose="020F0502020204030204" pitchFamily="34" charset="0"/>
                        <a:cs typeface="Times New Roman" panose="02020603050405020304" pitchFamily="18" charset="0"/>
                      </a:endParaRPr>
                    </a:p>
                  </a:txBody>
                  <a:tcPr marL="26785" marR="26785" marT="0" marB="0">
                    <a:lnL>
                      <a:noFill/>
                    </a:lnL>
                    <a:lnR>
                      <a:noFill/>
                    </a:lnR>
                    <a:lnT>
                      <a:noFill/>
                    </a:lnT>
                    <a:lnB>
                      <a:noFill/>
                    </a:lnB>
                    <a:lnTlToBr w="12700" cmpd="sng">
                      <a:noFill/>
                      <a:prstDash val="solid"/>
                    </a:lnTlToBr>
                    <a:lnBlToTr w="12700" cmpd="sng">
                      <a:noFill/>
                      <a:prstDash val="solid"/>
                    </a:lnBlToTr>
                    <a:solidFill>
                      <a:srgbClr val="92D050">
                        <a:alpha val="20000"/>
                      </a:srgbClr>
                    </a:solidFill>
                  </a:tcPr>
                </a:tc>
                <a:tc>
                  <a:txBody>
                    <a:bodyPr/>
                    <a:lstStyle/>
                    <a:p>
                      <a:pPr algn="ctr">
                        <a:lnSpc>
                          <a:spcPct val="107000"/>
                        </a:lnSpc>
                        <a:spcAft>
                          <a:spcPts val="0"/>
                        </a:spcAft>
                      </a:pPr>
                      <a:r>
                        <a:rPr lang="ru-RU" sz="1400" dirty="0">
                          <a:effectLst/>
                        </a:rPr>
                        <a:t>34</a:t>
                      </a:r>
                      <a:endParaRPr lang="ru-RU" sz="1400" dirty="0">
                        <a:effectLst/>
                        <a:latin typeface="+mj-lt"/>
                        <a:ea typeface="Calibri" panose="020F0502020204030204" pitchFamily="34" charset="0"/>
                        <a:cs typeface="Times New Roman" panose="02020603050405020304" pitchFamily="18" charset="0"/>
                      </a:endParaRPr>
                    </a:p>
                  </a:txBody>
                  <a:tcPr marL="26785" marR="26785" marT="0" marB="0">
                    <a:lnL>
                      <a:noFill/>
                    </a:lnL>
                    <a:lnR>
                      <a:noFill/>
                    </a:lnR>
                    <a:lnT>
                      <a:noFill/>
                    </a:lnT>
                    <a:lnB>
                      <a:noFill/>
                    </a:lnB>
                    <a:lnTlToBr w="12700" cmpd="sng">
                      <a:noFill/>
                      <a:prstDash val="solid"/>
                    </a:lnTlToBr>
                    <a:lnBlToTr w="12700" cmpd="sng">
                      <a:noFill/>
                      <a:prstDash val="solid"/>
                    </a:lnBlToTr>
                    <a:solidFill>
                      <a:srgbClr val="92D050">
                        <a:alpha val="20000"/>
                      </a:srgbClr>
                    </a:solidFill>
                  </a:tcPr>
                </a:tc>
                <a:tc>
                  <a:txBody>
                    <a:bodyPr/>
                    <a:lstStyle/>
                    <a:p>
                      <a:pPr algn="ctr">
                        <a:lnSpc>
                          <a:spcPct val="107000"/>
                        </a:lnSpc>
                        <a:spcAft>
                          <a:spcPts val="0"/>
                        </a:spcAft>
                      </a:pPr>
                      <a:r>
                        <a:rPr lang="ru-RU" sz="1400" dirty="0">
                          <a:effectLst/>
                        </a:rPr>
                        <a:t>85,80</a:t>
                      </a:r>
                      <a:endParaRPr lang="ru-RU" sz="1400" dirty="0">
                        <a:effectLst/>
                        <a:latin typeface="+mj-lt"/>
                        <a:ea typeface="Calibri" panose="020F0502020204030204" pitchFamily="34" charset="0"/>
                        <a:cs typeface="Times New Roman" panose="02020603050405020304" pitchFamily="18" charset="0"/>
                      </a:endParaRPr>
                    </a:p>
                  </a:txBody>
                  <a:tcPr marL="26785" marR="26785" marT="0" marB="0">
                    <a:lnL>
                      <a:noFill/>
                    </a:lnL>
                    <a:lnR>
                      <a:noFill/>
                    </a:lnR>
                    <a:lnT>
                      <a:noFill/>
                    </a:lnT>
                    <a:lnB>
                      <a:noFill/>
                    </a:lnB>
                    <a:lnTlToBr w="12700" cmpd="sng">
                      <a:noFill/>
                      <a:prstDash val="solid"/>
                    </a:lnTlToBr>
                    <a:lnBlToTr w="12700" cmpd="sng">
                      <a:noFill/>
                      <a:prstDash val="solid"/>
                    </a:lnBlToTr>
                    <a:solidFill>
                      <a:srgbClr val="92D050">
                        <a:alpha val="20000"/>
                      </a:srgbClr>
                    </a:solidFill>
                  </a:tcPr>
                </a:tc>
              </a:tr>
              <a:tr h="277877">
                <a:tc>
                  <a:txBody>
                    <a:bodyPr/>
                    <a:lstStyle/>
                    <a:p>
                      <a:pPr marL="0" lvl="0" indent="0" algn="ctr">
                        <a:lnSpc>
                          <a:spcPct val="107000"/>
                        </a:lnSpc>
                        <a:spcAft>
                          <a:spcPts val="0"/>
                        </a:spcAft>
                        <a:buFont typeface="+mj-lt"/>
                        <a:buNone/>
                      </a:pPr>
                      <a:r>
                        <a:rPr lang="ru-RU" sz="1400" b="0" dirty="0" smtClean="0">
                          <a:effectLst/>
                          <a:latin typeface="+mj-lt"/>
                        </a:rPr>
                        <a:t>8.</a:t>
                      </a:r>
                      <a:r>
                        <a:rPr lang="ru-RU" sz="1400" b="0" dirty="0">
                          <a:effectLst/>
                          <a:latin typeface="+mj-lt"/>
                        </a:rPr>
                        <a:t> </a:t>
                      </a:r>
                      <a:endParaRPr lang="ru-RU" sz="1400" b="0" dirty="0">
                        <a:effectLst/>
                        <a:latin typeface="+mj-lt"/>
                        <a:ea typeface="Calibri" panose="020F0502020204030204" pitchFamily="34" charset="0"/>
                        <a:cs typeface="Times New Roman" panose="02020603050405020304" pitchFamily="18" charset="0"/>
                      </a:endParaRPr>
                    </a:p>
                  </a:txBody>
                  <a:tcPr marL="26785" marR="26785" marT="0" marB="0">
                    <a:lnL>
                      <a:noFill/>
                    </a:lnL>
                    <a:lnR>
                      <a:noFill/>
                    </a:lnR>
                    <a:lnT>
                      <a:noFill/>
                    </a:lnT>
                    <a:lnB>
                      <a:noFill/>
                    </a:lnB>
                    <a:lnTlToBr w="12700" cmpd="sng">
                      <a:noFill/>
                      <a:prstDash val="solid"/>
                    </a:lnTlToBr>
                    <a:lnBlToTr w="12700" cmpd="sng">
                      <a:noFill/>
                      <a:prstDash val="solid"/>
                    </a:lnBlToTr>
                  </a:tcPr>
                </a:tc>
                <a:tc>
                  <a:txBody>
                    <a:bodyPr/>
                    <a:lstStyle/>
                    <a:p>
                      <a:pPr algn="l">
                        <a:lnSpc>
                          <a:spcPct val="107000"/>
                        </a:lnSpc>
                        <a:spcAft>
                          <a:spcPts val="0"/>
                        </a:spcAft>
                      </a:pPr>
                      <a:r>
                        <a:rPr lang="ru-RU" sz="1400" dirty="0">
                          <a:effectLst/>
                        </a:rPr>
                        <a:t>Урус-Мартановский район</a:t>
                      </a:r>
                      <a:endParaRPr lang="ru-RU" sz="1400" dirty="0">
                        <a:effectLst/>
                        <a:latin typeface="+mj-lt"/>
                        <a:ea typeface="Calibri" panose="020F0502020204030204" pitchFamily="34" charset="0"/>
                        <a:cs typeface="Times New Roman" panose="02020603050405020304" pitchFamily="18" charset="0"/>
                      </a:endParaRPr>
                    </a:p>
                  </a:txBody>
                  <a:tcPr marL="26785" marR="26785" marT="0" marB="0">
                    <a:lnL>
                      <a:noFill/>
                    </a:lnL>
                    <a:lnR>
                      <a:noFill/>
                    </a:lnR>
                    <a:lnT>
                      <a:noFill/>
                    </a:lnT>
                    <a:lnB>
                      <a:noFill/>
                    </a:lnB>
                    <a:lnTlToBr w="12700" cmpd="sng">
                      <a:noFill/>
                      <a:prstDash val="solid"/>
                    </a:lnTlToBr>
                    <a:lnBlToTr w="12700" cmpd="sng">
                      <a:noFill/>
                      <a:prstDash val="solid"/>
                    </a:lnBlToTr>
                  </a:tcPr>
                </a:tc>
                <a:tc>
                  <a:txBody>
                    <a:bodyPr/>
                    <a:lstStyle/>
                    <a:p>
                      <a:pPr algn="ctr">
                        <a:lnSpc>
                          <a:spcPct val="107000"/>
                        </a:lnSpc>
                        <a:spcAft>
                          <a:spcPts val="0"/>
                        </a:spcAft>
                      </a:pPr>
                      <a:r>
                        <a:rPr lang="ru-RU" sz="1400" dirty="0">
                          <a:effectLst/>
                        </a:rPr>
                        <a:t>49</a:t>
                      </a:r>
                      <a:endParaRPr lang="ru-RU" sz="1400" dirty="0">
                        <a:effectLst/>
                        <a:latin typeface="+mj-lt"/>
                        <a:ea typeface="Calibri" panose="020F0502020204030204" pitchFamily="34" charset="0"/>
                        <a:cs typeface="Times New Roman" panose="02020603050405020304" pitchFamily="18" charset="0"/>
                      </a:endParaRPr>
                    </a:p>
                  </a:txBody>
                  <a:tcPr marL="26785" marR="26785" marT="0" marB="0">
                    <a:lnL>
                      <a:noFill/>
                    </a:lnL>
                    <a:lnR>
                      <a:noFill/>
                    </a:lnR>
                    <a:lnT>
                      <a:noFill/>
                    </a:lnT>
                    <a:lnB>
                      <a:noFill/>
                    </a:lnB>
                    <a:lnTlToBr w="12700" cmpd="sng">
                      <a:noFill/>
                      <a:prstDash val="solid"/>
                    </a:lnTlToBr>
                    <a:lnBlToTr w="12700" cmpd="sng">
                      <a:noFill/>
                      <a:prstDash val="solid"/>
                    </a:lnBlToTr>
                  </a:tcPr>
                </a:tc>
                <a:tc>
                  <a:txBody>
                    <a:bodyPr/>
                    <a:lstStyle/>
                    <a:p>
                      <a:pPr algn="ctr">
                        <a:lnSpc>
                          <a:spcPct val="107000"/>
                        </a:lnSpc>
                        <a:spcAft>
                          <a:spcPts val="0"/>
                        </a:spcAft>
                      </a:pPr>
                      <a:r>
                        <a:rPr lang="ru-RU" sz="1400" dirty="0" smtClean="0">
                          <a:effectLst/>
                        </a:rPr>
                        <a:t>8</a:t>
                      </a:r>
                      <a:r>
                        <a:rPr lang="en-US" sz="1400" dirty="0" smtClean="0">
                          <a:effectLst/>
                        </a:rPr>
                        <a:t>4</a:t>
                      </a:r>
                      <a:r>
                        <a:rPr lang="ru-RU" sz="1400" dirty="0" smtClean="0">
                          <a:effectLst/>
                        </a:rPr>
                        <a:t>,</a:t>
                      </a:r>
                      <a:r>
                        <a:rPr lang="en-US" sz="1400" dirty="0" smtClean="0">
                          <a:effectLst/>
                        </a:rPr>
                        <a:t>40</a:t>
                      </a:r>
                      <a:endParaRPr lang="ru-RU" sz="1400" dirty="0">
                        <a:effectLst/>
                        <a:latin typeface="+mj-lt"/>
                        <a:ea typeface="Calibri" panose="020F0502020204030204" pitchFamily="34" charset="0"/>
                        <a:cs typeface="Times New Roman" panose="02020603050405020304" pitchFamily="18" charset="0"/>
                      </a:endParaRPr>
                    </a:p>
                  </a:txBody>
                  <a:tcPr marL="26785" marR="26785" marT="0" marB="0">
                    <a:lnL>
                      <a:noFill/>
                    </a:lnL>
                    <a:lnR>
                      <a:noFill/>
                    </a:lnR>
                    <a:lnT>
                      <a:noFill/>
                    </a:lnT>
                    <a:lnB>
                      <a:noFill/>
                    </a:lnB>
                    <a:lnTlToBr w="12700" cmpd="sng">
                      <a:noFill/>
                      <a:prstDash val="solid"/>
                    </a:lnTlToBr>
                    <a:lnBlToTr w="12700" cmpd="sng">
                      <a:noFill/>
                      <a:prstDash val="solid"/>
                    </a:lnBlToTr>
                  </a:tcPr>
                </a:tc>
              </a:tr>
              <a:tr h="277877">
                <a:tc>
                  <a:txBody>
                    <a:bodyPr/>
                    <a:lstStyle/>
                    <a:p>
                      <a:pPr marL="0" lvl="0" indent="0" algn="ctr">
                        <a:lnSpc>
                          <a:spcPct val="107000"/>
                        </a:lnSpc>
                        <a:spcAft>
                          <a:spcPts val="0"/>
                        </a:spcAft>
                        <a:buFont typeface="+mj-lt"/>
                        <a:buNone/>
                      </a:pPr>
                      <a:r>
                        <a:rPr lang="ru-RU" sz="1400" b="0" dirty="0" smtClean="0">
                          <a:effectLst/>
                          <a:latin typeface="+mj-lt"/>
                        </a:rPr>
                        <a:t>9.</a:t>
                      </a:r>
                      <a:r>
                        <a:rPr lang="ru-RU" sz="1400" b="0" dirty="0">
                          <a:effectLst/>
                          <a:latin typeface="+mj-lt"/>
                        </a:rPr>
                        <a:t> </a:t>
                      </a:r>
                      <a:endParaRPr lang="ru-RU" sz="1400" b="0" dirty="0">
                        <a:effectLst/>
                        <a:latin typeface="+mj-lt"/>
                        <a:ea typeface="Calibri" panose="020F0502020204030204" pitchFamily="34" charset="0"/>
                        <a:cs typeface="Times New Roman" panose="02020603050405020304" pitchFamily="18" charset="0"/>
                      </a:endParaRPr>
                    </a:p>
                  </a:txBody>
                  <a:tcPr marL="26785" marR="26785" marT="0" marB="0">
                    <a:lnL>
                      <a:noFill/>
                    </a:lnL>
                    <a:lnR>
                      <a:noFill/>
                    </a:lnR>
                    <a:lnT>
                      <a:noFill/>
                    </a:lnT>
                    <a:lnB>
                      <a:noFill/>
                    </a:lnB>
                    <a:lnTlToBr w="12700" cmpd="sng">
                      <a:noFill/>
                      <a:prstDash val="solid"/>
                    </a:lnTlToBr>
                    <a:lnBlToTr w="12700" cmpd="sng">
                      <a:noFill/>
                      <a:prstDash val="solid"/>
                    </a:lnBlToTr>
                    <a:solidFill>
                      <a:srgbClr val="92D050">
                        <a:alpha val="20000"/>
                      </a:srgbClr>
                    </a:solidFill>
                  </a:tcPr>
                </a:tc>
                <a:tc>
                  <a:txBody>
                    <a:bodyPr/>
                    <a:lstStyle/>
                    <a:p>
                      <a:pPr algn="l">
                        <a:lnSpc>
                          <a:spcPct val="107000"/>
                        </a:lnSpc>
                        <a:spcAft>
                          <a:spcPts val="0"/>
                        </a:spcAft>
                      </a:pPr>
                      <a:r>
                        <a:rPr lang="ru-RU" sz="1400" dirty="0">
                          <a:effectLst/>
                        </a:rPr>
                        <a:t>Наурский район</a:t>
                      </a:r>
                      <a:endParaRPr lang="ru-RU" sz="1400" dirty="0">
                        <a:effectLst/>
                        <a:latin typeface="+mj-lt"/>
                        <a:ea typeface="Calibri" panose="020F0502020204030204" pitchFamily="34" charset="0"/>
                        <a:cs typeface="Times New Roman" panose="02020603050405020304" pitchFamily="18" charset="0"/>
                      </a:endParaRPr>
                    </a:p>
                  </a:txBody>
                  <a:tcPr marL="26785" marR="26785" marT="0" marB="0">
                    <a:lnL>
                      <a:noFill/>
                    </a:lnL>
                    <a:lnR>
                      <a:noFill/>
                    </a:lnR>
                    <a:lnT>
                      <a:noFill/>
                    </a:lnT>
                    <a:lnB>
                      <a:noFill/>
                    </a:lnB>
                    <a:lnTlToBr w="12700" cmpd="sng">
                      <a:noFill/>
                      <a:prstDash val="solid"/>
                    </a:lnTlToBr>
                    <a:lnBlToTr w="12700" cmpd="sng">
                      <a:noFill/>
                      <a:prstDash val="solid"/>
                    </a:lnBlToTr>
                    <a:solidFill>
                      <a:srgbClr val="92D050">
                        <a:alpha val="20000"/>
                      </a:srgbClr>
                    </a:solidFill>
                  </a:tcPr>
                </a:tc>
                <a:tc>
                  <a:txBody>
                    <a:bodyPr/>
                    <a:lstStyle/>
                    <a:p>
                      <a:pPr algn="ctr">
                        <a:lnSpc>
                          <a:spcPct val="107000"/>
                        </a:lnSpc>
                        <a:spcAft>
                          <a:spcPts val="0"/>
                        </a:spcAft>
                      </a:pPr>
                      <a:r>
                        <a:rPr lang="ru-RU" sz="1400" dirty="0">
                          <a:effectLst/>
                        </a:rPr>
                        <a:t>36</a:t>
                      </a:r>
                      <a:endParaRPr lang="ru-RU" sz="1400" dirty="0">
                        <a:effectLst/>
                        <a:latin typeface="+mj-lt"/>
                        <a:ea typeface="Calibri" panose="020F0502020204030204" pitchFamily="34" charset="0"/>
                        <a:cs typeface="Times New Roman" panose="02020603050405020304" pitchFamily="18" charset="0"/>
                      </a:endParaRPr>
                    </a:p>
                  </a:txBody>
                  <a:tcPr marL="26785" marR="26785" marT="0" marB="0">
                    <a:lnL>
                      <a:noFill/>
                    </a:lnL>
                    <a:lnR>
                      <a:noFill/>
                    </a:lnR>
                    <a:lnT>
                      <a:noFill/>
                    </a:lnT>
                    <a:lnB>
                      <a:noFill/>
                    </a:lnB>
                    <a:lnTlToBr w="12700" cmpd="sng">
                      <a:noFill/>
                      <a:prstDash val="solid"/>
                    </a:lnTlToBr>
                    <a:lnBlToTr w="12700" cmpd="sng">
                      <a:noFill/>
                      <a:prstDash val="solid"/>
                    </a:lnBlToTr>
                    <a:solidFill>
                      <a:srgbClr val="92D050">
                        <a:alpha val="20000"/>
                      </a:srgbClr>
                    </a:solidFill>
                  </a:tcPr>
                </a:tc>
                <a:tc>
                  <a:txBody>
                    <a:bodyPr/>
                    <a:lstStyle/>
                    <a:p>
                      <a:pPr algn="ctr">
                        <a:lnSpc>
                          <a:spcPct val="107000"/>
                        </a:lnSpc>
                        <a:spcAft>
                          <a:spcPts val="0"/>
                        </a:spcAft>
                      </a:pPr>
                      <a:r>
                        <a:rPr lang="ru-RU" sz="1400" dirty="0">
                          <a:effectLst/>
                        </a:rPr>
                        <a:t>83,80</a:t>
                      </a:r>
                      <a:endParaRPr lang="ru-RU" sz="1400" dirty="0">
                        <a:effectLst/>
                        <a:latin typeface="+mj-lt"/>
                        <a:ea typeface="Calibri" panose="020F0502020204030204" pitchFamily="34" charset="0"/>
                        <a:cs typeface="Times New Roman" panose="02020603050405020304" pitchFamily="18" charset="0"/>
                      </a:endParaRPr>
                    </a:p>
                  </a:txBody>
                  <a:tcPr marL="26785" marR="26785" marT="0" marB="0">
                    <a:lnL>
                      <a:noFill/>
                    </a:lnL>
                    <a:lnR>
                      <a:noFill/>
                    </a:lnR>
                    <a:lnT>
                      <a:noFill/>
                    </a:lnT>
                    <a:lnB>
                      <a:noFill/>
                    </a:lnB>
                    <a:lnTlToBr w="12700" cmpd="sng">
                      <a:noFill/>
                      <a:prstDash val="solid"/>
                    </a:lnTlToBr>
                    <a:lnBlToTr w="12700" cmpd="sng">
                      <a:noFill/>
                      <a:prstDash val="solid"/>
                    </a:lnBlToTr>
                    <a:solidFill>
                      <a:srgbClr val="92D050">
                        <a:alpha val="20000"/>
                      </a:srgbClr>
                    </a:solidFill>
                  </a:tcPr>
                </a:tc>
              </a:tr>
              <a:tr h="277877">
                <a:tc>
                  <a:txBody>
                    <a:bodyPr/>
                    <a:lstStyle/>
                    <a:p>
                      <a:pPr marL="0" lvl="0" indent="0" algn="ctr">
                        <a:lnSpc>
                          <a:spcPct val="107000"/>
                        </a:lnSpc>
                        <a:spcAft>
                          <a:spcPts val="0"/>
                        </a:spcAft>
                        <a:buFont typeface="+mj-lt"/>
                        <a:buNone/>
                      </a:pPr>
                      <a:r>
                        <a:rPr lang="ru-RU" sz="1400" b="0" dirty="0" smtClean="0">
                          <a:effectLst/>
                          <a:latin typeface="+mj-lt"/>
                        </a:rPr>
                        <a:t>10.</a:t>
                      </a:r>
                      <a:r>
                        <a:rPr lang="ru-RU" sz="1400" b="0" dirty="0">
                          <a:effectLst/>
                          <a:latin typeface="+mj-lt"/>
                        </a:rPr>
                        <a:t> </a:t>
                      </a:r>
                      <a:endParaRPr lang="ru-RU" sz="1400" b="0" dirty="0">
                        <a:effectLst/>
                        <a:latin typeface="+mj-lt"/>
                        <a:ea typeface="Calibri" panose="020F0502020204030204" pitchFamily="34" charset="0"/>
                        <a:cs typeface="Times New Roman" panose="02020603050405020304" pitchFamily="18" charset="0"/>
                      </a:endParaRPr>
                    </a:p>
                  </a:txBody>
                  <a:tcPr marL="26785" marR="26785" marT="0" marB="0">
                    <a:lnL>
                      <a:noFill/>
                    </a:lnL>
                    <a:lnR>
                      <a:noFill/>
                    </a:lnR>
                    <a:lnT>
                      <a:noFill/>
                    </a:lnT>
                    <a:lnB>
                      <a:noFill/>
                    </a:lnB>
                    <a:lnTlToBr w="12700" cmpd="sng">
                      <a:noFill/>
                      <a:prstDash val="solid"/>
                    </a:lnTlToBr>
                    <a:lnBlToTr w="12700" cmpd="sng">
                      <a:noFill/>
                      <a:prstDash val="solid"/>
                    </a:lnBlToTr>
                  </a:tcPr>
                </a:tc>
                <a:tc>
                  <a:txBody>
                    <a:bodyPr/>
                    <a:lstStyle/>
                    <a:p>
                      <a:pPr algn="l">
                        <a:lnSpc>
                          <a:spcPct val="107000"/>
                        </a:lnSpc>
                        <a:spcAft>
                          <a:spcPts val="0"/>
                        </a:spcAft>
                      </a:pPr>
                      <a:r>
                        <a:rPr lang="ru-RU" sz="1400" dirty="0">
                          <a:effectLst/>
                        </a:rPr>
                        <a:t>Ножай-</a:t>
                      </a:r>
                      <a:r>
                        <a:rPr lang="ru-RU" sz="1400" dirty="0" err="1">
                          <a:effectLst/>
                        </a:rPr>
                        <a:t>Юртовский</a:t>
                      </a:r>
                      <a:r>
                        <a:rPr lang="ru-RU" sz="1400" dirty="0">
                          <a:effectLst/>
                        </a:rPr>
                        <a:t> район</a:t>
                      </a:r>
                      <a:endParaRPr lang="ru-RU" sz="1400" dirty="0">
                        <a:effectLst/>
                        <a:latin typeface="+mj-lt"/>
                        <a:ea typeface="Calibri" panose="020F0502020204030204" pitchFamily="34" charset="0"/>
                        <a:cs typeface="Times New Roman" panose="02020603050405020304" pitchFamily="18" charset="0"/>
                      </a:endParaRPr>
                    </a:p>
                  </a:txBody>
                  <a:tcPr marL="26785" marR="26785" marT="0" marB="0">
                    <a:lnL>
                      <a:noFill/>
                    </a:lnL>
                    <a:lnR>
                      <a:noFill/>
                    </a:lnR>
                    <a:lnT>
                      <a:noFill/>
                    </a:lnT>
                    <a:lnB>
                      <a:noFill/>
                    </a:lnB>
                    <a:lnTlToBr w="12700" cmpd="sng">
                      <a:noFill/>
                      <a:prstDash val="solid"/>
                    </a:lnTlToBr>
                    <a:lnBlToTr w="12700" cmpd="sng">
                      <a:noFill/>
                      <a:prstDash val="solid"/>
                    </a:lnBlToTr>
                  </a:tcPr>
                </a:tc>
                <a:tc>
                  <a:txBody>
                    <a:bodyPr/>
                    <a:lstStyle/>
                    <a:p>
                      <a:pPr algn="ctr">
                        <a:lnSpc>
                          <a:spcPct val="107000"/>
                        </a:lnSpc>
                        <a:spcAft>
                          <a:spcPts val="0"/>
                        </a:spcAft>
                      </a:pPr>
                      <a:r>
                        <a:rPr lang="ru-RU" sz="1400" dirty="0">
                          <a:effectLst/>
                        </a:rPr>
                        <a:t>37</a:t>
                      </a:r>
                      <a:endParaRPr lang="ru-RU" sz="1400" dirty="0">
                        <a:effectLst/>
                        <a:latin typeface="+mj-lt"/>
                        <a:ea typeface="Calibri" panose="020F0502020204030204" pitchFamily="34" charset="0"/>
                        <a:cs typeface="Times New Roman" panose="02020603050405020304" pitchFamily="18" charset="0"/>
                      </a:endParaRPr>
                    </a:p>
                  </a:txBody>
                  <a:tcPr marL="26785" marR="26785" marT="0" marB="0">
                    <a:lnL>
                      <a:noFill/>
                    </a:lnL>
                    <a:lnR>
                      <a:noFill/>
                    </a:lnR>
                    <a:lnT>
                      <a:noFill/>
                    </a:lnT>
                    <a:lnB>
                      <a:noFill/>
                    </a:lnB>
                    <a:lnTlToBr w="12700" cmpd="sng">
                      <a:noFill/>
                      <a:prstDash val="solid"/>
                    </a:lnTlToBr>
                    <a:lnBlToTr w="12700" cmpd="sng">
                      <a:noFill/>
                      <a:prstDash val="solid"/>
                    </a:lnBlToTr>
                  </a:tcPr>
                </a:tc>
                <a:tc>
                  <a:txBody>
                    <a:bodyPr/>
                    <a:lstStyle/>
                    <a:p>
                      <a:pPr algn="ctr">
                        <a:lnSpc>
                          <a:spcPct val="107000"/>
                        </a:lnSpc>
                        <a:spcAft>
                          <a:spcPts val="0"/>
                        </a:spcAft>
                      </a:pPr>
                      <a:r>
                        <a:rPr lang="ru-RU" sz="1400" dirty="0">
                          <a:effectLst/>
                        </a:rPr>
                        <a:t>82,38</a:t>
                      </a:r>
                      <a:endParaRPr lang="ru-RU" sz="1400" dirty="0">
                        <a:effectLst/>
                        <a:latin typeface="+mj-lt"/>
                        <a:ea typeface="Calibri" panose="020F0502020204030204" pitchFamily="34" charset="0"/>
                        <a:cs typeface="Times New Roman" panose="02020603050405020304" pitchFamily="18" charset="0"/>
                      </a:endParaRPr>
                    </a:p>
                  </a:txBody>
                  <a:tcPr marL="26785" marR="26785" marT="0" marB="0">
                    <a:lnL>
                      <a:noFill/>
                    </a:lnL>
                    <a:lnR>
                      <a:noFill/>
                    </a:lnR>
                    <a:lnT>
                      <a:noFill/>
                    </a:lnT>
                    <a:lnB>
                      <a:noFill/>
                    </a:lnB>
                    <a:lnTlToBr w="12700" cmpd="sng">
                      <a:noFill/>
                      <a:prstDash val="solid"/>
                    </a:lnTlToBr>
                    <a:lnBlToTr w="12700" cmpd="sng">
                      <a:noFill/>
                      <a:prstDash val="solid"/>
                    </a:lnBlToTr>
                  </a:tcPr>
                </a:tc>
              </a:tr>
              <a:tr h="277877">
                <a:tc>
                  <a:txBody>
                    <a:bodyPr/>
                    <a:lstStyle/>
                    <a:p>
                      <a:pPr marL="0" lvl="0" indent="0" algn="ctr">
                        <a:lnSpc>
                          <a:spcPct val="107000"/>
                        </a:lnSpc>
                        <a:spcAft>
                          <a:spcPts val="0"/>
                        </a:spcAft>
                        <a:buFont typeface="+mj-lt"/>
                        <a:buNone/>
                      </a:pPr>
                      <a:r>
                        <a:rPr lang="ru-RU" sz="1400" b="0" dirty="0" smtClean="0">
                          <a:effectLst/>
                          <a:latin typeface="+mj-lt"/>
                        </a:rPr>
                        <a:t>11.</a:t>
                      </a:r>
                      <a:r>
                        <a:rPr lang="ru-RU" sz="1400" b="0" dirty="0">
                          <a:effectLst/>
                          <a:latin typeface="+mj-lt"/>
                        </a:rPr>
                        <a:t> </a:t>
                      </a:r>
                      <a:endParaRPr lang="ru-RU" sz="1400" b="0" dirty="0">
                        <a:effectLst/>
                        <a:latin typeface="+mj-lt"/>
                        <a:ea typeface="Calibri" panose="020F0502020204030204" pitchFamily="34" charset="0"/>
                        <a:cs typeface="Times New Roman" panose="02020603050405020304" pitchFamily="18" charset="0"/>
                      </a:endParaRPr>
                    </a:p>
                  </a:txBody>
                  <a:tcPr marL="26785" marR="26785" marT="0" marB="0">
                    <a:lnL>
                      <a:noFill/>
                    </a:lnL>
                    <a:lnR>
                      <a:noFill/>
                    </a:lnR>
                    <a:lnT>
                      <a:noFill/>
                    </a:lnT>
                    <a:lnB>
                      <a:noFill/>
                    </a:lnB>
                    <a:lnTlToBr w="12700" cmpd="sng">
                      <a:noFill/>
                      <a:prstDash val="solid"/>
                    </a:lnTlToBr>
                    <a:lnBlToTr w="12700" cmpd="sng">
                      <a:noFill/>
                      <a:prstDash val="solid"/>
                    </a:lnBlToTr>
                    <a:solidFill>
                      <a:srgbClr val="92D050">
                        <a:alpha val="20000"/>
                      </a:srgbClr>
                    </a:solidFill>
                  </a:tcPr>
                </a:tc>
                <a:tc>
                  <a:txBody>
                    <a:bodyPr/>
                    <a:lstStyle/>
                    <a:p>
                      <a:pPr algn="l">
                        <a:lnSpc>
                          <a:spcPct val="107000"/>
                        </a:lnSpc>
                        <a:spcAft>
                          <a:spcPts val="0"/>
                        </a:spcAft>
                      </a:pPr>
                      <a:r>
                        <a:rPr lang="ru-RU" sz="1400" dirty="0">
                          <a:effectLst/>
                        </a:rPr>
                        <a:t>Грозненский район</a:t>
                      </a:r>
                      <a:endParaRPr lang="ru-RU" sz="1400" dirty="0">
                        <a:effectLst/>
                        <a:latin typeface="+mj-lt"/>
                        <a:ea typeface="Calibri" panose="020F0502020204030204" pitchFamily="34" charset="0"/>
                        <a:cs typeface="Times New Roman" panose="02020603050405020304" pitchFamily="18" charset="0"/>
                      </a:endParaRPr>
                    </a:p>
                  </a:txBody>
                  <a:tcPr marL="26785" marR="26785" marT="0" marB="0">
                    <a:lnL>
                      <a:noFill/>
                    </a:lnL>
                    <a:lnR>
                      <a:noFill/>
                    </a:lnR>
                    <a:lnT>
                      <a:noFill/>
                    </a:lnT>
                    <a:lnB>
                      <a:noFill/>
                    </a:lnB>
                    <a:lnTlToBr w="12700" cmpd="sng">
                      <a:noFill/>
                      <a:prstDash val="solid"/>
                    </a:lnTlToBr>
                    <a:lnBlToTr w="12700" cmpd="sng">
                      <a:noFill/>
                      <a:prstDash val="solid"/>
                    </a:lnBlToTr>
                    <a:solidFill>
                      <a:srgbClr val="92D050">
                        <a:alpha val="20000"/>
                      </a:srgbClr>
                    </a:solidFill>
                  </a:tcPr>
                </a:tc>
                <a:tc>
                  <a:txBody>
                    <a:bodyPr/>
                    <a:lstStyle/>
                    <a:p>
                      <a:pPr algn="ctr">
                        <a:lnSpc>
                          <a:spcPct val="107000"/>
                        </a:lnSpc>
                        <a:spcAft>
                          <a:spcPts val="0"/>
                        </a:spcAft>
                      </a:pPr>
                      <a:r>
                        <a:rPr lang="ru-RU" sz="1400" dirty="0">
                          <a:effectLst/>
                        </a:rPr>
                        <a:t>26</a:t>
                      </a:r>
                      <a:endParaRPr lang="ru-RU" sz="1400" dirty="0">
                        <a:effectLst/>
                        <a:latin typeface="+mj-lt"/>
                        <a:ea typeface="Calibri" panose="020F0502020204030204" pitchFamily="34" charset="0"/>
                        <a:cs typeface="Times New Roman" panose="02020603050405020304" pitchFamily="18" charset="0"/>
                      </a:endParaRPr>
                    </a:p>
                  </a:txBody>
                  <a:tcPr marL="26785" marR="26785" marT="0" marB="0">
                    <a:lnL>
                      <a:noFill/>
                    </a:lnL>
                    <a:lnR>
                      <a:noFill/>
                    </a:lnR>
                    <a:lnT>
                      <a:noFill/>
                    </a:lnT>
                    <a:lnB>
                      <a:noFill/>
                    </a:lnB>
                    <a:lnTlToBr w="12700" cmpd="sng">
                      <a:noFill/>
                      <a:prstDash val="solid"/>
                    </a:lnTlToBr>
                    <a:lnBlToTr w="12700" cmpd="sng">
                      <a:noFill/>
                      <a:prstDash val="solid"/>
                    </a:lnBlToTr>
                    <a:solidFill>
                      <a:srgbClr val="92D050">
                        <a:alpha val="20000"/>
                      </a:srgbClr>
                    </a:solidFill>
                  </a:tcPr>
                </a:tc>
                <a:tc>
                  <a:txBody>
                    <a:bodyPr/>
                    <a:lstStyle/>
                    <a:p>
                      <a:pPr algn="ctr">
                        <a:lnSpc>
                          <a:spcPct val="107000"/>
                        </a:lnSpc>
                        <a:spcAft>
                          <a:spcPts val="0"/>
                        </a:spcAft>
                      </a:pPr>
                      <a:r>
                        <a:rPr lang="ru-RU" sz="1400" dirty="0">
                          <a:effectLst/>
                        </a:rPr>
                        <a:t>81,67</a:t>
                      </a:r>
                      <a:endParaRPr lang="ru-RU" sz="1400" dirty="0">
                        <a:effectLst/>
                        <a:latin typeface="+mj-lt"/>
                        <a:ea typeface="Calibri" panose="020F0502020204030204" pitchFamily="34" charset="0"/>
                        <a:cs typeface="Times New Roman" panose="02020603050405020304" pitchFamily="18" charset="0"/>
                      </a:endParaRPr>
                    </a:p>
                  </a:txBody>
                  <a:tcPr marL="26785" marR="26785" marT="0" marB="0">
                    <a:lnL>
                      <a:noFill/>
                    </a:lnL>
                    <a:lnR>
                      <a:noFill/>
                    </a:lnR>
                    <a:lnT>
                      <a:noFill/>
                    </a:lnT>
                    <a:lnB>
                      <a:noFill/>
                    </a:lnB>
                    <a:lnTlToBr w="12700" cmpd="sng">
                      <a:noFill/>
                      <a:prstDash val="solid"/>
                    </a:lnTlToBr>
                    <a:lnBlToTr w="12700" cmpd="sng">
                      <a:noFill/>
                      <a:prstDash val="solid"/>
                    </a:lnBlToTr>
                    <a:solidFill>
                      <a:srgbClr val="92D050">
                        <a:alpha val="20000"/>
                      </a:srgbClr>
                    </a:solidFill>
                  </a:tcPr>
                </a:tc>
              </a:tr>
              <a:tr h="277877">
                <a:tc>
                  <a:txBody>
                    <a:bodyPr/>
                    <a:lstStyle/>
                    <a:p>
                      <a:pPr marL="0" lvl="0" indent="0" algn="ctr">
                        <a:lnSpc>
                          <a:spcPct val="107000"/>
                        </a:lnSpc>
                        <a:spcAft>
                          <a:spcPts val="0"/>
                        </a:spcAft>
                        <a:buFont typeface="+mj-lt"/>
                        <a:buNone/>
                      </a:pPr>
                      <a:r>
                        <a:rPr lang="ru-RU" sz="1400" b="0" dirty="0" smtClean="0">
                          <a:effectLst/>
                          <a:latin typeface="+mj-lt"/>
                        </a:rPr>
                        <a:t>12.</a:t>
                      </a:r>
                      <a:r>
                        <a:rPr lang="ru-RU" sz="1400" b="0" dirty="0">
                          <a:effectLst/>
                          <a:latin typeface="+mj-lt"/>
                        </a:rPr>
                        <a:t> </a:t>
                      </a:r>
                      <a:endParaRPr lang="ru-RU" sz="1400" b="0" dirty="0">
                        <a:effectLst/>
                        <a:latin typeface="+mj-lt"/>
                        <a:ea typeface="Calibri" panose="020F0502020204030204" pitchFamily="34" charset="0"/>
                        <a:cs typeface="Times New Roman" panose="02020603050405020304" pitchFamily="18" charset="0"/>
                      </a:endParaRPr>
                    </a:p>
                  </a:txBody>
                  <a:tcPr marL="26785" marR="26785" marT="0" marB="0">
                    <a:lnL>
                      <a:noFill/>
                    </a:lnL>
                    <a:lnR>
                      <a:noFill/>
                    </a:lnR>
                    <a:lnT>
                      <a:noFill/>
                    </a:lnT>
                    <a:lnB>
                      <a:noFill/>
                    </a:lnB>
                    <a:lnTlToBr w="12700" cmpd="sng">
                      <a:noFill/>
                      <a:prstDash val="solid"/>
                    </a:lnTlToBr>
                    <a:lnBlToTr w="12700" cmpd="sng">
                      <a:noFill/>
                      <a:prstDash val="solid"/>
                    </a:lnBlToTr>
                  </a:tcPr>
                </a:tc>
                <a:tc>
                  <a:txBody>
                    <a:bodyPr/>
                    <a:lstStyle/>
                    <a:p>
                      <a:pPr algn="l">
                        <a:lnSpc>
                          <a:spcPct val="107000"/>
                        </a:lnSpc>
                        <a:spcAft>
                          <a:spcPts val="0"/>
                        </a:spcAft>
                      </a:pPr>
                      <a:r>
                        <a:rPr lang="ru-RU" sz="1400" dirty="0">
                          <a:effectLst/>
                        </a:rPr>
                        <a:t>г. Грозный</a:t>
                      </a:r>
                      <a:endParaRPr lang="ru-RU" sz="1400" dirty="0">
                        <a:effectLst/>
                        <a:latin typeface="+mj-lt"/>
                        <a:ea typeface="Calibri" panose="020F0502020204030204" pitchFamily="34" charset="0"/>
                        <a:cs typeface="Times New Roman" panose="02020603050405020304" pitchFamily="18" charset="0"/>
                      </a:endParaRPr>
                    </a:p>
                  </a:txBody>
                  <a:tcPr marL="26785" marR="26785" marT="0" marB="0">
                    <a:lnL>
                      <a:noFill/>
                    </a:lnL>
                    <a:lnR>
                      <a:noFill/>
                    </a:lnR>
                    <a:lnT>
                      <a:noFill/>
                    </a:lnT>
                    <a:lnB>
                      <a:noFill/>
                    </a:lnB>
                    <a:lnTlToBr w="12700" cmpd="sng">
                      <a:noFill/>
                      <a:prstDash val="solid"/>
                    </a:lnTlToBr>
                    <a:lnBlToTr w="12700" cmpd="sng">
                      <a:noFill/>
                      <a:prstDash val="solid"/>
                    </a:lnBlToTr>
                  </a:tcPr>
                </a:tc>
                <a:tc>
                  <a:txBody>
                    <a:bodyPr/>
                    <a:lstStyle/>
                    <a:p>
                      <a:pPr algn="ctr">
                        <a:lnSpc>
                          <a:spcPct val="107000"/>
                        </a:lnSpc>
                        <a:spcAft>
                          <a:spcPts val="0"/>
                        </a:spcAft>
                      </a:pPr>
                      <a:r>
                        <a:rPr lang="ru-RU" sz="1400" dirty="0">
                          <a:effectLst/>
                        </a:rPr>
                        <a:t>71</a:t>
                      </a:r>
                      <a:endParaRPr lang="ru-RU" sz="1400" dirty="0">
                        <a:effectLst/>
                        <a:latin typeface="+mj-lt"/>
                        <a:ea typeface="Calibri" panose="020F0502020204030204" pitchFamily="34" charset="0"/>
                        <a:cs typeface="Times New Roman" panose="02020603050405020304" pitchFamily="18" charset="0"/>
                      </a:endParaRPr>
                    </a:p>
                  </a:txBody>
                  <a:tcPr marL="26785" marR="26785" marT="0" marB="0">
                    <a:lnL>
                      <a:noFill/>
                    </a:lnL>
                    <a:lnR>
                      <a:noFill/>
                    </a:lnR>
                    <a:lnT>
                      <a:noFill/>
                    </a:lnT>
                    <a:lnB>
                      <a:noFill/>
                    </a:lnB>
                    <a:lnTlToBr w="12700" cmpd="sng">
                      <a:noFill/>
                      <a:prstDash val="solid"/>
                    </a:lnTlToBr>
                    <a:lnBlToTr w="12700" cmpd="sng">
                      <a:noFill/>
                      <a:prstDash val="solid"/>
                    </a:lnBlToTr>
                  </a:tcPr>
                </a:tc>
                <a:tc>
                  <a:txBody>
                    <a:bodyPr/>
                    <a:lstStyle/>
                    <a:p>
                      <a:pPr algn="ctr">
                        <a:lnSpc>
                          <a:spcPct val="107000"/>
                        </a:lnSpc>
                        <a:spcAft>
                          <a:spcPts val="0"/>
                        </a:spcAft>
                      </a:pPr>
                      <a:r>
                        <a:rPr lang="ru-RU" sz="1400" dirty="0">
                          <a:effectLst/>
                        </a:rPr>
                        <a:t>81,33</a:t>
                      </a:r>
                      <a:endParaRPr lang="ru-RU" sz="1400" dirty="0">
                        <a:effectLst/>
                        <a:latin typeface="+mj-lt"/>
                        <a:ea typeface="Calibri" panose="020F0502020204030204" pitchFamily="34" charset="0"/>
                        <a:cs typeface="Times New Roman" panose="02020603050405020304" pitchFamily="18" charset="0"/>
                      </a:endParaRPr>
                    </a:p>
                  </a:txBody>
                  <a:tcPr marL="26785" marR="26785" marT="0" marB="0">
                    <a:lnL>
                      <a:noFill/>
                    </a:lnL>
                    <a:lnR>
                      <a:noFill/>
                    </a:lnR>
                    <a:lnT>
                      <a:noFill/>
                    </a:lnT>
                    <a:lnB>
                      <a:noFill/>
                    </a:lnB>
                    <a:lnTlToBr w="12700" cmpd="sng">
                      <a:noFill/>
                      <a:prstDash val="solid"/>
                    </a:lnTlToBr>
                    <a:lnBlToTr w="12700" cmpd="sng">
                      <a:noFill/>
                      <a:prstDash val="solid"/>
                    </a:lnBlToTr>
                  </a:tcPr>
                </a:tc>
              </a:tr>
              <a:tr h="277877">
                <a:tc>
                  <a:txBody>
                    <a:bodyPr/>
                    <a:lstStyle/>
                    <a:p>
                      <a:pPr marL="0" lvl="0" indent="0" algn="ctr">
                        <a:lnSpc>
                          <a:spcPct val="107000"/>
                        </a:lnSpc>
                        <a:spcAft>
                          <a:spcPts val="0"/>
                        </a:spcAft>
                        <a:buFont typeface="+mj-lt"/>
                        <a:buNone/>
                      </a:pPr>
                      <a:r>
                        <a:rPr lang="ru-RU" sz="1400" b="0" dirty="0" smtClean="0">
                          <a:effectLst/>
                          <a:latin typeface="+mj-lt"/>
                        </a:rPr>
                        <a:t>13.</a:t>
                      </a:r>
                      <a:r>
                        <a:rPr lang="ru-RU" sz="1400" b="0" dirty="0">
                          <a:effectLst/>
                          <a:latin typeface="+mj-lt"/>
                        </a:rPr>
                        <a:t> </a:t>
                      </a:r>
                      <a:endParaRPr lang="ru-RU" sz="1400" b="0" dirty="0">
                        <a:effectLst/>
                        <a:latin typeface="+mj-lt"/>
                        <a:ea typeface="Calibri" panose="020F0502020204030204" pitchFamily="34" charset="0"/>
                        <a:cs typeface="Times New Roman" panose="02020603050405020304" pitchFamily="18" charset="0"/>
                      </a:endParaRPr>
                    </a:p>
                  </a:txBody>
                  <a:tcPr marL="26785" marR="26785" marT="0" marB="0">
                    <a:lnL>
                      <a:noFill/>
                    </a:lnL>
                    <a:lnR>
                      <a:noFill/>
                    </a:lnR>
                    <a:lnT>
                      <a:noFill/>
                    </a:lnT>
                    <a:lnB>
                      <a:noFill/>
                    </a:lnB>
                    <a:lnTlToBr w="12700" cmpd="sng">
                      <a:noFill/>
                      <a:prstDash val="solid"/>
                    </a:lnTlToBr>
                    <a:lnBlToTr w="12700" cmpd="sng">
                      <a:noFill/>
                      <a:prstDash val="solid"/>
                    </a:lnBlToTr>
                    <a:solidFill>
                      <a:srgbClr val="92D050">
                        <a:alpha val="20000"/>
                      </a:srgbClr>
                    </a:solidFill>
                  </a:tcPr>
                </a:tc>
                <a:tc>
                  <a:txBody>
                    <a:bodyPr/>
                    <a:lstStyle/>
                    <a:p>
                      <a:pPr algn="l">
                        <a:lnSpc>
                          <a:spcPct val="107000"/>
                        </a:lnSpc>
                        <a:spcAft>
                          <a:spcPts val="0"/>
                        </a:spcAft>
                      </a:pPr>
                      <a:r>
                        <a:rPr lang="ru-RU" sz="1400" dirty="0">
                          <a:effectLst/>
                        </a:rPr>
                        <a:t>Шатойский район</a:t>
                      </a:r>
                      <a:endParaRPr lang="ru-RU" sz="1400" dirty="0">
                        <a:effectLst/>
                        <a:latin typeface="+mj-lt"/>
                        <a:ea typeface="Calibri" panose="020F0502020204030204" pitchFamily="34" charset="0"/>
                        <a:cs typeface="Times New Roman" panose="02020603050405020304" pitchFamily="18" charset="0"/>
                      </a:endParaRPr>
                    </a:p>
                  </a:txBody>
                  <a:tcPr marL="26785" marR="26785" marT="0" marB="0">
                    <a:lnL>
                      <a:noFill/>
                    </a:lnL>
                    <a:lnR>
                      <a:noFill/>
                    </a:lnR>
                    <a:lnT>
                      <a:noFill/>
                    </a:lnT>
                    <a:lnB>
                      <a:noFill/>
                    </a:lnB>
                    <a:lnTlToBr w="12700" cmpd="sng">
                      <a:noFill/>
                      <a:prstDash val="solid"/>
                    </a:lnTlToBr>
                    <a:lnBlToTr w="12700" cmpd="sng">
                      <a:noFill/>
                      <a:prstDash val="solid"/>
                    </a:lnBlToTr>
                    <a:solidFill>
                      <a:srgbClr val="92D050">
                        <a:alpha val="20000"/>
                      </a:srgbClr>
                    </a:solidFill>
                  </a:tcPr>
                </a:tc>
                <a:tc>
                  <a:txBody>
                    <a:bodyPr/>
                    <a:lstStyle/>
                    <a:p>
                      <a:pPr algn="ctr">
                        <a:lnSpc>
                          <a:spcPct val="107000"/>
                        </a:lnSpc>
                        <a:spcAft>
                          <a:spcPts val="0"/>
                        </a:spcAft>
                      </a:pPr>
                      <a:r>
                        <a:rPr lang="ru-RU" sz="1400" dirty="0">
                          <a:effectLst/>
                        </a:rPr>
                        <a:t>14</a:t>
                      </a:r>
                      <a:endParaRPr lang="ru-RU" sz="1400" dirty="0">
                        <a:effectLst/>
                        <a:latin typeface="+mj-lt"/>
                        <a:ea typeface="Calibri" panose="020F0502020204030204" pitchFamily="34" charset="0"/>
                        <a:cs typeface="Times New Roman" panose="02020603050405020304" pitchFamily="18" charset="0"/>
                      </a:endParaRPr>
                    </a:p>
                  </a:txBody>
                  <a:tcPr marL="26785" marR="26785" marT="0" marB="0">
                    <a:lnL>
                      <a:noFill/>
                    </a:lnL>
                    <a:lnR>
                      <a:noFill/>
                    </a:lnR>
                    <a:lnT>
                      <a:noFill/>
                    </a:lnT>
                    <a:lnB>
                      <a:noFill/>
                    </a:lnB>
                    <a:lnTlToBr w="12700" cmpd="sng">
                      <a:noFill/>
                      <a:prstDash val="solid"/>
                    </a:lnTlToBr>
                    <a:lnBlToTr w="12700" cmpd="sng">
                      <a:noFill/>
                      <a:prstDash val="solid"/>
                    </a:lnBlToTr>
                    <a:solidFill>
                      <a:srgbClr val="92D050">
                        <a:alpha val="20000"/>
                      </a:srgbClr>
                    </a:solidFill>
                  </a:tcPr>
                </a:tc>
                <a:tc>
                  <a:txBody>
                    <a:bodyPr/>
                    <a:lstStyle/>
                    <a:p>
                      <a:pPr algn="ctr">
                        <a:lnSpc>
                          <a:spcPct val="107000"/>
                        </a:lnSpc>
                        <a:spcAft>
                          <a:spcPts val="0"/>
                        </a:spcAft>
                      </a:pPr>
                      <a:r>
                        <a:rPr lang="ru-RU" sz="1400" dirty="0">
                          <a:effectLst/>
                        </a:rPr>
                        <a:t>81,18</a:t>
                      </a:r>
                      <a:endParaRPr lang="ru-RU" sz="1400" dirty="0">
                        <a:effectLst/>
                        <a:latin typeface="+mj-lt"/>
                        <a:ea typeface="Calibri" panose="020F0502020204030204" pitchFamily="34" charset="0"/>
                        <a:cs typeface="Times New Roman" panose="02020603050405020304" pitchFamily="18" charset="0"/>
                      </a:endParaRPr>
                    </a:p>
                  </a:txBody>
                  <a:tcPr marL="26785" marR="26785" marT="0" marB="0">
                    <a:lnL>
                      <a:noFill/>
                    </a:lnL>
                    <a:lnR>
                      <a:noFill/>
                    </a:lnR>
                    <a:lnT>
                      <a:noFill/>
                    </a:lnT>
                    <a:lnB>
                      <a:noFill/>
                    </a:lnB>
                    <a:lnTlToBr w="12700" cmpd="sng">
                      <a:noFill/>
                      <a:prstDash val="solid"/>
                    </a:lnTlToBr>
                    <a:lnBlToTr w="12700" cmpd="sng">
                      <a:noFill/>
                      <a:prstDash val="solid"/>
                    </a:lnBlToTr>
                    <a:solidFill>
                      <a:srgbClr val="92D050">
                        <a:alpha val="20000"/>
                      </a:srgbClr>
                    </a:solidFill>
                  </a:tcPr>
                </a:tc>
              </a:tr>
              <a:tr h="277877">
                <a:tc>
                  <a:txBody>
                    <a:bodyPr/>
                    <a:lstStyle/>
                    <a:p>
                      <a:pPr marL="0" lvl="0" indent="0" algn="ctr">
                        <a:lnSpc>
                          <a:spcPct val="107000"/>
                        </a:lnSpc>
                        <a:spcAft>
                          <a:spcPts val="0"/>
                        </a:spcAft>
                        <a:buFont typeface="+mj-lt"/>
                        <a:buNone/>
                      </a:pPr>
                      <a:r>
                        <a:rPr lang="ru-RU" sz="1400" b="0" dirty="0" smtClean="0">
                          <a:effectLst/>
                          <a:latin typeface="+mj-lt"/>
                        </a:rPr>
                        <a:t>14.</a:t>
                      </a:r>
                      <a:r>
                        <a:rPr lang="ru-RU" sz="1400" b="0" dirty="0">
                          <a:effectLst/>
                          <a:latin typeface="+mj-lt"/>
                        </a:rPr>
                        <a:t> </a:t>
                      </a:r>
                      <a:endParaRPr lang="ru-RU" sz="1400" b="0" dirty="0">
                        <a:effectLst/>
                        <a:latin typeface="+mj-lt"/>
                        <a:ea typeface="Calibri" panose="020F0502020204030204" pitchFamily="34" charset="0"/>
                        <a:cs typeface="Times New Roman" panose="02020603050405020304" pitchFamily="18" charset="0"/>
                      </a:endParaRPr>
                    </a:p>
                  </a:txBody>
                  <a:tcPr marL="26785" marR="26785" marT="0" marB="0">
                    <a:lnL>
                      <a:noFill/>
                    </a:lnL>
                    <a:lnR>
                      <a:noFill/>
                    </a:lnR>
                    <a:lnT>
                      <a:noFill/>
                    </a:lnT>
                    <a:lnB>
                      <a:noFill/>
                    </a:lnB>
                    <a:lnTlToBr w="12700" cmpd="sng">
                      <a:noFill/>
                      <a:prstDash val="solid"/>
                    </a:lnTlToBr>
                    <a:lnBlToTr w="12700" cmpd="sng">
                      <a:noFill/>
                      <a:prstDash val="solid"/>
                    </a:lnBlToTr>
                  </a:tcPr>
                </a:tc>
                <a:tc>
                  <a:txBody>
                    <a:bodyPr/>
                    <a:lstStyle/>
                    <a:p>
                      <a:pPr algn="l">
                        <a:lnSpc>
                          <a:spcPct val="107000"/>
                        </a:lnSpc>
                        <a:spcAft>
                          <a:spcPts val="0"/>
                        </a:spcAft>
                      </a:pPr>
                      <a:r>
                        <a:rPr lang="ru-RU" sz="1400" dirty="0">
                          <a:effectLst/>
                        </a:rPr>
                        <a:t>Веденский район</a:t>
                      </a:r>
                      <a:endParaRPr lang="ru-RU" sz="1400" dirty="0">
                        <a:effectLst/>
                        <a:latin typeface="+mj-lt"/>
                        <a:ea typeface="Calibri" panose="020F0502020204030204" pitchFamily="34" charset="0"/>
                        <a:cs typeface="Times New Roman" panose="02020603050405020304" pitchFamily="18" charset="0"/>
                      </a:endParaRPr>
                    </a:p>
                  </a:txBody>
                  <a:tcPr marL="26785" marR="26785" marT="0" marB="0">
                    <a:lnL>
                      <a:noFill/>
                    </a:lnL>
                    <a:lnR>
                      <a:noFill/>
                    </a:lnR>
                    <a:lnT>
                      <a:noFill/>
                    </a:lnT>
                    <a:lnB>
                      <a:noFill/>
                    </a:lnB>
                    <a:lnTlToBr w="12700" cmpd="sng">
                      <a:noFill/>
                      <a:prstDash val="solid"/>
                    </a:lnTlToBr>
                    <a:lnBlToTr w="12700" cmpd="sng">
                      <a:noFill/>
                      <a:prstDash val="solid"/>
                    </a:lnBlToTr>
                  </a:tcPr>
                </a:tc>
                <a:tc>
                  <a:txBody>
                    <a:bodyPr/>
                    <a:lstStyle/>
                    <a:p>
                      <a:pPr algn="ctr">
                        <a:lnSpc>
                          <a:spcPct val="107000"/>
                        </a:lnSpc>
                        <a:spcAft>
                          <a:spcPts val="0"/>
                        </a:spcAft>
                      </a:pPr>
                      <a:r>
                        <a:rPr lang="ru-RU" sz="1400" dirty="0">
                          <a:effectLst/>
                        </a:rPr>
                        <a:t>28</a:t>
                      </a:r>
                      <a:endParaRPr lang="ru-RU" sz="1400" dirty="0">
                        <a:effectLst/>
                        <a:latin typeface="+mj-lt"/>
                        <a:ea typeface="Calibri" panose="020F0502020204030204" pitchFamily="34" charset="0"/>
                        <a:cs typeface="Times New Roman" panose="02020603050405020304" pitchFamily="18" charset="0"/>
                      </a:endParaRPr>
                    </a:p>
                  </a:txBody>
                  <a:tcPr marL="26785" marR="26785" marT="0" marB="0">
                    <a:lnL>
                      <a:noFill/>
                    </a:lnL>
                    <a:lnR>
                      <a:noFill/>
                    </a:lnR>
                    <a:lnT>
                      <a:noFill/>
                    </a:lnT>
                    <a:lnB>
                      <a:noFill/>
                    </a:lnB>
                    <a:lnTlToBr w="12700" cmpd="sng">
                      <a:noFill/>
                      <a:prstDash val="solid"/>
                    </a:lnTlToBr>
                    <a:lnBlToTr w="12700" cmpd="sng">
                      <a:noFill/>
                      <a:prstDash val="solid"/>
                    </a:lnBlToTr>
                  </a:tcPr>
                </a:tc>
                <a:tc>
                  <a:txBody>
                    <a:bodyPr/>
                    <a:lstStyle/>
                    <a:p>
                      <a:pPr algn="ctr">
                        <a:lnSpc>
                          <a:spcPct val="107000"/>
                        </a:lnSpc>
                        <a:spcAft>
                          <a:spcPts val="0"/>
                        </a:spcAft>
                      </a:pPr>
                      <a:r>
                        <a:rPr lang="ru-RU" sz="1400" dirty="0">
                          <a:effectLst/>
                        </a:rPr>
                        <a:t>78,64</a:t>
                      </a:r>
                      <a:endParaRPr lang="ru-RU" sz="1400" dirty="0">
                        <a:effectLst/>
                        <a:latin typeface="+mj-lt"/>
                        <a:ea typeface="Calibri" panose="020F0502020204030204" pitchFamily="34" charset="0"/>
                        <a:cs typeface="Times New Roman" panose="02020603050405020304" pitchFamily="18" charset="0"/>
                      </a:endParaRPr>
                    </a:p>
                  </a:txBody>
                  <a:tcPr marL="26785" marR="26785" marT="0" marB="0">
                    <a:lnL>
                      <a:noFill/>
                    </a:lnL>
                    <a:lnR>
                      <a:noFill/>
                    </a:lnR>
                    <a:lnT>
                      <a:noFill/>
                    </a:lnT>
                    <a:lnB>
                      <a:noFill/>
                    </a:lnB>
                    <a:lnTlToBr w="12700" cmpd="sng">
                      <a:noFill/>
                      <a:prstDash val="solid"/>
                    </a:lnTlToBr>
                    <a:lnBlToTr w="12700" cmpd="sng">
                      <a:noFill/>
                      <a:prstDash val="solid"/>
                    </a:lnBlToTr>
                  </a:tcPr>
                </a:tc>
              </a:tr>
              <a:tr h="277877">
                <a:tc>
                  <a:txBody>
                    <a:bodyPr/>
                    <a:lstStyle/>
                    <a:p>
                      <a:pPr marL="0" lvl="0" indent="0" algn="ctr">
                        <a:lnSpc>
                          <a:spcPct val="107000"/>
                        </a:lnSpc>
                        <a:spcAft>
                          <a:spcPts val="0"/>
                        </a:spcAft>
                        <a:buFont typeface="+mj-lt"/>
                        <a:buNone/>
                      </a:pPr>
                      <a:r>
                        <a:rPr lang="ru-RU" sz="1400" b="0" dirty="0" smtClean="0">
                          <a:effectLst/>
                          <a:latin typeface="+mj-lt"/>
                        </a:rPr>
                        <a:t>15.</a:t>
                      </a:r>
                      <a:r>
                        <a:rPr lang="ru-RU" sz="1400" b="0" dirty="0">
                          <a:effectLst/>
                          <a:latin typeface="+mj-lt"/>
                        </a:rPr>
                        <a:t> </a:t>
                      </a:r>
                      <a:endParaRPr lang="ru-RU" sz="1400" b="0" dirty="0">
                        <a:effectLst/>
                        <a:latin typeface="+mj-lt"/>
                        <a:ea typeface="Calibri" panose="020F0502020204030204" pitchFamily="34" charset="0"/>
                        <a:cs typeface="Times New Roman" panose="02020603050405020304" pitchFamily="18" charset="0"/>
                      </a:endParaRPr>
                    </a:p>
                  </a:txBody>
                  <a:tcPr marL="26785" marR="26785" marT="0" marB="0">
                    <a:lnL>
                      <a:noFill/>
                    </a:lnL>
                    <a:lnR>
                      <a:noFill/>
                    </a:lnR>
                    <a:lnT>
                      <a:noFill/>
                    </a:lnT>
                    <a:lnB>
                      <a:noFill/>
                    </a:lnB>
                    <a:lnTlToBr w="12700" cmpd="sng">
                      <a:noFill/>
                      <a:prstDash val="solid"/>
                    </a:lnTlToBr>
                    <a:lnBlToTr w="12700" cmpd="sng">
                      <a:noFill/>
                      <a:prstDash val="solid"/>
                    </a:lnBlToTr>
                    <a:solidFill>
                      <a:srgbClr val="92D050">
                        <a:alpha val="20000"/>
                      </a:srgbClr>
                    </a:solidFill>
                  </a:tcPr>
                </a:tc>
                <a:tc>
                  <a:txBody>
                    <a:bodyPr/>
                    <a:lstStyle/>
                    <a:p>
                      <a:pPr algn="l">
                        <a:lnSpc>
                          <a:spcPct val="107000"/>
                        </a:lnSpc>
                        <a:spcAft>
                          <a:spcPts val="0"/>
                        </a:spcAft>
                      </a:pPr>
                      <a:r>
                        <a:rPr lang="ru-RU" sz="1400" dirty="0">
                          <a:effectLst/>
                        </a:rPr>
                        <a:t>Серноводский район</a:t>
                      </a:r>
                      <a:endParaRPr lang="ru-RU" sz="1400" dirty="0">
                        <a:effectLst/>
                        <a:latin typeface="+mj-lt"/>
                        <a:ea typeface="Calibri" panose="020F0502020204030204" pitchFamily="34" charset="0"/>
                        <a:cs typeface="Times New Roman" panose="02020603050405020304" pitchFamily="18" charset="0"/>
                      </a:endParaRPr>
                    </a:p>
                  </a:txBody>
                  <a:tcPr marL="26785" marR="26785" marT="0" marB="0">
                    <a:lnL>
                      <a:noFill/>
                    </a:lnL>
                    <a:lnR>
                      <a:noFill/>
                    </a:lnR>
                    <a:lnT>
                      <a:noFill/>
                    </a:lnT>
                    <a:lnB>
                      <a:noFill/>
                    </a:lnB>
                    <a:lnTlToBr w="12700" cmpd="sng">
                      <a:noFill/>
                      <a:prstDash val="solid"/>
                    </a:lnTlToBr>
                    <a:lnBlToTr w="12700" cmpd="sng">
                      <a:noFill/>
                      <a:prstDash val="solid"/>
                    </a:lnBlToTr>
                    <a:solidFill>
                      <a:srgbClr val="92D050">
                        <a:alpha val="20000"/>
                      </a:srgbClr>
                    </a:solidFill>
                  </a:tcPr>
                </a:tc>
                <a:tc>
                  <a:txBody>
                    <a:bodyPr/>
                    <a:lstStyle/>
                    <a:p>
                      <a:pPr algn="ctr">
                        <a:lnSpc>
                          <a:spcPct val="107000"/>
                        </a:lnSpc>
                        <a:spcAft>
                          <a:spcPts val="0"/>
                        </a:spcAft>
                      </a:pPr>
                      <a:r>
                        <a:rPr lang="ru-RU" sz="1400" dirty="0">
                          <a:effectLst/>
                        </a:rPr>
                        <a:t>8</a:t>
                      </a:r>
                      <a:endParaRPr lang="ru-RU" sz="1400" dirty="0">
                        <a:effectLst/>
                        <a:latin typeface="+mj-lt"/>
                        <a:ea typeface="Calibri" panose="020F0502020204030204" pitchFamily="34" charset="0"/>
                        <a:cs typeface="Times New Roman" panose="02020603050405020304" pitchFamily="18" charset="0"/>
                      </a:endParaRPr>
                    </a:p>
                  </a:txBody>
                  <a:tcPr marL="26785" marR="26785" marT="0" marB="0">
                    <a:lnL>
                      <a:noFill/>
                    </a:lnL>
                    <a:lnR>
                      <a:noFill/>
                    </a:lnR>
                    <a:lnT>
                      <a:noFill/>
                    </a:lnT>
                    <a:lnB>
                      <a:noFill/>
                    </a:lnB>
                    <a:lnTlToBr w="12700" cmpd="sng">
                      <a:noFill/>
                      <a:prstDash val="solid"/>
                    </a:lnTlToBr>
                    <a:lnBlToTr w="12700" cmpd="sng">
                      <a:noFill/>
                      <a:prstDash val="solid"/>
                    </a:lnBlToTr>
                    <a:solidFill>
                      <a:srgbClr val="92D050">
                        <a:alpha val="20000"/>
                      </a:srgbClr>
                    </a:solidFill>
                  </a:tcPr>
                </a:tc>
                <a:tc>
                  <a:txBody>
                    <a:bodyPr/>
                    <a:lstStyle/>
                    <a:p>
                      <a:pPr algn="ctr">
                        <a:lnSpc>
                          <a:spcPct val="107000"/>
                        </a:lnSpc>
                        <a:spcAft>
                          <a:spcPts val="0"/>
                        </a:spcAft>
                      </a:pPr>
                      <a:r>
                        <a:rPr lang="ru-RU" sz="1400" dirty="0">
                          <a:effectLst/>
                        </a:rPr>
                        <a:t>76,93</a:t>
                      </a:r>
                      <a:endParaRPr lang="ru-RU" sz="1400" dirty="0">
                        <a:effectLst/>
                        <a:latin typeface="+mj-lt"/>
                        <a:ea typeface="Calibri" panose="020F0502020204030204" pitchFamily="34" charset="0"/>
                        <a:cs typeface="Times New Roman" panose="02020603050405020304" pitchFamily="18" charset="0"/>
                      </a:endParaRPr>
                    </a:p>
                  </a:txBody>
                  <a:tcPr marL="26785" marR="26785" marT="0" marB="0">
                    <a:lnL>
                      <a:noFill/>
                    </a:lnL>
                    <a:lnR>
                      <a:noFill/>
                    </a:lnR>
                    <a:lnT>
                      <a:noFill/>
                    </a:lnT>
                    <a:lnB>
                      <a:noFill/>
                    </a:lnB>
                    <a:lnTlToBr w="12700" cmpd="sng">
                      <a:noFill/>
                      <a:prstDash val="solid"/>
                    </a:lnTlToBr>
                    <a:lnBlToTr w="12700" cmpd="sng">
                      <a:noFill/>
                      <a:prstDash val="solid"/>
                    </a:lnBlToTr>
                    <a:solidFill>
                      <a:srgbClr val="92D050">
                        <a:alpha val="20000"/>
                      </a:srgbClr>
                    </a:solidFill>
                  </a:tcPr>
                </a:tc>
              </a:tr>
              <a:tr h="277877">
                <a:tc>
                  <a:txBody>
                    <a:bodyPr/>
                    <a:lstStyle/>
                    <a:p>
                      <a:pPr marL="0" lvl="0" indent="0" algn="ctr">
                        <a:lnSpc>
                          <a:spcPct val="107000"/>
                        </a:lnSpc>
                        <a:spcAft>
                          <a:spcPts val="0"/>
                        </a:spcAft>
                        <a:buFont typeface="+mj-lt"/>
                        <a:buNone/>
                      </a:pPr>
                      <a:r>
                        <a:rPr lang="ru-RU" sz="1400" b="0" dirty="0" smtClean="0">
                          <a:effectLst/>
                          <a:latin typeface="+mj-lt"/>
                        </a:rPr>
                        <a:t>16.</a:t>
                      </a:r>
                      <a:r>
                        <a:rPr lang="ru-RU" sz="1400" b="0" dirty="0">
                          <a:effectLst/>
                          <a:latin typeface="+mj-lt"/>
                        </a:rPr>
                        <a:t> </a:t>
                      </a:r>
                      <a:endParaRPr lang="ru-RU" sz="1400" b="0" dirty="0">
                        <a:effectLst/>
                        <a:latin typeface="+mj-lt"/>
                        <a:ea typeface="Calibri" panose="020F0502020204030204" pitchFamily="34" charset="0"/>
                        <a:cs typeface="Times New Roman" panose="02020603050405020304" pitchFamily="18" charset="0"/>
                      </a:endParaRPr>
                    </a:p>
                  </a:txBody>
                  <a:tcPr marL="26785" marR="26785" marT="0" marB="0">
                    <a:lnL>
                      <a:noFill/>
                    </a:lnL>
                    <a:lnR>
                      <a:noFill/>
                    </a:lnR>
                    <a:lnT>
                      <a:noFill/>
                    </a:lnT>
                    <a:lnB>
                      <a:noFill/>
                    </a:lnB>
                    <a:lnTlToBr w="12700" cmpd="sng">
                      <a:noFill/>
                      <a:prstDash val="solid"/>
                    </a:lnTlToBr>
                    <a:lnBlToTr w="12700" cmpd="sng">
                      <a:noFill/>
                      <a:prstDash val="solid"/>
                    </a:lnBlToTr>
                  </a:tcPr>
                </a:tc>
                <a:tc>
                  <a:txBody>
                    <a:bodyPr/>
                    <a:lstStyle/>
                    <a:p>
                      <a:pPr algn="l">
                        <a:lnSpc>
                          <a:spcPct val="107000"/>
                        </a:lnSpc>
                        <a:spcAft>
                          <a:spcPts val="0"/>
                        </a:spcAft>
                      </a:pPr>
                      <a:r>
                        <a:rPr lang="ru-RU" sz="1400" dirty="0">
                          <a:effectLst/>
                        </a:rPr>
                        <a:t>Итум-Калинский район</a:t>
                      </a:r>
                      <a:endParaRPr lang="ru-RU" sz="1400" dirty="0">
                        <a:effectLst/>
                        <a:latin typeface="+mj-lt"/>
                        <a:ea typeface="Calibri" panose="020F0502020204030204" pitchFamily="34" charset="0"/>
                        <a:cs typeface="Times New Roman" panose="02020603050405020304" pitchFamily="18" charset="0"/>
                      </a:endParaRPr>
                    </a:p>
                  </a:txBody>
                  <a:tcPr marL="26785" marR="26785" marT="0" marB="0">
                    <a:lnL>
                      <a:noFill/>
                    </a:lnL>
                    <a:lnR>
                      <a:noFill/>
                    </a:lnR>
                    <a:lnT>
                      <a:noFill/>
                    </a:lnT>
                    <a:lnB>
                      <a:noFill/>
                    </a:lnB>
                    <a:lnTlToBr w="12700" cmpd="sng">
                      <a:noFill/>
                      <a:prstDash val="solid"/>
                    </a:lnTlToBr>
                    <a:lnBlToTr w="12700" cmpd="sng">
                      <a:noFill/>
                      <a:prstDash val="solid"/>
                    </a:lnBlToTr>
                  </a:tcPr>
                </a:tc>
                <a:tc>
                  <a:txBody>
                    <a:bodyPr/>
                    <a:lstStyle/>
                    <a:p>
                      <a:pPr algn="ctr">
                        <a:lnSpc>
                          <a:spcPct val="107000"/>
                        </a:lnSpc>
                        <a:spcAft>
                          <a:spcPts val="0"/>
                        </a:spcAft>
                      </a:pPr>
                      <a:r>
                        <a:rPr lang="ru-RU" sz="1400" dirty="0">
                          <a:effectLst/>
                        </a:rPr>
                        <a:t>8</a:t>
                      </a:r>
                      <a:endParaRPr lang="ru-RU" sz="1400" dirty="0">
                        <a:effectLst/>
                        <a:latin typeface="+mj-lt"/>
                        <a:ea typeface="Calibri" panose="020F0502020204030204" pitchFamily="34" charset="0"/>
                        <a:cs typeface="Times New Roman" panose="02020603050405020304" pitchFamily="18" charset="0"/>
                      </a:endParaRPr>
                    </a:p>
                  </a:txBody>
                  <a:tcPr marL="26785" marR="26785" marT="0" marB="0">
                    <a:lnL>
                      <a:noFill/>
                    </a:lnL>
                    <a:lnR>
                      <a:noFill/>
                    </a:lnR>
                    <a:lnT>
                      <a:noFill/>
                    </a:lnT>
                    <a:lnB>
                      <a:noFill/>
                    </a:lnB>
                    <a:lnTlToBr w="12700" cmpd="sng">
                      <a:noFill/>
                      <a:prstDash val="solid"/>
                    </a:lnTlToBr>
                    <a:lnBlToTr w="12700" cmpd="sng">
                      <a:noFill/>
                      <a:prstDash val="solid"/>
                    </a:lnBlToTr>
                  </a:tcPr>
                </a:tc>
                <a:tc>
                  <a:txBody>
                    <a:bodyPr/>
                    <a:lstStyle/>
                    <a:p>
                      <a:pPr algn="ctr">
                        <a:lnSpc>
                          <a:spcPct val="107000"/>
                        </a:lnSpc>
                        <a:spcAft>
                          <a:spcPts val="0"/>
                        </a:spcAft>
                      </a:pPr>
                      <a:r>
                        <a:rPr lang="ru-RU" sz="1400" dirty="0">
                          <a:effectLst/>
                        </a:rPr>
                        <a:t>75,71</a:t>
                      </a:r>
                      <a:endParaRPr lang="ru-RU" sz="1400" dirty="0">
                        <a:effectLst/>
                        <a:latin typeface="+mj-lt"/>
                        <a:ea typeface="Calibri" panose="020F0502020204030204" pitchFamily="34" charset="0"/>
                        <a:cs typeface="Times New Roman" panose="02020603050405020304" pitchFamily="18" charset="0"/>
                      </a:endParaRPr>
                    </a:p>
                  </a:txBody>
                  <a:tcPr marL="26785" marR="26785" marT="0" marB="0">
                    <a:lnL>
                      <a:noFill/>
                    </a:lnL>
                    <a:lnR>
                      <a:noFill/>
                    </a:lnR>
                    <a:lnT>
                      <a:noFill/>
                    </a:lnT>
                    <a:lnB>
                      <a:noFill/>
                    </a:lnB>
                    <a:lnTlToBr w="12700" cmpd="sng">
                      <a:noFill/>
                      <a:prstDash val="solid"/>
                    </a:lnTlToBr>
                    <a:lnBlToTr w="12700" cmpd="sng">
                      <a:noFill/>
                      <a:prstDash val="solid"/>
                    </a:lnBlToTr>
                  </a:tcPr>
                </a:tc>
              </a:tr>
              <a:tr h="277877">
                <a:tc>
                  <a:txBody>
                    <a:bodyPr/>
                    <a:lstStyle/>
                    <a:p>
                      <a:pPr marL="0" lvl="0" indent="0" algn="ctr">
                        <a:lnSpc>
                          <a:spcPct val="107000"/>
                        </a:lnSpc>
                        <a:spcAft>
                          <a:spcPts val="0"/>
                        </a:spcAft>
                        <a:buFont typeface="+mj-lt"/>
                        <a:buNone/>
                      </a:pPr>
                      <a:r>
                        <a:rPr lang="ru-RU" sz="1400" b="0" dirty="0" smtClean="0">
                          <a:effectLst/>
                          <a:latin typeface="+mj-lt"/>
                        </a:rPr>
                        <a:t>15.</a:t>
                      </a:r>
                      <a:r>
                        <a:rPr lang="ru-RU" sz="1400" b="0" dirty="0">
                          <a:effectLst/>
                          <a:latin typeface="+mj-lt"/>
                        </a:rPr>
                        <a:t> </a:t>
                      </a:r>
                      <a:endParaRPr lang="ru-RU" sz="1400" b="0" dirty="0">
                        <a:effectLst/>
                        <a:latin typeface="+mj-lt"/>
                        <a:ea typeface="Calibri" panose="020F0502020204030204" pitchFamily="34" charset="0"/>
                        <a:cs typeface="Times New Roman" panose="02020603050405020304" pitchFamily="18" charset="0"/>
                      </a:endParaRPr>
                    </a:p>
                  </a:txBody>
                  <a:tcPr marL="26785" marR="26785" marT="0" marB="0">
                    <a:lnL>
                      <a:noFill/>
                    </a:lnL>
                    <a:lnR>
                      <a:noFill/>
                    </a:lnR>
                    <a:lnT>
                      <a:noFill/>
                    </a:lnT>
                    <a:lnB>
                      <a:noFill/>
                    </a:lnB>
                    <a:lnTlToBr w="12700" cmpd="sng">
                      <a:noFill/>
                      <a:prstDash val="solid"/>
                    </a:lnTlToBr>
                    <a:lnBlToTr w="12700" cmpd="sng">
                      <a:noFill/>
                      <a:prstDash val="solid"/>
                    </a:lnBlToTr>
                    <a:solidFill>
                      <a:srgbClr val="92D050">
                        <a:alpha val="20000"/>
                      </a:srgbClr>
                    </a:solidFill>
                  </a:tcPr>
                </a:tc>
                <a:tc>
                  <a:txBody>
                    <a:bodyPr/>
                    <a:lstStyle/>
                    <a:p>
                      <a:pPr algn="l">
                        <a:lnSpc>
                          <a:spcPct val="107000"/>
                        </a:lnSpc>
                        <a:spcAft>
                          <a:spcPts val="0"/>
                        </a:spcAft>
                      </a:pPr>
                      <a:r>
                        <a:rPr lang="ru-RU" sz="1400" dirty="0">
                          <a:effectLst/>
                        </a:rPr>
                        <a:t>Шаройский район</a:t>
                      </a:r>
                      <a:endParaRPr lang="ru-RU" sz="1400" dirty="0">
                        <a:effectLst/>
                        <a:latin typeface="+mj-lt"/>
                        <a:ea typeface="Calibri" panose="020F0502020204030204" pitchFamily="34" charset="0"/>
                        <a:cs typeface="Times New Roman" panose="02020603050405020304" pitchFamily="18" charset="0"/>
                      </a:endParaRPr>
                    </a:p>
                  </a:txBody>
                  <a:tcPr marL="26785" marR="26785" marT="0" marB="0">
                    <a:lnL>
                      <a:noFill/>
                    </a:lnL>
                    <a:lnR>
                      <a:noFill/>
                    </a:lnR>
                    <a:lnT>
                      <a:noFill/>
                    </a:lnT>
                    <a:lnB>
                      <a:noFill/>
                    </a:lnB>
                    <a:lnTlToBr w="12700" cmpd="sng">
                      <a:noFill/>
                      <a:prstDash val="solid"/>
                    </a:lnTlToBr>
                    <a:lnBlToTr w="12700" cmpd="sng">
                      <a:noFill/>
                      <a:prstDash val="solid"/>
                    </a:lnBlToTr>
                    <a:solidFill>
                      <a:srgbClr val="92D050">
                        <a:alpha val="20000"/>
                      </a:srgbClr>
                    </a:solidFill>
                  </a:tcPr>
                </a:tc>
                <a:tc>
                  <a:txBody>
                    <a:bodyPr/>
                    <a:lstStyle/>
                    <a:p>
                      <a:pPr algn="ctr">
                        <a:lnSpc>
                          <a:spcPct val="107000"/>
                        </a:lnSpc>
                        <a:spcAft>
                          <a:spcPts val="0"/>
                        </a:spcAft>
                      </a:pPr>
                      <a:r>
                        <a:rPr lang="ru-RU" sz="1400" dirty="0">
                          <a:effectLst/>
                        </a:rPr>
                        <a:t>4</a:t>
                      </a:r>
                      <a:endParaRPr lang="ru-RU" sz="1400" dirty="0">
                        <a:effectLst/>
                        <a:latin typeface="+mj-lt"/>
                        <a:ea typeface="Calibri" panose="020F0502020204030204" pitchFamily="34" charset="0"/>
                        <a:cs typeface="Times New Roman" panose="02020603050405020304" pitchFamily="18" charset="0"/>
                      </a:endParaRPr>
                    </a:p>
                  </a:txBody>
                  <a:tcPr marL="26785" marR="26785" marT="0" marB="0">
                    <a:lnL>
                      <a:noFill/>
                    </a:lnL>
                    <a:lnR>
                      <a:noFill/>
                    </a:lnR>
                    <a:lnT>
                      <a:noFill/>
                    </a:lnT>
                    <a:lnB>
                      <a:noFill/>
                    </a:lnB>
                    <a:lnTlToBr w="12700" cmpd="sng">
                      <a:noFill/>
                      <a:prstDash val="solid"/>
                    </a:lnTlToBr>
                    <a:lnBlToTr w="12700" cmpd="sng">
                      <a:noFill/>
                      <a:prstDash val="solid"/>
                    </a:lnBlToTr>
                    <a:solidFill>
                      <a:srgbClr val="92D050">
                        <a:alpha val="20000"/>
                      </a:srgbClr>
                    </a:solidFill>
                  </a:tcPr>
                </a:tc>
                <a:tc>
                  <a:txBody>
                    <a:bodyPr/>
                    <a:lstStyle/>
                    <a:p>
                      <a:pPr algn="ctr">
                        <a:lnSpc>
                          <a:spcPct val="107000"/>
                        </a:lnSpc>
                        <a:spcAft>
                          <a:spcPts val="0"/>
                        </a:spcAft>
                      </a:pPr>
                      <a:r>
                        <a:rPr lang="ru-RU" sz="1400" dirty="0">
                          <a:effectLst/>
                        </a:rPr>
                        <a:t>60,91</a:t>
                      </a:r>
                      <a:endParaRPr lang="ru-RU" sz="1400" dirty="0">
                        <a:effectLst/>
                        <a:latin typeface="+mj-lt"/>
                        <a:ea typeface="Calibri" panose="020F0502020204030204" pitchFamily="34" charset="0"/>
                        <a:cs typeface="Times New Roman" panose="02020603050405020304" pitchFamily="18" charset="0"/>
                      </a:endParaRPr>
                    </a:p>
                  </a:txBody>
                  <a:tcPr marL="26785" marR="26785" marT="0" marB="0">
                    <a:lnL>
                      <a:noFill/>
                    </a:lnL>
                    <a:lnR>
                      <a:noFill/>
                    </a:lnR>
                    <a:lnT>
                      <a:noFill/>
                    </a:lnT>
                    <a:lnB>
                      <a:noFill/>
                    </a:lnB>
                    <a:lnTlToBr w="12700" cmpd="sng">
                      <a:noFill/>
                      <a:prstDash val="solid"/>
                    </a:lnTlToBr>
                    <a:lnBlToTr w="12700" cmpd="sng">
                      <a:noFill/>
                      <a:prstDash val="solid"/>
                    </a:lnBlToTr>
                    <a:solidFill>
                      <a:srgbClr val="92D050">
                        <a:alpha val="20000"/>
                      </a:srgbClr>
                    </a:solidFill>
                  </a:tcPr>
                </a:tc>
              </a:tr>
              <a:tr h="277877">
                <a:tc>
                  <a:txBody>
                    <a:bodyPr/>
                    <a:lstStyle/>
                    <a:p>
                      <a:pPr marL="0" lvl="0" indent="0" algn="l">
                        <a:lnSpc>
                          <a:spcPct val="107000"/>
                        </a:lnSpc>
                        <a:spcAft>
                          <a:spcPts val="0"/>
                        </a:spcAft>
                        <a:buFont typeface="+mj-lt"/>
                        <a:buNone/>
                      </a:pPr>
                      <a:r>
                        <a:rPr lang="ru-RU" sz="1400" b="0" dirty="0">
                          <a:effectLst/>
                          <a:latin typeface="+mj-lt"/>
                        </a:rPr>
                        <a:t> </a:t>
                      </a:r>
                      <a:endParaRPr lang="ru-RU" sz="1400" b="0" dirty="0">
                        <a:effectLst/>
                        <a:latin typeface="+mj-lt"/>
                        <a:ea typeface="Calibri" panose="020F0502020204030204" pitchFamily="34" charset="0"/>
                        <a:cs typeface="Times New Roman" panose="02020603050405020304" pitchFamily="18" charset="0"/>
                      </a:endParaRPr>
                    </a:p>
                  </a:txBody>
                  <a:tcPr marL="26785" marR="26785" marT="0" marB="0">
                    <a:lnL>
                      <a:noFill/>
                    </a:lnL>
                    <a:lnR>
                      <a:noFill/>
                    </a:lnR>
                    <a:lnT>
                      <a:noFill/>
                    </a:lnT>
                    <a:lnB w="12700" cmpd="sng">
                      <a:noFill/>
                    </a:lnB>
                    <a:lnTlToBr w="12700" cmpd="sng">
                      <a:noFill/>
                      <a:prstDash val="solid"/>
                    </a:lnTlToBr>
                    <a:lnBlToTr w="12700" cmpd="sng">
                      <a:noFill/>
                      <a:prstDash val="solid"/>
                    </a:lnBlToTr>
                  </a:tcPr>
                </a:tc>
                <a:tc>
                  <a:txBody>
                    <a:bodyPr/>
                    <a:lstStyle/>
                    <a:p>
                      <a:pPr algn="l">
                        <a:lnSpc>
                          <a:spcPct val="107000"/>
                        </a:lnSpc>
                        <a:spcAft>
                          <a:spcPts val="0"/>
                        </a:spcAft>
                      </a:pPr>
                      <a:r>
                        <a:rPr lang="ru-RU" sz="1400" dirty="0">
                          <a:effectLst/>
                        </a:rPr>
                        <a:t>Чеченская Республика</a:t>
                      </a:r>
                      <a:endParaRPr lang="ru-RU" sz="1400" dirty="0">
                        <a:effectLst/>
                        <a:latin typeface="+mj-lt"/>
                        <a:ea typeface="Calibri" panose="020F0502020204030204" pitchFamily="34" charset="0"/>
                        <a:cs typeface="Times New Roman" panose="02020603050405020304" pitchFamily="18" charset="0"/>
                      </a:endParaRPr>
                    </a:p>
                  </a:txBody>
                  <a:tcPr marL="26785" marR="26785" marT="0" marB="0">
                    <a:lnL>
                      <a:noFill/>
                    </a:lnL>
                    <a:lnR>
                      <a:noFill/>
                    </a:lnR>
                    <a:lnT>
                      <a:noFill/>
                    </a:lnT>
                    <a:lnB w="12700" cmpd="sng">
                      <a:noFill/>
                    </a:lnB>
                    <a:lnTlToBr w="12700" cmpd="sng">
                      <a:noFill/>
                      <a:prstDash val="solid"/>
                    </a:lnTlToBr>
                    <a:lnBlToTr w="12700" cmpd="sng">
                      <a:noFill/>
                      <a:prstDash val="solid"/>
                    </a:lnBlToTr>
                  </a:tcPr>
                </a:tc>
                <a:tc>
                  <a:txBody>
                    <a:bodyPr/>
                    <a:lstStyle/>
                    <a:p>
                      <a:pPr algn="ctr">
                        <a:lnSpc>
                          <a:spcPct val="107000"/>
                        </a:lnSpc>
                        <a:spcAft>
                          <a:spcPts val="0"/>
                        </a:spcAft>
                      </a:pPr>
                      <a:r>
                        <a:rPr lang="ru-RU" sz="1400" dirty="0">
                          <a:effectLst/>
                        </a:rPr>
                        <a:t>540</a:t>
                      </a:r>
                      <a:endParaRPr lang="ru-RU" sz="1400" dirty="0">
                        <a:effectLst/>
                        <a:latin typeface="+mj-lt"/>
                        <a:ea typeface="Calibri" panose="020F0502020204030204" pitchFamily="34" charset="0"/>
                        <a:cs typeface="Times New Roman" panose="02020603050405020304" pitchFamily="18" charset="0"/>
                      </a:endParaRPr>
                    </a:p>
                  </a:txBody>
                  <a:tcPr marL="26785" marR="26785" marT="0" marB="0">
                    <a:lnL>
                      <a:noFill/>
                    </a:lnL>
                    <a:lnR>
                      <a:noFill/>
                    </a:lnR>
                    <a:lnT>
                      <a:noFill/>
                    </a:lnT>
                    <a:lnB w="12700" cmpd="sng">
                      <a:noFill/>
                    </a:lnB>
                    <a:lnTlToBr w="12700" cmpd="sng">
                      <a:noFill/>
                      <a:prstDash val="solid"/>
                    </a:lnTlToBr>
                    <a:lnBlToTr w="12700" cmpd="sng">
                      <a:noFill/>
                      <a:prstDash val="solid"/>
                    </a:lnBlToTr>
                  </a:tcPr>
                </a:tc>
                <a:tc>
                  <a:txBody>
                    <a:bodyPr/>
                    <a:lstStyle/>
                    <a:p>
                      <a:pPr algn="ctr">
                        <a:lnSpc>
                          <a:spcPct val="107000"/>
                        </a:lnSpc>
                        <a:spcAft>
                          <a:spcPts val="0"/>
                        </a:spcAft>
                      </a:pPr>
                      <a:r>
                        <a:rPr lang="ru-RU" sz="1400" dirty="0">
                          <a:effectLst/>
                        </a:rPr>
                        <a:t>84,31</a:t>
                      </a:r>
                      <a:endParaRPr lang="ru-RU" sz="1400" dirty="0">
                        <a:effectLst/>
                        <a:latin typeface="+mj-lt"/>
                        <a:ea typeface="Calibri" panose="020F0502020204030204" pitchFamily="34" charset="0"/>
                        <a:cs typeface="Times New Roman" panose="02020603050405020304" pitchFamily="18" charset="0"/>
                      </a:endParaRPr>
                    </a:p>
                  </a:txBody>
                  <a:tcPr marL="26785" marR="26785" marT="0" marB="0">
                    <a:lnL>
                      <a:noFill/>
                    </a:lnL>
                    <a:lnR>
                      <a:noFill/>
                    </a:lnR>
                    <a:lnT>
                      <a:noFill/>
                    </a:lnT>
                    <a:lnB w="12700" cmpd="sng">
                      <a:noFill/>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38955663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half" idx="2"/>
          </p:nvPr>
        </p:nvSpPr>
        <p:spPr>
          <a:xfrm>
            <a:off x="519510" y="1857374"/>
            <a:ext cx="5157787" cy="4581525"/>
          </a:xfrm>
        </p:spPr>
        <p:txBody>
          <a:bodyPr>
            <a:noAutofit/>
          </a:bodyPr>
          <a:lstStyle/>
          <a:p>
            <a:pPr marL="0" lvl="0" indent="447675" algn="just">
              <a:lnSpc>
                <a:spcPct val="107000"/>
              </a:lnSpc>
              <a:spcBef>
                <a:spcPts val="0"/>
              </a:spcBef>
              <a:buNone/>
            </a:pPr>
            <a:r>
              <a:rPr lang="ru-RU" sz="15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1. Проводить </a:t>
            </a:r>
            <a:r>
              <a:rPr lang="ru-RU" sz="15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разъяснительно-консультационные работы,</a:t>
            </a:r>
            <a:r>
              <a:rPr lang="ru-RU" sz="15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оказывать технологическую и методическую помощь образовательным организациям по вопросам наполняемости и структуры официальных сайтов и стендов с целью обеспечения открытости и доступности информации об образовательной организации</a:t>
            </a:r>
            <a:r>
              <a:rPr lang="ru-RU" sz="15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p>
          <a:p>
            <a:pPr marL="0" lvl="0" indent="0" algn="just">
              <a:lnSpc>
                <a:spcPct val="107000"/>
              </a:lnSpc>
              <a:spcBef>
                <a:spcPts val="0"/>
              </a:spcBef>
              <a:buNone/>
            </a:pPr>
            <a:endParaRPr lang="ru-RU" sz="15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0" lvl="0" indent="447675" algn="just">
              <a:lnSpc>
                <a:spcPct val="107000"/>
              </a:lnSpc>
              <a:spcBef>
                <a:spcPts val="0"/>
              </a:spcBef>
              <a:buNone/>
            </a:pPr>
            <a:r>
              <a:rPr lang="ru-RU" sz="15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2. Проводить </a:t>
            </a:r>
            <a:r>
              <a:rPr lang="ru-RU" sz="15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мониторинг, анкетирование мнения обучающихся, родителей</a:t>
            </a:r>
            <a:r>
              <a:rPr lang="ru-RU" sz="15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(законных представителей), учителей по вопросам удовлетворенности комфортностью условий</a:t>
            </a:r>
            <a:r>
              <a:rPr lang="ru-RU" sz="15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p>
          <a:p>
            <a:pPr marL="0" lvl="0" indent="0" algn="just">
              <a:lnSpc>
                <a:spcPct val="107000"/>
              </a:lnSpc>
              <a:spcBef>
                <a:spcPts val="0"/>
              </a:spcBef>
              <a:buNone/>
            </a:pPr>
            <a:endParaRPr lang="ru-RU" sz="15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0" lvl="0" indent="447675" algn="just">
              <a:lnSpc>
                <a:spcPct val="107000"/>
              </a:lnSpc>
              <a:spcBef>
                <a:spcPts val="0"/>
              </a:spcBef>
              <a:buNone/>
            </a:pPr>
            <a:r>
              <a:rPr lang="ru-RU" sz="15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3. </a:t>
            </a:r>
            <a:r>
              <a:rPr lang="ru-RU" sz="15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Информировать </a:t>
            </a:r>
            <a:r>
              <a:rPr lang="ru-RU" sz="15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обучающихся и их родителей </a:t>
            </a:r>
            <a:r>
              <a:rPr lang="ru-RU" sz="15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(законных представителей) о деятельности образовательных организаций </a:t>
            </a:r>
            <a:r>
              <a:rPr lang="ru-RU" sz="15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через официальные сайты,</a:t>
            </a:r>
            <a:r>
              <a:rPr lang="ru-RU" sz="15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средства массовой информации и социальные сети.</a:t>
            </a:r>
            <a:endParaRPr lang="ru-RU" sz="15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Bef>
                <a:spcPts val="0"/>
              </a:spcBef>
              <a:spcAft>
                <a:spcPts val="800"/>
              </a:spcAft>
              <a:buNone/>
            </a:pPr>
            <a:r>
              <a:rPr lang="ru-RU" sz="15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p>
          <a:p>
            <a:endParaRPr lang="ru-RU" sz="1500" dirty="0"/>
          </a:p>
        </p:txBody>
      </p:sp>
      <p:sp>
        <p:nvSpPr>
          <p:cNvPr id="6" name="Объект 5"/>
          <p:cNvSpPr>
            <a:spLocks noGrp="1"/>
          </p:cNvSpPr>
          <p:nvPr>
            <p:ph sz="quarter" idx="4"/>
          </p:nvPr>
        </p:nvSpPr>
        <p:spPr>
          <a:xfrm>
            <a:off x="6048374" y="1857375"/>
            <a:ext cx="5648325" cy="4324350"/>
          </a:xfrm>
        </p:spPr>
        <p:txBody>
          <a:bodyPr>
            <a:normAutofit/>
          </a:bodyPr>
          <a:lstStyle/>
          <a:p>
            <a:pPr marL="0" lvl="0" indent="447675" algn="just">
              <a:lnSpc>
                <a:spcPct val="107000"/>
              </a:lnSpc>
              <a:spcBef>
                <a:spcPts val="0"/>
              </a:spcBef>
              <a:buNone/>
            </a:pPr>
            <a:r>
              <a:rPr lang="ru-RU" sz="15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4. Реализовать </a:t>
            </a:r>
            <a:r>
              <a:rPr lang="ru-RU" sz="15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мероприятия по капитальному ремонту и обеспечению условий обучения и пребывания </a:t>
            </a:r>
            <a:r>
              <a:rPr lang="ru-RU" sz="15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детей в образовательных организациях (качественное проведение ремонтных работ, создание зон отдыха (ожидания), организация питьевого режима, обновление материально-технической базы и т.д</a:t>
            </a:r>
            <a:r>
              <a:rPr lang="ru-RU" sz="15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p>
          <a:p>
            <a:pPr marL="0" lvl="0" indent="447675" algn="just">
              <a:lnSpc>
                <a:spcPct val="107000"/>
              </a:lnSpc>
              <a:spcBef>
                <a:spcPts val="0"/>
              </a:spcBef>
              <a:buNone/>
            </a:pPr>
            <a:endParaRPr lang="ru-RU" sz="15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0" lvl="0" indent="447675" algn="just">
              <a:lnSpc>
                <a:spcPct val="107000"/>
              </a:lnSpc>
              <a:spcBef>
                <a:spcPts val="0"/>
              </a:spcBef>
              <a:buNone/>
            </a:pPr>
            <a:r>
              <a:rPr lang="ru-RU" sz="15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5. Создать </a:t>
            </a:r>
            <a:r>
              <a:rPr lang="ru-RU" sz="15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условия доступности </a:t>
            </a:r>
            <a:r>
              <a:rPr lang="ru-RU" sz="15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образовательных услуг </a:t>
            </a:r>
            <a:r>
              <a:rPr lang="ru-RU" sz="15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для детей с ОВЗ и инвалидов</a:t>
            </a:r>
            <a:r>
              <a:rPr lang="ru-RU" sz="15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p>
          <a:p>
            <a:pPr marL="0" lvl="0" indent="447675" algn="just">
              <a:lnSpc>
                <a:spcPct val="107000"/>
              </a:lnSpc>
              <a:spcBef>
                <a:spcPts val="0"/>
              </a:spcBef>
              <a:buNone/>
            </a:pPr>
            <a:endParaRPr lang="ru-RU" sz="15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0" lvl="0" indent="447675" algn="just">
              <a:lnSpc>
                <a:spcPct val="107000"/>
              </a:lnSpc>
              <a:spcBef>
                <a:spcPts val="0"/>
              </a:spcBef>
              <a:spcAft>
                <a:spcPts val="800"/>
              </a:spcAft>
              <a:buNone/>
            </a:pPr>
            <a:r>
              <a:rPr lang="ru-RU" sz="15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6. Провести </a:t>
            </a:r>
            <a:r>
              <a:rPr lang="ru-RU" sz="15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для работников образовательных организаций </a:t>
            </a:r>
            <a:r>
              <a:rPr lang="ru-RU" sz="15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серию </a:t>
            </a:r>
            <a:r>
              <a:rPr lang="ru-RU" sz="15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семинаров, </a:t>
            </a:r>
            <a:r>
              <a:rPr lang="ru-RU" sz="15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вебинаров</a:t>
            </a:r>
            <a:r>
              <a:rPr lang="ru-RU" sz="15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курсов повышения квалификации</a:t>
            </a:r>
            <a:r>
              <a:rPr lang="ru-RU" sz="15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в том числе направленные на развитие и совершенствование профессиональной этики и коммуникации с обучающимися и их родителями (законными представителями).</a:t>
            </a:r>
            <a:endParaRPr lang="ru-RU" sz="15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endParaRPr lang="ru-RU" sz="1500" dirty="0"/>
          </a:p>
        </p:txBody>
      </p:sp>
      <p:sp>
        <p:nvSpPr>
          <p:cNvPr id="8" name="Прямоугольник 7"/>
          <p:cNvSpPr/>
          <p:nvPr/>
        </p:nvSpPr>
        <p:spPr>
          <a:xfrm>
            <a:off x="2162969" y="251795"/>
            <a:ext cx="6876256" cy="1120243"/>
          </a:xfrm>
          <a:prstGeom prst="rect">
            <a:avLst/>
          </a:prstGeom>
        </p:spPr>
        <p:txBody>
          <a:bodyPr wrap="square">
            <a:spAutoFit/>
          </a:bodyPr>
          <a:lstStyle/>
          <a:p>
            <a:pPr marL="457200" indent="228600" algn="ctr">
              <a:lnSpc>
                <a:spcPct val="107000"/>
              </a:lnSpc>
              <a:spcAft>
                <a:spcPts val="0"/>
              </a:spcAft>
            </a:pPr>
            <a:r>
              <a:rPr lang="ru-RU" sz="3200" b="1" dirty="0">
                <a:latin typeface="Times New Roman" panose="02020603050405020304" pitchFamily="18" charset="0"/>
                <a:ea typeface="Calibri" panose="020F0502020204030204" pitchFamily="34" charset="0"/>
                <a:cs typeface="Times New Roman" panose="02020603050405020304" pitchFamily="18" charset="0"/>
              </a:rPr>
              <a:t>Предложения </a:t>
            </a:r>
            <a:endParaRPr lang="ru-RU" sz="3200" b="1" dirty="0" smtClean="0">
              <a:latin typeface="Times New Roman" panose="02020603050405020304" pitchFamily="18" charset="0"/>
              <a:ea typeface="Calibri" panose="020F0502020204030204" pitchFamily="34" charset="0"/>
              <a:cs typeface="Times New Roman" panose="02020603050405020304" pitchFamily="18" charset="0"/>
            </a:endParaRPr>
          </a:p>
          <a:p>
            <a:pPr marL="457200" indent="228600" algn="ctr">
              <a:lnSpc>
                <a:spcPct val="107000"/>
              </a:lnSpc>
              <a:spcAft>
                <a:spcPts val="0"/>
              </a:spcAft>
            </a:pPr>
            <a:r>
              <a:rPr lang="ru-RU" sz="3200" b="1" dirty="0" smtClean="0">
                <a:latin typeface="Times New Roman" panose="02020603050405020304" pitchFamily="18" charset="0"/>
                <a:ea typeface="Calibri" panose="020F0502020204030204" pitchFamily="34" charset="0"/>
                <a:cs typeface="Times New Roman" panose="02020603050405020304" pitchFamily="18" charset="0"/>
              </a:rPr>
              <a:t>для </a:t>
            </a:r>
            <a:r>
              <a:rPr lang="ru-RU" sz="3200" b="1" dirty="0">
                <a:latin typeface="Times New Roman" panose="02020603050405020304" pitchFamily="18" charset="0"/>
                <a:ea typeface="Calibri" panose="020F0502020204030204" pitchFamily="34" charset="0"/>
                <a:cs typeface="Times New Roman" panose="02020603050405020304" pitchFamily="18" charset="0"/>
              </a:rPr>
              <a:t>решения </a:t>
            </a:r>
            <a:r>
              <a:rPr lang="ru-RU" sz="3200" b="1" dirty="0" smtClean="0">
                <a:latin typeface="Times New Roman" panose="02020603050405020304" pitchFamily="18" charset="0"/>
                <a:ea typeface="Calibri" panose="020F0502020204030204" pitchFamily="34" charset="0"/>
                <a:cs typeface="Times New Roman" panose="02020603050405020304" pitchFamily="18" charset="0"/>
              </a:rPr>
              <a:t>коллегии</a:t>
            </a:r>
            <a:endParaRPr lang="ru-RU"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776459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86175" y="596163"/>
            <a:ext cx="10467624" cy="576648"/>
          </a:xfrm>
        </p:spPr>
        <p:txBody>
          <a:bodyPr>
            <a:normAutofit/>
          </a:bodyPr>
          <a:lstStyle/>
          <a:p>
            <a:r>
              <a:rPr lang="ru-RU" sz="3200" dirty="0" smtClean="0"/>
              <a:t>Нормативно правовые </a:t>
            </a:r>
            <a:r>
              <a:rPr lang="ru-RU" sz="3200" dirty="0"/>
              <a:t>акты </a:t>
            </a:r>
            <a:r>
              <a:rPr lang="ru-RU" sz="3200" dirty="0" smtClean="0"/>
              <a:t>НОКО</a:t>
            </a:r>
            <a:endParaRPr lang="ru-RU" sz="3600" dirty="0"/>
          </a:p>
        </p:txBody>
      </p:sp>
      <p:sp>
        <p:nvSpPr>
          <p:cNvPr id="7" name="Скругленный прямоугольник 6"/>
          <p:cNvSpPr/>
          <p:nvPr/>
        </p:nvSpPr>
        <p:spPr>
          <a:xfrm>
            <a:off x="714375" y="1575034"/>
            <a:ext cx="11477625" cy="701667"/>
          </a:xfrm>
          <a:prstGeom prst="roundRect">
            <a:avLst/>
          </a:prstGeom>
          <a:solidFill>
            <a:srgbClr val="92D050"/>
          </a:solidFill>
          <a:ln>
            <a:noFill/>
          </a:ln>
        </p:spPr>
        <p:style>
          <a:lnRef idx="2">
            <a:schemeClr val="accent6"/>
          </a:lnRef>
          <a:fillRef idx="1">
            <a:schemeClr val="lt1"/>
          </a:fillRef>
          <a:effectRef idx="0">
            <a:schemeClr val="accent6"/>
          </a:effectRef>
          <a:fontRef idx="minor">
            <a:schemeClr val="dk1"/>
          </a:fontRef>
        </p:style>
        <p:txBody>
          <a:bodyPr/>
          <a:lstStyle/>
          <a:p>
            <a:r>
              <a:rPr lang="ru-RU" dirty="0" smtClean="0"/>
              <a:t>Федеральный закон </a:t>
            </a:r>
            <a:r>
              <a:rPr lang="ru-RU" dirty="0"/>
              <a:t>от 29 декабря 2012 г. N 273-ФЗ </a:t>
            </a:r>
            <a:r>
              <a:rPr lang="ru-RU" dirty="0" smtClean="0"/>
              <a:t>«Об </a:t>
            </a:r>
            <a:r>
              <a:rPr lang="ru-RU" dirty="0"/>
              <a:t>образовании в Российской </a:t>
            </a:r>
            <a:r>
              <a:rPr lang="ru-RU" dirty="0" smtClean="0"/>
              <a:t>Федерации»</a:t>
            </a:r>
            <a:r>
              <a:rPr lang="ru-RU" dirty="0"/>
              <a:t> </a:t>
            </a:r>
            <a:r>
              <a:rPr lang="ru-RU" dirty="0" smtClean="0"/>
              <a:t>статья </a:t>
            </a:r>
            <a:r>
              <a:rPr lang="ru-RU" dirty="0"/>
              <a:t>95.2 </a:t>
            </a:r>
            <a:r>
              <a:rPr lang="ru-RU" dirty="0" smtClean="0"/>
              <a:t>, </a:t>
            </a:r>
            <a:endParaRPr lang="ru-RU" dirty="0"/>
          </a:p>
        </p:txBody>
      </p:sp>
      <p:sp>
        <p:nvSpPr>
          <p:cNvPr id="10" name="Скругленный прямоугольник 9"/>
          <p:cNvSpPr/>
          <p:nvPr/>
        </p:nvSpPr>
        <p:spPr>
          <a:xfrm>
            <a:off x="0" y="2380541"/>
            <a:ext cx="11353799" cy="1210232"/>
          </a:xfrm>
          <a:prstGeom prst="roundRect">
            <a:avLst/>
          </a:prstGeom>
          <a:solidFill>
            <a:srgbClr val="92D050"/>
          </a:solidFill>
          <a:ln>
            <a:noFill/>
          </a:ln>
        </p:spPr>
        <p:style>
          <a:lnRef idx="2">
            <a:schemeClr val="accent6"/>
          </a:lnRef>
          <a:fillRef idx="1">
            <a:schemeClr val="lt1"/>
          </a:fillRef>
          <a:effectRef idx="0">
            <a:schemeClr val="accent6"/>
          </a:effectRef>
          <a:fontRef idx="minor">
            <a:schemeClr val="dk1"/>
          </a:fontRef>
        </p:style>
        <p:txBody>
          <a:bodyPr/>
          <a:lstStyle/>
          <a:p>
            <a:r>
              <a:rPr lang="ru-RU" dirty="0" smtClean="0"/>
              <a:t>Постановление </a:t>
            </a:r>
            <a:r>
              <a:rPr lang="ru-RU" dirty="0"/>
              <a:t>Правительства РФ от 14.11.2014 г. N 1202 </a:t>
            </a:r>
            <a:r>
              <a:rPr lang="ru-RU" dirty="0" smtClean="0"/>
              <a:t>«О </a:t>
            </a:r>
            <a:r>
              <a:rPr lang="ru-RU" dirty="0"/>
              <a:t>порядке осуществления координации деятельности по проведению независимой оценки качества оказания услуг организациями в сфере культуры, социального обслуживания, охраны здоровья и образования и общего методического обеспечения проведения указанной оценки" </a:t>
            </a:r>
            <a:r>
              <a:rPr lang="ru-RU" dirty="0" smtClean="0"/>
              <a:t>.</a:t>
            </a:r>
            <a:endParaRPr lang="ru-RU" dirty="0"/>
          </a:p>
        </p:txBody>
      </p:sp>
      <p:sp>
        <p:nvSpPr>
          <p:cNvPr id="13" name="Скругленный прямоугольник 12"/>
          <p:cNvSpPr/>
          <p:nvPr/>
        </p:nvSpPr>
        <p:spPr>
          <a:xfrm>
            <a:off x="714375" y="3694613"/>
            <a:ext cx="11477623" cy="1188869"/>
          </a:xfrm>
          <a:prstGeom prst="roundRect">
            <a:avLst/>
          </a:prstGeom>
          <a:solidFill>
            <a:srgbClr val="92D050"/>
          </a:solidFill>
          <a:ln>
            <a:noFill/>
          </a:ln>
        </p:spPr>
        <p:style>
          <a:lnRef idx="2">
            <a:schemeClr val="accent6"/>
          </a:lnRef>
          <a:fillRef idx="1">
            <a:schemeClr val="lt1"/>
          </a:fillRef>
          <a:effectRef idx="0">
            <a:schemeClr val="accent6"/>
          </a:effectRef>
          <a:fontRef idx="minor">
            <a:schemeClr val="dk1"/>
          </a:fontRef>
        </p:style>
        <p:txBody>
          <a:bodyPr/>
          <a:lstStyle/>
          <a:p>
            <a:r>
              <a:rPr lang="ru-RU" dirty="0" smtClean="0"/>
              <a:t>Постановление </a:t>
            </a:r>
            <a:r>
              <a:rPr lang="ru-RU" dirty="0"/>
              <a:t>Правительства РФ от 31.05.2018 г. N 638 </a:t>
            </a:r>
            <a:r>
              <a:rPr lang="ru-RU" dirty="0" smtClean="0"/>
              <a:t>«Об </a:t>
            </a:r>
            <a:r>
              <a:rPr lang="ru-RU" dirty="0"/>
              <a:t>утверждении Правил сбора и обобщения информации о качестве условий оказания услуг организациями в сфере культуры, охраны здоровья, образования, социального обслуживания и федеральными учреждениями медико-социальной </a:t>
            </a:r>
            <a:r>
              <a:rPr lang="ru-RU" dirty="0" smtClean="0"/>
              <a:t>экспертизы».</a:t>
            </a:r>
            <a:endParaRPr lang="ru-RU" dirty="0"/>
          </a:p>
        </p:txBody>
      </p:sp>
      <p:sp>
        <p:nvSpPr>
          <p:cNvPr id="14" name="Скругленный прямоугольник 13"/>
          <p:cNvSpPr/>
          <p:nvPr/>
        </p:nvSpPr>
        <p:spPr>
          <a:xfrm>
            <a:off x="0" y="5008685"/>
            <a:ext cx="11353799" cy="1206033"/>
          </a:xfrm>
          <a:prstGeom prst="roundRect">
            <a:avLst/>
          </a:prstGeom>
          <a:solidFill>
            <a:srgbClr val="92D050"/>
          </a:solidFill>
          <a:ln>
            <a:noFill/>
          </a:ln>
        </p:spPr>
        <p:style>
          <a:lnRef idx="2">
            <a:schemeClr val="accent6"/>
          </a:lnRef>
          <a:fillRef idx="1">
            <a:schemeClr val="lt1"/>
          </a:fillRef>
          <a:effectRef idx="0">
            <a:schemeClr val="accent6"/>
          </a:effectRef>
          <a:fontRef idx="minor">
            <a:schemeClr val="dk1"/>
          </a:fontRef>
        </p:style>
        <p:txBody>
          <a:bodyPr/>
          <a:lstStyle/>
          <a:p>
            <a:r>
              <a:rPr lang="ru-RU" dirty="0" smtClean="0">
                <a:latin typeface="+mj-lt"/>
              </a:rPr>
              <a:t>Приказ </a:t>
            </a:r>
            <a:r>
              <a:rPr lang="ru-RU" dirty="0">
                <a:latin typeface="+mj-lt"/>
              </a:rPr>
              <a:t>Министерства труда и социальной защиты РФ от 31.05.2018 г. N 344н "Об утверждении Единого порядка расчета показателей, характеризующих общие критерии оценки качества условий оказания услуг организациями в сфере культуры, охраны здоровья, образования, социального обслуживания и федеральными учреждениями медико-социальной экспертизы" </a:t>
            </a:r>
            <a:r>
              <a:rPr lang="ru-RU" dirty="0" smtClean="0">
                <a:latin typeface="+mj-lt"/>
              </a:rPr>
              <a:t>.  </a:t>
            </a:r>
            <a:endParaRPr lang="ru-RU" dirty="0">
              <a:latin typeface="+mj-lt"/>
            </a:endParaRPr>
          </a:p>
        </p:txBody>
      </p:sp>
    </p:spTree>
    <p:extLst>
      <p:ext uri="{BB962C8B-B14F-4D97-AF65-F5344CB8AC3E}">
        <p14:creationId xmlns:p14="http://schemas.microsoft.com/office/powerpoint/2010/main" val="39194714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кругленный прямоугольник 6"/>
          <p:cNvSpPr/>
          <p:nvPr/>
        </p:nvSpPr>
        <p:spPr>
          <a:xfrm>
            <a:off x="644867" y="822748"/>
            <a:ext cx="11409405" cy="1283849"/>
          </a:xfrm>
          <a:prstGeom prst="roundRect">
            <a:avLst/>
          </a:prstGeom>
          <a:solidFill>
            <a:srgbClr val="92D050"/>
          </a:solidFill>
          <a:ln>
            <a:noFill/>
          </a:ln>
        </p:spPr>
        <p:style>
          <a:lnRef idx="2">
            <a:schemeClr val="accent6"/>
          </a:lnRef>
          <a:fillRef idx="1">
            <a:schemeClr val="lt1"/>
          </a:fillRef>
          <a:effectRef idx="0">
            <a:schemeClr val="accent6"/>
          </a:effectRef>
          <a:fontRef idx="minor">
            <a:schemeClr val="dk1"/>
          </a:fontRef>
        </p:style>
        <p:txBody>
          <a:bodyPr/>
          <a:lstStyle/>
          <a:p>
            <a:r>
              <a:rPr lang="ru-RU" dirty="0" smtClean="0"/>
              <a:t>Приказ </a:t>
            </a:r>
            <a:r>
              <a:rPr lang="ru-RU" dirty="0"/>
              <a:t>Министерства труда и социальной защиты РФ от 30.10.2018 г. N 675н "Об утверждении Методики выявления и обобщения мнения граждан о качестве условий оказания услуг организациями в сфере культуры, охраны здоровья, образования, социального обслуживания и федеральными учреждениями медико-социальной экспертизы" </a:t>
            </a:r>
          </a:p>
        </p:txBody>
      </p:sp>
      <p:sp>
        <p:nvSpPr>
          <p:cNvPr id="10" name="Скругленный прямоугольник 9"/>
          <p:cNvSpPr/>
          <p:nvPr/>
        </p:nvSpPr>
        <p:spPr>
          <a:xfrm>
            <a:off x="82635" y="2218003"/>
            <a:ext cx="11438238" cy="1810133"/>
          </a:xfrm>
          <a:prstGeom prst="roundRect">
            <a:avLst/>
          </a:prstGeom>
          <a:solidFill>
            <a:srgbClr val="92D050"/>
          </a:solidFill>
          <a:ln>
            <a:noFill/>
          </a:ln>
        </p:spPr>
        <p:style>
          <a:lnRef idx="2">
            <a:schemeClr val="accent6"/>
          </a:lnRef>
          <a:fillRef idx="1">
            <a:schemeClr val="lt1"/>
          </a:fillRef>
          <a:effectRef idx="0">
            <a:schemeClr val="accent6"/>
          </a:effectRef>
          <a:fontRef idx="minor">
            <a:schemeClr val="dk1"/>
          </a:fontRef>
        </p:style>
        <p:txBody>
          <a:bodyPr/>
          <a:lstStyle/>
          <a:p>
            <a:r>
              <a:rPr lang="ru-RU" dirty="0" smtClean="0"/>
              <a:t>Приказ </a:t>
            </a:r>
            <a:r>
              <a:rPr lang="ru-RU" dirty="0"/>
              <a:t>Министерства просвещения РФ от 13.03.2019 г. N 114 "Об утверждении показателей, характеризующих общие критерии оценки качества условий осуществления образовательной деятельности организациями, осуществляющими образовательную деятельность по основным общеобразовательным программам, образовательным программам среднего профессионального образования, основным программам профессионального обучения, дополнительным общеобразовательным программам"</a:t>
            </a:r>
            <a:r>
              <a:rPr lang="ru-RU" dirty="0" smtClean="0"/>
              <a:t>.</a:t>
            </a:r>
            <a:endParaRPr lang="ru-RU" dirty="0"/>
          </a:p>
        </p:txBody>
      </p:sp>
      <p:sp>
        <p:nvSpPr>
          <p:cNvPr id="13" name="Скругленный прямоугольник 12"/>
          <p:cNvSpPr/>
          <p:nvPr/>
        </p:nvSpPr>
        <p:spPr>
          <a:xfrm>
            <a:off x="644867" y="4139542"/>
            <a:ext cx="11472733" cy="2451758"/>
          </a:xfrm>
          <a:prstGeom prst="roundRect">
            <a:avLst/>
          </a:prstGeom>
          <a:solidFill>
            <a:srgbClr val="92D050"/>
          </a:solidFill>
          <a:ln>
            <a:noFill/>
          </a:ln>
        </p:spPr>
        <p:style>
          <a:lnRef idx="2">
            <a:schemeClr val="accent6"/>
          </a:lnRef>
          <a:fillRef idx="1">
            <a:schemeClr val="lt1"/>
          </a:fillRef>
          <a:effectRef idx="0">
            <a:schemeClr val="accent6"/>
          </a:effectRef>
          <a:fontRef idx="minor">
            <a:schemeClr val="dk1"/>
          </a:fontRef>
        </p:style>
        <p:txBody>
          <a:bodyPr/>
          <a:lstStyle/>
          <a:p>
            <a:r>
              <a:rPr lang="ru-RU" dirty="0"/>
              <a:t>Приказ Минфина России от 7 мая 2019 г. N 66н "О составе информации о результатах независимой оценки качества условий осуществления образовательной деятельности организациями, осуществляющими образовательную деятельность, условий оказания услуг организациями культуры, социального обслуживания, медицинскими организациями, федеральными учреждениями </a:t>
            </a:r>
            <a:r>
              <a:rPr lang="ru-RU" dirty="0" smtClean="0"/>
              <a:t>медико-социальной </a:t>
            </a:r>
            <a:r>
              <a:rPr lang="ru-RU" dirty="0"/>
              <a:t>экспертизы, размещаемой на официальном сайте для размещения информации о государственных и муниципальных учреждениях в информационно-телекоммуникационной сети "Интернет", включая единые требования к такой информации, и порядке ее размещения, а также требованиях к качеству, удобству и простоте поиска указанной информации"</a:t>
            </a:r>
          </a:p>
        </p:txBody>
      </p:sp>
    </p:spTree>
    <p:extLst>
      <p:ext uri="{BB962C8B-B14F-4D97-AF65-F5344CB8AC3E}">
        <p14:creationId xmlns:p14="http://schemas.microsoft.com/office/powerpoint/2010/main" val="39145745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кругленный прямоугольник 6"/>
          <p:cNvSpPr/>
          <p:nvPr/>
        </p:nvSpPr>
        <p:spPr>
          <a:xfrm>
            <a:off x="733425" y="1206019"/>
            <a:ext cx="11444157" cy="1572477"/>
          </a:xfrm>
          <a:prstGeom prst="roundRect">
            <a:avLst/>
          </a:prstGeom>
          <a:solidFill>
            <a:srgbClr val="92D050"/>
          </a:solidFill>
          <a:ln>
            <a:noFill/>
          </a:ln>
        </p:spPr>
        <p:style>
          <a:lnRef idx="2">
            <a:schemeClr val="accent6"/>
          </a:lnRef>
          <a:fillRef idx="1">
            <a:schemeClr val="lt1"/>
          </a:fillRef>
          <a:effectRef idx="0">
            <a:schemeClr val="accent6"/>
          </a:effectRef>
          <a:fontRef idx="minor">
            <a:schemeClr val="dk1"/>
          </a:fontRef>
        </p:style>
        <p:txBody>
          <a:bodyPr/>
          <a:lstStyle/>
          <a:p>
            <a:r>
              <a:rPr lang="ru-RU" dirty="0" smtClean="0"/>
              <a:t>Приказ Федеральной службы по надзору в сфере образования и науки от 14.08.2020 г. </a:t>
            </a:r>
            <a:r>
              <a:rPr lang="ru-RU" dirty="0" smtClean="0"/>
              <a:t>N </a:t>
            </a:r>
            <a:r>
              <a:rPr lang="ru-RU" dirty="0" smtClean="0"/>
              <a:t>831 "Об утверждении требований к структуре официального сайта образовательной организации в информационно-телекоммуникационной сети "Интернет" и формату представления информации" </a:t>
            </a:r>
            <a:endParaRPr lang="ru-RU" dirty="0"/>
          </a:p>
        </p:txBody>
      </p:sp>
      <p:sp>
        <p:nvSpPr>
          <p:cNvPr id="10" name="Скругленный прямоугольник 9"/>
          <p:cNvSpPr/>
          <p:nvPr/>
        </p:nvSpPr>
        <p:spPr>
          <a:xfrm>
            <a:off x="0" y="2913588"/>
            <a:ext cx="10895780" cy="1420287"/>
          </a:xfrm>
          <a:prstGeom prst="roundRect">
            <a:avLst/>
          </a:prstGeom>
          <a:solidFill>
            <a:srgbClr val="92D050"/>
          </a:solidFill>
          <a:ln>
            <a:noFill/>
          </a:ln>
        </p:spPr>
        <p:style>
          <a:lnRef idx="2">
            <a:schemeClr val="accent6"/>
          </a:lnRef>
          <a:fillRef idx="1">
            <a:schemeClr val="lt1"/>
          </a:fillRef>
          <a:effectRef idx="0">
            <a:schemeClr val="accent6"/>
          </a:effectRef>
          <a:fontRef idx="minor">
            <a:schemeClr val="dk1"/>
          </a:fontRef>
        </p:style>
        <p:txBody>
          <a:bodyPr/>
          <a:lstStyle/>
          <a:p>
            <a:r>
              <a:rPr lang="ru-RU" dirty="0" smtClean="0"/>
              <a:t>Распоряжение </a:t>
            </a:r>
            <a:r>
              <a:rPr lang="ru-RU" dirty="0"/>
              <a:t>Правительства Чеченской Республики от 4 декабря 2019 года № 393-р «Об утверждении Плана мероприятий по организации проведения независимой оценки качества условий оказания услуг организациями в сфере культуры, охраны здоровья, образования и социального обслуживания в Чеченской Республике на 2019-2023 годы»</a:t>
            </a:r>
            <a:r>
              <a:rPr lang="ru-RU" dirty="0" smtClean="0"/>
              <a:t>.</a:t>
            </a:r>
            <a:endParaRPr lang="ru-RU" dirty="0"/>
          </a:p>
        </p:txBody>
      </p:sp>
      <p:sp>
        <p:nvSpPr>
          <p:cNvPr id="13" name="Скругленный прямоугольник 12"/>
          <p:cNvSpPr/>
          <p:nvPr/>
        </p:nvSpPr>
        <p:spPr>
          <a:xfrm>
            <a:off x="733425" y="4468967"/>
            <a:ext cx="11444157" cy="1607984"/>
          </a:xfrm>
          <a:prstGeom prst="roundRect">
            <a:avLst/>
          </a:prstGeom>
          <a:solidFill>
            <a:srgbClr val="92D050"/>
          </a:solidFill>
          <a:ln>
            <a:noFill/>
          </a:ln>
        </p:spPr>
        <p:style>
          <a:lnRef idx="2">
            <a:schemeClr val="accent6"/>
          </a:lnRef>
          <a:fillRef idx="1">
            <a:schemeClr val="lt1"/>
          </a:fillRef>
          <a:effectRef idx="0">
            <a:schemeClr val="accent6"/>
          </a:effectRef>
          <a:fontRef idx="minor">
            <a:schemeClr val="dk1"/>
          </a:fontRef>
        </p:style>
        <p:txBody>
          <a:bodyPr/>
          <a:lstStyle/>
          <a:p>
            <a:r>
              <a:rPr lang="ru-RU" dirty="0"/>
              <a:t>Приказ Министерства образования и науки Чеченской Республики от 23 августа 2019 года </a:t>
            </a:r>
            <a:r>
              <a:rPr lang="ru-RU" dirty="0" smtClean="0"/>
              <a:t>№ </a:t>
            </a:r>
            <a:r>
              <a:rPr lang="ru-RU" dirty="0"/>
              <a:t>1180-п «Об Общественном совете при Министерстве образования и науки Чеченской Республики по проведению независимой оценки качества условий осуществления образовательной деятельности образовательными организациями Чеченской Республики»</a:t>
            </a:r>
            <a:r>
              <a:rPr lang="ru-RU" dirty="0" smtClean="0"/>
              <a:t>.</a:t>
            </a:r>
            <a:endParaRPr lang="ru-RU" dirty="0"/>
          </a:p>
        </p:txBody>
      </p:sp>
    </p:spTree>
    <p:extLst>
      <p:ext uri="{BB962C8B-B14F-4D97-AF65-F5344CB8AC3E}">
        <p14:creationId xmlns:p14="http://schemas.microsoft.com/office/powerpoint/2010/main" val="37230210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823784"/>
            <a:ext cx="10637107" cy="1293340"/>
          </a:xfrm>
        </p:spPr>
        <p:txBody>
          <a:bodyPr>
            <a:normAutofit/>
          </a:bodyPr>
          <a:lstStyle/>
          <a:p>
            <a:r>
              <a:rPr lang="ru-RU" sz="2800" b="1" dirty="0" smtClean="0"/>
              <a:t>Цель независимой оценки </a:t>
            </a:r>
            <a:r>
              <a:rPr lang="ru-RU" sz="2800" b="1" dirty="0"/>
              <a:t>качества условий осуществления образовательной деятельности</a:t>
            </a:r>
            <a:r>
              <a:rPr lang="ru-RU" sz="2800" b="1" dirty="0" smtClean="0"/>
              <a:t> </a:t>
            </a:r>
            <a:endParaRPr lang="ru-RU" sz="2800" b="1" dirty="0"/>
          </a:p>
        </p:txBody>
      </p:sp>
      <p:sp>
        <p:nvSpPr>
          <p:cNvPr id="3" name="Объект 2"/>
          <p:cNvSpPr>
            <a:spLocks noGrp="1"/>
          </p:cNvSpPr>
          <p:nvPr>
            <p:ph idx="1"/>
          </p:nvPr>
        </p:nvSpPr>
        <p:spPr>
          <a:xfrm>
            <a:off x="838199" y="2302284"/>
            <a:ext cx="10887075" cy="3546066"/>
          </a:xfrm>
        </p:spPr>
        <p:txBody>
          <a:bodyPr>
            <a:noAutofit/>
          </a:bodyPr>
          <a:lstStyle/>
          <a:p>
            <a:pPr algn="just"/>
            <a:r>
              <a:rPr lang="ru-RU" dirty="0" smtClean="0">
                <a:latin typeface="+mj-lt"/>
              </a:rPr>
              <a:t>На основании статьи </a:t>
            </a:r>
            <a:r>
              <a:rPr lang="ru-RU" dirty="0">
                <a:latin typeface="+mj-lt"/>
              </a:rPr>
              <a:t>95.2 </a:t>
            </a:r>
            <a:r>
              <a:rPr lang="ru-RU" dirty="0" smtClean="0">
                <a:latin typeface="+mj-lt"/>
              </a:rPr>
              <a:t>Федерального закона </a:t>
            </a:r>
            <a:r>
              <a:rPr lang="ru-RU" dirty="0">
                <a:latin typeface="+mj-lt"/>
              </a:rPr>
              <a:t>от 29 декабря 2012 г. N 273-ФЗ «Об образовании в Российской Федерации» независимая оценка качества условий осуществления образовательной деятельности организациями, осуществляющими образовательную деятельность (далее - организации), проводится в </a:t>
            </a:r>
            <a:r>
              <a:rPr lang="ru-RU" dirty="0">
                <a:solidFill>
                  <a:srgbClr val="FF0000"/>
                </a:solidFill>
                <a:latin typeface="+mj-lt"/>
              </a:rPr>
              <a:t>целях предоставления участникам отношений в сфере образования информации об уровне организации работы по реализации образовательных программ на основе общедоступной информации.</a:t>
            </a:r>
          </a:p>
        </p:txBody>
      </p:sp>
    </p:spTree>
    <p:extLst>
      <p:ext uri="{BB962C8B-B14F-4D97-AF65-F5344CB8AC3E}">
        <p14:creationId xmlns:p14="http://schemas.microsoft.com/office/powerpoint/2010/main" val="4683442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43914" y="930876"/>
            <a:ext cx="9473513" cy="980301"/>
          </a:xfrm>
        </p:spPr>
        <p:txBody>
          <a:bodyPr>
            <a:normAutofit/>
          </a:bodyPr>
          <a:lstStyle/>
          <a:p>
            <a:r>
              <a:rPr lang="ru-RU" sz="2800" b="1" dirty="0" smtClean="0"/>
              <a:t>Периодичность проведения процедуры НОКО</a:t>
            </a:r>
            <a:endParaRPr lang="ru-RU" sz="2800" b="1" dirty="0"/>
          </a:p>
        </p:txBody>
      </p:sp>
      <p:sp>
        <p:nvSpPr>
          <p:cNvPr id="3" name="Объект 2"/>
          <p:cNvSpPr>
            <a:spLocks noGrp="1"/>
          </p:cNvSpPr>
          <p:nvPr>
            <p:ph idx="1"/>
          </p:nvPr>
        </p:nvSpPr>
        <p:spPr>
          <a:xfrm>
            <a:off x="838200" y="2302284"/>
            <a:ext cx="10515600" cy="2701515"/>
          </a:xfrm>
        </p:spPr>
        <p:txBody>
          <a:bodyPr>
            <a:normAutofit/>
          </a:bodyPr>
          <a:lstStyle/>
          <a:p>
            <a:r>
              <a:rPr lang="ru-RU" sz="2400" dirty="0" smtClean="0">
                <a:latin typeface="+mj-lt"/>
              </a:rPr>
              <a:t>В соответствии с </a:t>
            </a:r>
            <a:r>
              <a:rPr lang="ru-RU" sz="2400" dirty="0" smtClean="0">
                <a:solidFill>
                  <a:srgbClr val="FF0000"/>
                </a:solidFill>
                <a:latin typeface="+mj-lt"/>
              </a:rPr>
              <a:t>пунктом 6 статьи </a:t>
            </a:r>
            <a:r>
              <a:rPr lang="ru-RU" sz="2400" dirty="0">
                <a:solidFill>
                  <a:srgbClr val="FF0000"/>
                </a:solidFill>
                <a:latin typeface="+mj-lt"/>
              </a:rPr>
              <a:t>95.2 </a:t>
            </a:r>
            <a:r>
              <a:rPr lang="ru-RU" sz="2400" dirty="0">
                <a:latin typeface="+mj-lt"/>
              </a:rPr>
              <a:t>Федерального закона от 29 декабря 2012 г. N 273-ФЗ «Об образовании в Российской Федерации» </a:t>
            </a:r>
            <a:r>
              <a:rPr lang="ru-RU" sz="2400" dirty="0" smtClean="0">
                <a:latin typeface="+mj-lt"/>
              </a:rPr>
              <a:t>независимая </a:t>
            </a:r>
            <a:r>
              <a:rPr lang="ru-RU" sz="2400" dirty="0">
                <a:latin typeface="+mj-lt"/>
              </a:rPr>
              <a:t>оценка качества условий осуществления образовательной деятельности организациями проводится общественными советами по независимой оценке качества</a:t>
            </a:r>
            <a:r>
              <a:rPr lang="ru-RU" sz="2400" dirty="0">
                <a:solidFill>
                  <a:srgbClr val="FF0000"/>
                </a:solidFill>
                <a:latin typeface="+mj-lt"/>
              </a:rPr>
              <a:t> не чаще чем один раз в год и не реже чем один раз в три года </a:t>
            </a:r>
            <a:r>
              <a:rPr lang="ru-RU" sz="2400" dirty="0">
                <a:latin typeface="+mj-lt"/>
              </a:rPr>
              <a:t>в отношении одной и той же организации.</a:t>
            </a:r>
          </a:p>
        </p:txBody>
      </p:sp>
    </p:spTree>
    <p:extLst>
      <p:ext uri="{BB962C8B-B14F-4D97-AF65-F5344CB8AC3E}">
        <p14:creationId xmlns:p14="http://schemas.microsoft.com/office/powerpoint/2010/main" val="33126009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779646"/>
            <a:ext cx="10667978" cy="567891"/>
          </a:xfrm>
        </p:spPr>
        <p:txBody>
          <a:bodyPr>
            <a:normAutofit/>
          </a:bodyPr>
          <a:lstStyle/>
          <a:p>
            <a:r>
              <a:rPr lang="ru-RU" sz="2800" b="1" dirty="0" smtClean="0"/>
              <a:t>Ответственность руководителей</a:t>
            </a:r>
            <a:endParaRPr lang="ru-RU" sz="2800" b="1" dirty="0"/>
          </a:p>
        </p:txBody>
      </p:sp>
      <p:sp>
        <p:nvSpPr>
          <p:cNvPr id="3" name="Текст 2"/>
          <p:cNvSpPr>
            <a:spLocks noGrp="1"/>
          </p:cNvSpPr>
          <p:nvPr>
            <p:ph type="body" idx="1"/>
          </p:nvPr>
        </p:nvSpPr>
        <p:spPr>
          <a:xfrm>
            <a:off x="839787" y="2358189"/>
            <a:ext cx="10667979" cy="1629611"/>
          </a:xfrm>
        </p:spPr>
        <p:txBody>
          <a:bodyPr>
            <a:normAutofit lnSpcReduction="10000"/>
          </a:bodyPr>
          <a:lstStyle/>
          <a:p>
            <a:pPr algn="just"/>
            <a:r>
              <a:rPr lang="ru-RU" sz="1800" b="0" dirty="0" smtClean="0">
                <a:latin typeface="+mj-lt"/>
              </a:rPr>
              <a:t>Руководители </a:t>
            </a:r>
            <a:r>
              <a:rPr lang="ru-RU" sz="1800" b="0" dirty="0">
                <a:latin typeface="+mj-lt"/>
              </a:rPr>
              <a:t>государственных и муниципальных организаций, осуществляющих образовательную деятельность, несут ответственность </a:t>
            </a:r>
            <a:r>
              <a:rPr lang="ru-RU" sz="1800" b="0" dirty="0">
                <a:solidFill>
                  <a:srgbClr val="FF0000"/>
                </a:solidFill>
                <a:latin typeface="+mj-lt"/>
              </a:rPr>
              <a:t>за непринятие мер по устранению недостатков</a:t>
            </a:r>
            <a:r>
              <a:rPr lang="ru-RU" sz="1800" b="0" dirty="0">
                <a:latin typeface="+mj-lt"/>
              </a:rPr>
              <a:t>, выявленных в ходе независимой оценки качества условий осуществления образовательной деятельности организациями, в соответствии с </a:t>
            </a:r>
            <a:r>
              <a:rPr lang="ru-RU" sz="1800" b="0" dirty="0">
                <a:latin typeface="+mj-lt"/>
                <a:hlinkClick r:id="rId2"/>
              </a:rPr>
              <a:t>трудовым законодательством</a:t>
            </a:r>
            <a:r>
              <a:rPr lang="ru-RU" sz="1800" b="0" dirty="0">
                <a:latin typeface="+mj-lt"/>
              </a:rPr>
              <a:t>. </a:t>
            </a:r>
            <a:r>
              <a:rPr lang="ru-RU" sz="1800" b="0" dirty="0">
                <a:solidFill>
                  <a:srgbClr val="FF0000"/>
                </a:solidFill>
                <a:latin typeface="+mj-lt"/>
              </a:rPr>
              <a:t>В трудовых договорах</a:t>
            </a:r>
            <a:r>
              <a:rPr lang="ru-RU" sz="1800" b="0" dirty="0">
                <a:latin typeface="+mj-lt"/>
              </a:rPr>
              <a:t> с руководителями указанных организаций в показатели эффективности работы руководителей включаются результаты независимой оценки качества условий осуществления образовательной деятельности организациями и выполнения плана по устранению недостатков, выявленных в ходе такой оценки.</a:t>
            </a:r>
            <a:endParaRPr lang="ru-RU" sz="1800" dirty="0">
              <a:latin typeface="+mj-lt"/>
            </a:endParaRPr>
          </a:p>
        </p:txBody>
      </p:sp>
      <p:sp>
        <p:nvSpPr>
          <p:cNvPr id="7" name="Текст 2"/>
          <p:cNvSpPr>
            <a:spLocks noGrp="1"/>
          </p:cNvSpPr>
          <p:nvPr>
            <p:ph type="body" idx="1"/>
          </p:nvPr>
        </p:nvSpPr>
        <p:spPr>
          <a:xfrm>
            <a:off x="839787" y="4064803"/>
            <a:ext cx="10668471" cy="2513797"/>
          </a:xfrm>
        </p:spPr>
        <p:txBody>
          <a:bodyPr>
            <a:noAutofit/>
          </a:bodyPr>
          <a:lstStyle/>
          <a:p>
            <a:pPr algn="just"/>
            <a:r>
              <a:rPr lang="ru-RU" sz="1800" b="0" dirty="0">
                <a:latin typeface="+mj-lt"/>
              </a:rPr>
              <a:t>Результаты независимой оценки качества условий осуществления образовательной деятельности организациями учитываются при оценке эффективности деятельности руководителя федерального органа исполнительной власти, осуществляющего функции по выработке и реализации государственной политики и нормативно-правовому регулированию в сфере общего образования, федерального органа исполнительной власти, осуществляющего функции по выработке и реализации государственной политики и нормативно-правовому регулированию в сфере высшего образования, </a:t>
            </a:r>
            <a:r>
              <a:rPr lang="ru-RU" sz="1800" b="0" dirty="0">
                <a:solidFill>
                  <a:srgbClr val="FF0000"/>
                </a:solidFill>
                <a:latin typeface="+mj-lt"/>
              </a:rPr>
              <a:t>высших должностных лиц (руководителей высших исполнительных органов государственной власти) субъектов Российской Федерации и руководителей органов исполнительной власти субъектов Российской Федерации</a:t>
            </a:r>
            <a:r>
              <a:rPr lang="ru-RU" sz="1800" b="0" dirty="0">
                <a:latin typeface="+mj-lt"/>
              </a:rPr>
              <a:t>, </a:t>
            </a:r>
            <a:r>
              <a:rPr lang="ru-RU" sz="1800" b="0" dirty="0">
                <a:solidFill>
                  <a:srgbClr val="FF0000"/>
                </a:solidFill>
                <a:latin typeface="+mj-lt"/>
              </a:rPr>
              <a:t>руководителей органов местного самоуправления муниципальных районов, муниципальных округов и городских округов</a:t>
            </a:r>
            <a:r>
              <a:rPr lang="ru-RU" sz="1800" b="0" dirty="0">
                <a:latin typeface="+mj-lt"/>
              </a:rPr>
              <a:t>.</a:t>
            </a:r>
            <a:endParaRPr lang="ru-RU" sz="1800" dirty="0">
              <a:latin typeface="+mj-lt"/>
            </a:endParaRPr>
          </a:p>
        </p:txBody>
      </p:sp>
      <p:sp>
        <p:nvSpPr>
          <p:cNvPr id="8" name="Заголовок 1"/>
          <p:cNvSpPr txBox="1">
            <a:spLocks/>
          </p:cNvSpPr>
          <p:nvPr/>
        </p:nvSpPr>
        <p:spPr>
          <a:xfrm>
            <a:off x="972937" y="1751455"/>
            <a:ext cx="10667978" cy="529732"/>
          </a:xfrm>
          <a:prstGeom prst="rect">
            <a:avLst/>
          </a:prstGeom>
        </p:spPr>
        <p:txBody>
          <a:bodyPr vert="horz" lIns="91440" tIns="45720" rIns="91440" bIns="45720" rtlCol="0" anchor="ctr">
            <a:normAutofit fontScale="45000" lnSpcReduction="20000"/>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dirty="0" smtClean="0"/>
              <a:t> Федеральный </a:t>
            </a:r>
            <a:r>
              <a:rPr lang="ru-RU" dirty="0"/>
              <a:t>закон от 29 декабря 2012 г. N 273-ФЗ "Об образовании в Российской </a:t>
            </a:r>
            <a:r>
              <a:rPr lang="ru-RU" dirty="0" smtClean="0"/>
              <a:t>Федерации» ч. 14,  ч.15 ст. 95.2</a:t>
            </a:r>
            <a:endParaRPr lang="ru-RU" dirty="0"/>
          </a:p>
        </p:txBody>
      </p:sp>
    </p:spTree>
    <p:extLst>
      <p:ext uri="{BB962C8B-B14F-4D97-AF65-F5344CB8AC3E}">
        <p14:creationId xmlns:p14="http://schemas.microsoft.com/office/powerpoint/2010/main" val="29954573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94949" y="802728"/>
            <a:ext cx="10467624" cy="837141"/>
          </a:xfrm>
        </p:spPr>
        <p:txBody>
          <a:bodyPr>
            <a:noAutofit/>
          </a:bodyPr>
          <a:lstStyle/>
          <a:p>
            <a:r>
              <a:rPr lang="ru-RU" sz="2800" b="1" dirty="0" smtClean="0"/>
              <a:t>Общие </a:t>
            </a:r>
            <a:r>
              <a:rPr lang="ru-RU" sz="2800" b="1" dirty="0"/>
              <a:t>критерии оценки качества условий осуществления образовательной деятельности</a:t>
            </a:r>
          </a:p>
        </p:txBody>
      </p:sp>
      <p:sp>
        <p:nvSpPr>
          <p:cNvPr id="7" name="Скругленный прямоугольник 6"/>
          <p:cNvSpPr/>
          <p:nvPr/>
        </p:nvSpPr>
        <p:spPr>
          <a:xfrm>
            <a:off x="148193" y="1796453"/>
            <a:ext cx="11109580" cy="899021"/>
          </a:xfrm>
          <a:prstGeom prst="roundRect">
            <a:avLst/>
          </a:prstGeom>
          <a:solidFill>
            <a:srgbClr val="92D050"/>
          </a:solidFill>
        </p:spPr>
        <p:style>
          <a:lnRef idx="2">
            <a:schemeClr val="accent6"/>
          </a:lnRef>
          <a:fillRef idx="1">
            <a:schemeClr val="lt1"/>
          </a:fillRef>
          <a:effectRef idx="0">
            <a:schemeClr val="accent6"/>
          </a:effectRef>
          <a:fontRef idx="minor">
            <a:schemeClr val="dk1"/>
          </a:fontRef>
        </p:style>
        <p:txBody>
          <a:bodyPr/>
          <a:lstStyle/>
          <a:p>
            <a:r>
              <a:rPr lang="ru-RU" sz="2400" dirty="0">
                <a:solidFill>
                  <a:srgbClr val="FF0000"/>
                </a:solidFill>
              </a:rPr>
              <a:t>Критерий 1. </a:t>
            </a:r>
            <a:r>
              <a:rPr lang="ru-RU" sz="2400" dirty="0"/>
              <a:t>Открытость и доступность информации об </a:t>
            </a:r>
            <a:r>
              <a:rPr lang="ru-RU" sz="2400" dirty="0" smtClean="0"/>
              <a:t>организации, осуществляющей образовательную деятельность.</a:t>
            </a:r>
            <a:endParaRPr lang="ru-RU" sz="2400" dirty="0"/>
          </a:p>
        </p:txBody>
      </p:sp>
      <p:sp>
        <p:nvSpPr>
          <p:cNvPr id="14" name="Скругленный прямоугольник 13"/>
          <p:cNvSpPr/>
          <p:nvPr/>
        </p:nvSpPr>
        <p:spPr>
          <a:xfrm>
            <a:off x="1200151" y="2852058"/>
            <a:ext cx="10991850" cy="994087"/>
          </a:xfrm>
          <a:prstGeom prst="roundRect">
            <a:avLst/>
          </a:prstGeom>
          <a:solidFill>
            <a:srgbClr val="92D050"/>
          </a:solidFill>
        </p:spPr>
        <p:style>
          <a:lnRef idx="2">
            <a:schemeClr val="accent6"/>
          </a:lnRef>
          <a:fillRef idx="1">
            <a:schemeClr val="lt1"/>
          </a:fillRef>
          <a:effectRef idx="0">
            <a:schemeClr val="accent6"/>
          </a:effectRef>
          <a:fontRef idx="minor">
            <a:schemeClr val="dk1"/>
          </a:fontRef>
        </p:style>
        <p:txBody>
          <a:bodyPr/>
          <a:lstStyle/>
          <a:p>
            <a:r>
              <a:rPr lang="ru-RU" sz="2400" dirty="0" smtClean="0">
                <a:solidFill>
                  <a:srgbClr val="FF0000"/>
                </a:solidFill>
              </a:rPr>
              <a:t>Критерий </a:t>
            </a:r>
            <a:r>
              <a:rPr lang="ru-RU" sz="2400" dirty="0">
                <a:solidFill>
                  <a:srgbClr val="FF0000"/>
                </a:solidFill>
              </a:rPr>
              <a:t>2. </a:t>
            </a:r>
            <a:r>
              <a:rPr lang="ru-RU" sz="2400" dirty="0"/>
              <a:t>Комфортность условий предоставления </a:t>
            </a:r>
            <a:r>
              <a:rPr lang="ru-RU" sz="2400" dirty="0" smtClean="0"/>
              <a:t>услуг в которых осуществляется образовательная </a:t>
            </a:r>
            <a:r>
              <a:rPr lang="ru-RU" sz="2400" dirty="0"/>
              <a:t>деятельность</a:t>
            </a:r>
            <a:r>
              <a:rPr lang="ru-RU" sz="2400" dirty="0" smtClean="0"/>
              <a:t>.</a:t>
            </a:r>
            <a:endParaRPr lang="ru-RU" sz="2400" dirty="0"/>
          </a:p>
          <a:p>
            <a:endParaRPr lang="ru-RU" sz="2400" dirty="0"/>
          </a:p>
        </p:txBody>
      </p:sp>
      <p:sp>
        <p:nvSpPr>
          <p:cNvPr id="17" name="Скругленный прямоугольник 16"/>
          <p:cNvSpPr/>
          <p:nvPr/>
        </p:nvSpPr>
        <p:spPr>
          <a:xfrm>
            <a:off x="148193" y="3975607"/>
            <a:ext cx="11138932" cy="732757"/>
          </a:xfrm>
          <a:prstGeom prst="roundRect">
            <a:avLst/>
          </a:prstGeom>
          <a:solidFill>
            <a:srgbClr val="92D050"/>
          </a:solidFill>
        </p:spPr>
        <p:style>
          <a:lnRef idx="2">
            <a:schemeClr val="accent6"/>
          </a:lnRef>
          <a:fillRef idx="1">
            <a:schemeClr val="lt1"/>
          </a:fillRef>
          <a:effectRef idx="0">
            <a:schemeClr val="accent6"/>
          </a:effectRef>
          <a:fontRef idx="minor">
            <a:schemeClr val="dk1"/>
          </a:fontRef>
        </p:style>
        <p:txBody>
          <a:bodyPr/>
          <a:lstStyle/>
          <a:p>
            <a:r>
              <a:rPr lang="ru-RU" sz="2400" dirty="0" smtClean="0">
                <a:solidFill>
                  <a:srgbClr val="FF0000"/>
                </a:solidFill>
              </a:rPr>
              <a:t>Критерий 3. </a:t>
            </a:r>
            <a:r>
              <a:rPr lang="ru-RU" sz="2400" dirty="0"/>
              <a:t>Доступность услуг для инвалидов</a:t>
            </a:r>
            <a:r>
              <a:rPr lang="ru-RU" sz="2400" dirty="0" smtClean="0"/>
              <a:t>.</a:t>
            </a:r>
            <a:endParaRPr lang="ru-RU" sz="2400" dirty="0"/>
          </a:p>
          <a:p>
            <a:endParaRPr lang="ru-RU" sz="2400" dirty="0"/>
          </a:p>
        </p:txBody>
      </p:sp>
      <p:sp>
        <p:nvSpPr>
          <p:cNvPr id="20" name="Скругленный прямоугольник 19"/>
          <p:cNvSpPr/>
          <p:nvPr/>
        </p:nvSpPr>
        <p:spPr>
          <a:xfrm>
            <a:off x="1101378" y="4837826"/>
            <a:ext cx="11090622" cy="678295"/>
          </a:xfrm>
          <a:prstGeom prst="roundRect">
            <a:avLst/>
          </a:prstGeom>
          <a:solidFill>
            <a:srgbClr val="92D050"/>
          </a:solidFill>
        </p:spPr>
        <p:style>
          <a:lnRef idx="2">
            <a:schemeClr val="accent6"/>
          </a:lnRef>
          <a:fillRef idx="1">
            <a:schemeClr val="lt1"/>
          </a:fillRef>
          <a:effectRef idx="0">
            <a:schemeClr val="accent6"/>
          </a:effectRef>
          <a:fontRef idx="minor">
            <a:schemeClr val="dk1"/>
          </a:fontRef>
        </p:style>
        <p:txBody>
          <a:bodyPr/>
          <a:lstStyle/>
          <a:p>
            <a:r>
              <a:rPr lang="ru-RU" sz="2400" dirty="0" smtClean="0">
                <a:solidFill>
                  <a:srgbClr val="FF0000"/>
                </a:solidFill>
              </a:rPr>
              <a:t>Критерий 4. </a:t>
            </a:r>
            <a:r>
              <a:rPr lang="ru-RU" sz="2400" dirty="0"/>
              <a:t>Доброжелательность, вежливость работников </a:t>
            </a:r>
            <a:r>
              <a:rPr lang="ru-RU" sz="2400" dirty="0" smtClean="0"/>
              <a:t>организации.</a:t>
            </a:r>
            <a:endParaRPr lang="ru-RU" sz="2400" dirty="0"/>
          </a:p>
          <a:p>
            <a:endParaRPr lang="ru-RU" sz="2400" dirty="0"/>
          </a:p>
        </p:txBody>
      </p:sp>
      <p:sp>
        <p:nvSpPr>
          <p:cNvPr id="22" name="Скругленный прямоугольник 21"/>
          <p:cNvSpPr/>
          <p:nvPr/>
        </p:nvSpPr>
        <p:spPr>
          <a:xfrm>
            <a:off x="172347" y="5652692"/>
            <a:ext cx="11090623" cy="855110"/>
          </a:xfrm>
          <a:prstGeom prst="roundRect">
            <a:avLst/>
          </a:prstGeom>
          <a:solidFill>
            <a:srgbClr val="92D050"/>
          </a:solidFill>
        </p:spPr>
        <p:style>
          <a:lnRef idx="2">
            <a:schemeClr val="accent6"/>
          </a:lnRef>
          <a:fillRef idx="1">
            <a:schemeClr val="lt1"/>
          </a:fillRef>
          <a:effectRef idx="0">
            <a:schemeClr val="accent6"/>
          </a:effectRef>
          <a:fontRef idx="minor">
            <a:schemeClr val="dk1"/>
          </a:fontRef>
        </p:style>
        <p:txBody>
          <a:bodyPr/>
          <a:lstStyle/>
          <a:p>
            <a:r>
              <a:rPr lang="ru-RU" sz="2400" dirty="0" smtClean="0">
                <a:solidFill>
                  <a:srgbClr val="FF0000"/>
                </a:solidFill>
              </a:rPr>
              <a:t>Критерий 5</a:t>
            </a:r>
            <a:r>
              <a:rPr lang="ru-RU" sz="2400" dirty="0" smtClean="0"/>
              <a:t>. </a:t>
            </a:r>
            <a:r>
              <a:rPr lang="ru-RU" sz="2400" dirty="0"/>
              <a:t>Удовлетворенность </a:t>
            </a:r>
            <a:r>
              <a:rPr lang="ru-RU" sz="2400" dirty="0" smtClean="0"/>
              <a:t>условиями ведения образовательной деятельности организацией.</a:t>
            </a:r>
            <a:endParaRPr lang="ru-RU" sz="2400" dirty="0"/>
          </a:p>
          <a:p>
            <a:endParaRPr lang="ru-RU" sz="2400" dirty="0"/>
          </a:p>
        </p:txBody>
      </p:sp>
    </p:spTree>
    <p:extLst>
      <p:ext uri="{BB962C8B-B14F-4D97-AF65-F5344CB8AC3E}">
        <p14:creationId xmlns:p14="http://schemas.microsoft.com/office/powerpoint/2010/main" val="4246781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895048"/>
            <a:ext cx="10515600" cy="853901"/>
          </a:xfrm>
        </p:spPr>
        <p:txBody>
          <a:bodyPr>
            <a:normAutofit/>
          </a:bodyPr>
          <a:lstStyle/>
          <a:p>
            <a:r>
              <a:rPr lang="ru-RU" sz="3200" b="1" dirty="0" smtClean="0"/>
              <a:t>Организации принявшие участие в НОКО - 21</a:t>
            </a:r>
            <a:endParaRPr lang="ru-RU" sz="3600" b="1" dirty="0"/>
          </a:p>
        </p:txBody>
      </p:sp>
      <p:sp>
        <p:nvSpPr>
          <p:cNvPr id="4" name="Объект 3"/>
          <p:cNvSpPr>
            <a:spLocks noGrp="1"/>
          </p:cNvSpPr>
          <p:nvPr>
            <p:ph sz="half" idx="2"/>
          </p:nvPr>
        </p:nvSpPr>
        <p:spPr>
          <a:xfrm>
            <a:off x="1414849" y="1842471"/>
            <a:ext cx="8938054" cy="678462"/>
          </a:xfrm>
        </p:spPr>
        <p:txBody>
          <a:bodyPr/>
          <a:lstStyle/>
          <a:p>
            <a:pPr algn="ctr"/>
            <a:r>
              <a:rPr lang="ru-RU" dirty="0" smtClean="0">
                <a:latin typeface="+mj-lt"/>
              </a:rPr>
              <a:t>Всего – </a:t>
            </a:r>
            <a:r>
              <a:rPr lang="ru-RU" b="1" dirty="0" smtClean="0">
                <a:solidFill>
                  <a:srgbClr val="FF0000"/>
                </a:solidFill>
                <a:latin typeface="+mj-lt"/>
              </a:rPr>
              <a:t>581</a:t>
            </a:r>
            <a:r>
              <a:rPr lang="ru-RU" dirty="0" smtClean="0">
                <a:latin typeface="+mj-lt"/>
              </a:rPr>
              <a:t> организация, из них:</a:t>
            </a:r>
            <a:endParaRPr lang="ru-RU" dirty="0">
              <a:latin typeface="+mj-lt"/>
            </a:endParaRPr>
          </a:p>
        </p:txBody>
      </p:sp>
      <p:sp>
        <p:nvSpPr>
          <p:cNvPr id="5" name="Текст 4"/>
          <p:cNvSpPr>
            <a:spLocks noGrp="1"/>
          </p:cNvSpPr>
          <p:nvPr>
            <p:ph type="body" sz="quarter" idx="3"/>
          </p:nvPr>
        </p:nvSpPr>
        <p:spPr>
          <a:xfrm>
            <a:off x="1161535" y="2378192"/>
            <a:ext cx="9275805" cy="578293"/>
          </a:xfrm>
        </p:spPr>
        <p:txBody>
          <a:bodyPr>
            <a:normAutofit fontScale="92500"/>
          </a:bodyPr>
          <a:lstStyle/>
          <a:p>
            <a:r>
              <a:rPr lang="ru-RU" sz="2800" b="0" dirty="0">
                <a:latin typeface="+mj-lt"/>
              </a:rPr>
              <a:t>Образовательные организации дошкольного образования </a:t>
            </a:r>
            <a:r>
              <a:rPr lang="ru-RU" sz="2800" dirty="0">
                <a:latin typeface="+mj-lt"/>
              </a:rPr>
              <a:t>- </a:t>
            </a:r>
            <a:r>
              <a:rPr lang="ru-RU" sz="2800" dirty="0" smtClean="0">
                <a:solidFill>
                  <a:srgbClr val="FF0000"/>
                </a:solidFill>
                <a:latin typeface="+mj-lt"/>
              </a:rPr>
              <a:t>256</a:t>
            </a:r>
            <a:endParaRPr lang="ru-RU" sz="2800" dirty="0">
              <a:solidFill>
                <a:srgbClr val="FF0000"/>
              </a:solidFill>
              <a:latin typeface="+mj-lt"/>
            </a:endParaRPr>
          </a:p>
        </p:txBody>
      </p:sp>
      <p:sp>
        <p:nvSpPr>
          <p:cNvPr id="23" name="Текст 4"/>
          <p:cNvSpPr>
            <a:spLocks noGrp="1"/>
          </p:cNvSpPr>
          <p:nvPr>
            <p:ph type="body" sz="quarter" idx="3"/>
          </p:nvPr>
        </p:nvSpPr>
        <p:spPr>
          <a:xfrm>
            <a:off x="1161535" y="3000968"/>
            <a:ext cx="10289061" cy="578293"/>
          </a:xfrm>
        </p:spPr>
        <p:txBody>
          <a:bodyPr>
            <a:normAutofit/>
          </a:bodyPr>
          <a:lstStyle/>
          <a:p>
            <a:r>
              <a:rPr lang="ru-RU" sz="2800" b="0" dirty="0">
                <a:latin typeface="+mj-lt"/>
              </a:rPr>
              <a:t>Общеобразовательные организации</a:t>
            </a:r>
            <a:r>
              <a:rPr lang="ru-RU" sz="2800" b="0" dirty="0"/>
              <a:t> </a:t>
            </a:r>
            <a:r>
              <a:rPr lang="ru-RU" sz="2800" dirty="0">
                <a:latin typeface="Times New Roman" panose="02020603050405020304" pitchFamily="18" charset="0"/>
                <a:ea typeface="Calibri" panose="020F0502020204030204" pitchFamily="34" charset="0"/>
              </a:rPr>
              <a:t>–</a:t>
            </a:r>
            <a:r>
              <a:rPr lang="ru-RU" sz="2800" dirty="0"/>
              <a:t> </a:t>
            </a:r>
            <a:r>
              <a:rPr lang="ru-RU" sz="2800" dirty="0" smtClean="0">
                <a:solidFill>
                  <a:srgbClr val="FF0000"/>
                </a:solidFill>
              </a:rPr>
              <a:t>258</a:t>
            </a:r>
            <a:endParaRPr lang="ru-RU" sz="2800" dirty="0">
              <a:solidFill>
                <a:srgbClr val="FF0000"/>
              </a:solidFill>
            </a:endParaRPr>
          </a:p>
        </p:txBody>
      </p:sp>
      <p:sp>
        <p:nvSpPr>
          <p:cNvPr id="10" name="Прямоугольник 9"/>
          <p:cNvSpPr/>
          <p:nvPr/>
        </p:nvSpPr>
        <p:spPr>
          <a:xfrm>
            <a:off x="1161537" y="3634334"/>
            <a:ext cx="10289059" cy="523220"/>
          </a:xfrm>
          <a:prstGeom prst="rect">
            <a:avLst/>
          </a:prstGeom>
        </p:spPr>
        <p:txBody>
          <a:bodyPr wrap="square">
            <a:spAutoFit/>
          </a:bodyPr>
          <a:lstStyle/>
          <a:p>
            <a:r>
              <a:rPr lang="ru-RU" sz="2800" dirty="0" smtClean="0">
                <a:latin typeface="Times New Roman" panose="02020603050405020304" pitchFamily="18" charset="0"/>
                <a:ea typeface="Calibri" panose="020F0502020204030204" pitchFamily="34" charset="0"/>
              </a:rPr>
              <a:t>Образовательные </a:t>
            </a:r>
            <a:r>
              <a:rPr lang="ru-RU" sz="2800" dirty="0">
                <a:latin typeface="Times New Roman" panose="02020603050405020304" pitchFamily="18" charset="0"/>
                <a:ea typeface="Calibri" panose="020F0502020204030204" pitchFamily="34" charset="0"/>
              </a:rPr>
              <a:t>организации дополнительного </a:t>
            </a:r>
            <a:r>
              <a:rPr lang="ru-RU" sz="2800" dirty="0" smtClean="0">
                <a:latin typeface="Times New Roman" panose="02020603050405020304" pitchFamily="18" charset="0"/>
                <a:ea typeface="Calibri" panose="020F0502020204030204" pitchFamily="34" charset="0"/>
              </a:rPr>
              <a:t>образования – </a:t>
            </a:r>
            <a:r>
              <a:rPr lang="ru-RU" sz="2800" b="1" dirty="0" smtClean="0">
                <a:solidFill>
                  <a:srgbClr val="FF0000"/>
                </a:solidFill>
                <a:latin typeface="Times New Roman" panose="02020603050405020304" pitchFamily="18" charset="0"/>
                <a:ea typeface="Calibri" panose="020F0502020204030204" pitchFamily="34" charset="0"/>
              </a:rPr>
              <a:t>65</a:t>
            </a:r>
            <a:r>
              <a:rPr lang="ru-RU" sz="2800" dirty="0" smtClean="0">
                <a:latin typeface="Times New Roman" panose="02020603050405020304" pitchFamily="18" charset="0"/>
                <a:ea typeface="Calibri" panose="020F0502020204030204" pitchFamily="34" charset="0"/>
              </a:rPr>
              <a:t>  </a:t>
            </a:r>
            <a:endParaRPr lang="ru-RU" sz="2800" dirty="0"/>
          </a:p>
        </p:txBody>
      </p:sp>
      <p:sp>
        <p:nvSpPr>
          <p:cNvPr id="24" name="Прямоугольник 23"/>
          <p:cNvSpPr/>
          <p:nvPr/>
        </p:nvSpPr>
        <p:spPr>
          <a:xfrm>
            <a:off x="1161535" y="4202256"/>
            <a:ext cx="10231395" cy="954107"/>
          </a:xfrm>
          <a:prstGeom prst="rect">
            <a:avLst/>
          </a:prstGeom>
        </p:spPr>
        <p:txBody>
          <a:bodyPr wrap="square">
            <a:spAutoFit/>
          </a:bodyPr>
          <a:lstStyle/>
          <a:p>
            <a:r>
              <a:rPr lang="ru-RU" sz="2800" dirty="0" smtClean="0">
                <a:latin typeface="Times New Roman" panose="02020603050405020304" pitchFamily="18" charset="0"/>
                <a:ea typeface="Calibri" panose="020F0502020204030204" pitchFamily="34" charset="0"/>
              </a:rPr>
              <a:t>Образовательные </a:t>
            </a:r>
            <a:r>
              <a:rPr lang="ru-RU" sz="2800" dirty="0">
                <a:latin typeface="Times New Roman" panose="02020603050405020304" pitchFamily="18" charset="0"/>
                <a:ea typeface="Calibri" panose="020F0502020204030204" pitchFamily="34" charset="0"/>
              </a:rPr>
              <a:t>организации среднего профессионального </a:t>
            </a:r>
            <a:r>
              <a:rPr lang="ru-RU" sz="2800" dirty="0" smtClean="0">
                <a:latin typeface="Times New Roman" panose="02020603050405020304" pitchFamily="18" charset="0"/>
                <a:ea typeface="Calibri" panose="020F0502020204030204" pitchFamily="34" charset="0"/>
              </a:rPr>
              <a:t>образования </a:t>
            </a:r>
            <a:r>
              <a:rPr lang="ru-RU" sz="2800" dirty="0">
                <a:latin typeface="Times New Roman" panose="02020603050405020304" pitchFamily="18" charset="0"/>
                <a:ea typeface="Calibri" panose="020F0502020204030204" pitchFamily="34" charset="0"/>
              </a:rPr>
              <a:t>–</a:t>
            </a:r>
            <a:r>
              <a:rPr lang="ru-RU" sz="2800" dirty="0" smtClean="0">
                <a:latin typeface="Times New Roman" panose="02020603050405020304" pitchFamily="18" charset="0"/>
                <a:ea typeface="Calibri" panose="020F0502020204030204" pitchFamily="34" charset="0"/>
              </a:rPr>
              <a:t> </a:t>
            </a:r>
            <a:r>
              <a:rPr lang="ru-RU" sz="2800" b="1" dirty="0" smtClean="0">
                <a:solidFill>
                  <a:srgbClr val="FF0000"/>
                </a:solidFill>
                <a:latin typeface="Times New Roman" panose="02020603050405020304" pitchFamily="18" charset="0"/>
                <a:ea typeface="Calibri" panose="020F0502020204030204" pitchFamily="34" charset="0"/>
              </a:rPr>
              <a:t>1</a:t>
            </a:r>
            <a:endParaRPr lang="ru-RU" sz="2800" b="1" dirty="0">
              <a:solidFill>
                <a:srgbClr val="FF0000"/>
              </a:solidFill>
            </a:endParaRPr>
          </a:p>
        </p:txBody>
      </p:sp>
      <p:sp>
        <p:nvSpPr>
          <p:cNvPr id="25" name="Прямоугольник 24"/>
          <p:cNvSpPr/>
          <p:nvPr/>
        </p:nvSpPr>
        <p:spPr>
          <a:xfrm>
            <a:off x="1161535" y="5156363"/>
            <a:ext cx="10231395" cy="954107"/>
          </a:xfrm>
          <a:prstGeom prst="rect">
            <a:avLst/>
          </a:prstGeom>
        </p:spPr>
        <p:txBody>
          <a:bodyPr wrap="square">
            <a:spAutoFit/>
          </a:bodyPr>
          <a:lstStyle/>
          <a:p>
            <a:r>
              <a:rPr lang="ru-RU" sz="2800" dirty="0" smtClean="0">
                <a:latin typeface="Times New Roman" panose="02020603050405020304" pitchFamily="18" charset="0"/>
                <a:ea typeface="Calibri" panose="020F0502020204030204" pitchFamily="34" charset="0"/>
              </a:rPr>
              <a:t>Образовательные </a:t>
            </a:r>
            <a:r>
              <a:rPr lang="ru-RU" sz="2800" dirty="0">
                <a:latin typeface="Times New Roman" panose="02020603050405020304" pitchFamily="18" charset="0"/>
                <a:ea typeface="Calibri" panose="020F0502020204030204" pitchFamily="34" charset="0"/>
              </a:rPr>
              <a:t>организации </a:t>
            </a:r>
            <a:r>
              <a:rPr lang="ru-RU" sz="2800" dirty="0" smtClean="0">
                <a:latin typeface="Times New Roman" panose="02020603050405020304" pitchFamily="18" charset="0"/>
                <a:ea typeface="Calibri" panose="020F0502020204030204" pitchFamily="34" charset="0"/>
              </a:rPr>
              <a:t>дополнительного профессионального образования </a:t>
            </a:r>
            <a:r>
              <a:rPr lang="ru-RU" sz="2800" dirty="0">
                <a:latin typeface="Times New Roman" panose="02020603050405020304" pitchFamily="18" charset="0"/>
                <a:ea typeface="Calibri" panose="020F0502020204030204" pitchFamily="34" charset="0"/>
              </a:rPr>
              <a:t>–</a:t>
            </a:r>
            <a:r>
              <a:rPr lang="ru-RU" sz="2800" dirty="0" smtClean="0">
                <a:latin typeface="Times New Roman" panose="02020603050405020304" pitchFamily="18" charset="0"/>
                <a:ea typeface="Calibri" panose="020F0502020204030204" pitchFamily="34" charset="0"/>
              </a:rPr>
              <a:t> </a:t>
            </a:r>
            <a:r>
              <a:rPr lang="ru-RU" sz="2800" b="1" dirty="0" smtClean="0">
                <a:solidFill>
                  <a:srgbClr val="FF0000"/>
                </a:solidFill>
                <a:latin typeface="Times New Roman" panose="02020603050405020304" pitchFamily="18" charset="0"/>
                <a:ea typeface="Calibri" panose="020F0502020204030204" pitchFamily="34" charset="0"/>
              </a:rPr>
              <a:t>1</a:t>
            </a:r>
            <a:endParaRPr lang="ru-RU" sz="2800" b="1" dirty="0">
              <a:solidFill>
                <a:srgbClr val="FF0000"/>
              </a:solidFill>
            </a:endParaRPr>
          </a:p>
        </p:txBody>
      </p:sp>
    </p:spTree>
    <p:extLst>
      <p:ext uri="{BB962C8B-B14F-4D97-AF65-F5344CB8AC3E}">
        <p14:creationId xmlns:p14="http://schemas.microsoft.com/office/powerpoint/2010/main" val="2639550097"/>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6">
  <a:themeElements>
    <a:clrScheme name="Желтый и оранжевый">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ветящийся край">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Тема 6" id="{ACC50EFB-2343-4136-B647-EC0C65B2465E}" vid="{EC47741E-9393-4AA6-8263-88CB613DEE52}"/>
    </a:ext>
  </a:extLst>
</a:theme>
</file>

<file path=docProps/app.xml><?xml version="1.0" encoding="utf-8"?>
<Properties xmlns="http://schemas.openxmlformats.org/officeDocument/2006/extended-properties" xmlns:vt="http://schemas.openxmlformats.org/officeDocument/2006/docPropsVTypes">
  <Template>Тема 6</Template>
  <TotalTime>679</TotalTime>
  <Words>2223</Words>
  <Application>Microsoft Office PowerPoint</Application>
  <PresentationFormat>Широкоэкранный</PresentationFormat>
  <Paragraphs>205</Paragraphs>
  <Slides>16</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16</vt:i4>
      </vt:variant>
    </vt:vector>
  </HeadingPairs>
  <TitlesOfParts>
    <vt:vector size="20" baseType="lpstr">
      <vt:lpstr>Arial</vt:lpstr>
      <vt:lpstr>Calibri</vt:lpstr>
      <vt:lpstr>Times New Roman</vt:lpstr>
      <vt:lpstr>Тема 6</vt:lpstr>
      <vt:lpstr>Итоги  независимой оценки качества условий осуществления образовательной деятельности (НОКО – 2021)</vt:lpstr>
      <vt:lpstr>Нормативно правовые акты НОКО</vt:lpstr>
      <vt:lpstr>Презентация PowerPoint</vt:lpstr>
      <vt:lpstr>Презентация PowerPoint</vt:lpstr>
      <vt:lpstr>Цель независимой оценки качества условий осуществления образовательной деятельности </vt:lpstr>
      <vt:lpstr>Периодичность проведения процедуры НОКО</vt:lpstr>
      <vt:lpstr>Ответственность руководителей</vt:lpstr>
      <vt:lpstr>Общие критерии оценки качества условий осуществления образовательной деятельности</vt:lpstr>
      <vt:lpstr>Организации принявшие участие в НОКО - 21</vt:lpstr>
      <vt:lpstr>Образовательные организации, набравшие максимальное количество баллов (100 баллов)</vt:lpstr>
      <vt:lpstr>Образовательные организации, набравшие максимальное количество баллов (100 баллов)</vt:lpstr>
      <vt:lpstr> Дошкольные образовательные организации, набравшие наименьшее количество баллов</vt:lpstr>
      <vt:lpstr>Образовательные организации, набравшие наименьшее количество баллов</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Семинар для руководителей образовательных организаций Чеченской Республики по изменениям законодательства в сфере образования</dc:title>
  <dc:creator>Moin95</dc:creator>
  <cp:lastModifiedBy>admin</cp:lastModifiedBy>
  <cp:revision>69</cp:revision>
  <cp:lastPrinted>2022-04-12T07:33:16Z</cp:lastPrinted>
  <dcterms:created xsi:type="dcterms:W3CDTF">2022-03-10T09:16:42Z</dcterms:created>
  <dcterms:modified xsi:type="dcterms:W3CDTF">2022-04-12T09:41:45Z</dcterms:modified>
</cp:coreProperties>
</file>