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</p:sldMasterIdLst>
  <p:notesMasterIdLst>
    <p:notesMasterId r:id="rId29"/>
  </p:notesMasterIdLst>
  <p:sldIdLst>
    <p:sldId id="280" r:id="rId4"/>
    <p:sldId id="314" r:id="rId5"/>
    <p:sldId id="281" r:id="rId6"/>
    <p:sldId id="315" r:id="rId7"/>
    <p:sldId id="316" r:id="rId8"/>
    <p:sldId id="317" r:id="rId9"/>
    <p:sldId id="318" r:id="rId10"/>
    <p:sldId id="336" r:id="rId11"/>
    <p:sldId id="319" r:id="rId12"/>
    <p:sldId id="320" r:id="rId13"/>
    <p:sldId id="321" r:id="rId14"/>
    <p:sldId id="322" r:id="rId15"/>
    <p:sldId id="338" r:id="rId16"/>
    <p:sldId id="339" r:id="rId17"/>
    <p:sldId id="337" r:id="rId18"/>
    <p:sldId id="340" r:id="rId19"/>
    <p:sldId id="323" r:id="rId20"/>
    <p:sldId id="325" r:id="rId21"/>
    <p:sldId id="326" r:id="rId22"/>
    <p:sldId id="327" r:id="rId23"/>
    <p:sldId id="330" r:id="rId24"/>
    <p:sldId id="328" r:id="rId25"/>
    <p:sldId id="341" r:id="rId26"/>
    <p:sldId id="342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4681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3B72B-640C-4688-A44C-E1DC6EC357A1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96803-7AB3-4CAC-9760-6EBD8B963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5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C340B3-DF22-4483-B097-629C4890A75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C8EFED-8065-47F7-AEC9-5C5C45BC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C340B3-DF22-4483-B097-629C4890A75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C8EFED-8065-47F7-AEC9-5C5C45BC0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6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black"/>
                </a:solidFill>
              </a:rPr>
              <a:pPr/>
              <a:t>26.10.2018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0468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white"/>
                </a:solidFill>
              </a:rPr>
              <a:pPr/>
              <a:t>26.10.2018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16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white"/>
                </a:solidFill>
              </a:rPr>
              <a:pPr/>
              <a:t>26.10.2018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8715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black"/>
                </a:solidFill>
              </a:rPr>
              <a:pPr/>
              <a:t>26.10.2018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01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white"/>
                </a:solidFill>
              </a:rPr>
              <a:pPr/>
              <a:t>26.10.2018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4208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black"/>
                </a:solidFill>
              </a:rPr>
              <a:pPr/>
              <a:t>26.10.2018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41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black"/>
                </a:solidFill>
              </a:rPr>
              <a:pPr/>
              <a:t>26.10.2018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44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C340B3-DF22-4483-B097-629C4890A758}" type="datetimeFigureOut">
              <a:rPr lang="ru-RU" smtClean="0">
                <a:solidFill>
                  <a:prstClr val="white"/>
                </a:solidFill>
              </a:rPr>
              <a:pPr/>
              <a:t>26.10.2018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C8EFED-8065-47F7-AEC9-5C5C45BC039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52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black"/>
                </a:solidFill>
              </a:rPr>
              <a:pPr/>
              <a:t>26.10.2018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43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black"/>
                </a:solidFill>
              </a:rPr>
              <a:pPr/>
              <a:t>26.10.2018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24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C340B3-DF22-4483-B097-629C4890A75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C8EFED-8065-47F7-AEC9-5C5C45BC0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10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black"/>
                </a:solidFill>
              </a:rPr>
              <a:pPr/>
              <a:t>26.10.2018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016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white"/>
                </a:solidFill>
              </a:rPr>
              <a:pPr/>
              <a:t>26.10.2018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00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white"/>
                </a:solidFill>
              </a:rPr>
              <a:pPr/>
              <a:t>26.10.2018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3702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black"/>
                </a:solidFill>
              </a:rPr>
              <a:pPr/>
              <a:t>26.10.2018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1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white"/>
                </a:solidFill>
              </a:rPr>
              <a:pPr/>
              <a:t>26.10.2018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6824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black"/>
                </a:solidFill>
              </a:rPr>
              <a:pPr/>
              <a:t>26.10.2018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3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black"/>
                </a:solidFill>
              </a:rPr>
              <a:pPr/>
              <a:t>26.10.2018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82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C340B3-DF22-4483-B097-629C4890A758}" type="datetimeFigureOut">
              <a:rPr lang="ru-RU" smtClean="0">
                <a:solidFill>
                  <a:prstClr val="white"/>
                </a:solidFill>
              </a:rPr>
              <a:pPr/>
              <a:t>26.10.2018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C8EFED-8065-47F7-AEC9-5C5C45BC039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29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black"/>
                </a:solidFill>
              </a:rPr>
              <a:pPr/>
              <a:t>26.10.2018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02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>
                <a:solidFill>
                  <a:prstClr val="black"/>
                </a:solidFill>
              </a:rPr>
              <a:pPr/>
              <a:t>26.10.2018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6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0B3-DF22-4483-B097-629C4890A75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1C340B3-DF22-4483-B097-629C4890A75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EFED-8065-47F7-AEC9-5C5C45BC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C340B3-DF22-4483-B097-629C4890A75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C8EFED-8065-47F7-AEC9-5C5C45BC0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C340B3-DF22-4483-B097-629C4890A75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C8EFED-8065-47F7-AEC9-5C5C45BC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C340B3-DF22-4483-B097-629C4890A758}" type="datetimeFigureOut">
              <a:rPr lang="ru-RU" smtClean="0">
                <a:solidFill>
                  <a:prstClr val="black"/>
                </a:solidFill>
              </a:rPr>
              <a:pPr/>
              <a:t>26.10.2018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C8EFED-8065-47F7-AEC9-5C5C45BC039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4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C340B3-DF22-4483-B097-629C4890A758}" type="datetimeFigureOut">
              <a:rPr lang="ru-RU" smtClean="0">
                <a:solidFill>
                  <a:prstClr val="black"/>
                </a:solidFill>
              </a:rPr>
              <a:pPr/>
              <a:t>26.10.2018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C8EFED-8065-47F7-AEC9-5C5C45BC039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0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hechobrnadzor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285860"/>
            <a:ext cx="1428760" cy="10099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Министерство образования и науки Чеченской Республики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500307"/>
            <a:ext cx="778674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по контролю (надзору) в сфере образования </a:t>
            </a:r>
            <a:r>
              <a:rPr lang="ru-RU" sz="2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500438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Типичные нарушения законодательства Российской Федерации в сфере </a:t>
            </a:r>
            <a:r>
              <a:rPr lang="ru-RU" sz="2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 2018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 официальном сайте образовательного учреждения в сети "Интернет" обязательной информации</a:t>
            </a: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положения, которые нарушаются это положения статьи  29 ФЗ «Об образовании в Российской Федерации».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5024"/>
            <a:ext cx="3033010" cy="20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 официальном сайте образовательного учреждения в сети "Интернет" обязательной информации</a:t>
            </a: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 algn="just">
              <a:buNone/>
            </a:pP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необходимо обратить внимание на:</a:t>
            </a:r>
          </a:p>
          <a:p>
            <a:pPr marL="109728" indent="0">
              <a:buNone/>
            </a:pPr>
            <a:endParaRPr lang="ru-RU" dirty="0"/>
          </a:p>
          <a:p>
            <a:pPr marL="109728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10.07.2013 № 582 «Об утверждении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организации»;</a:t>
            </a:r>
          </a:p>
          <a:p>
            <a:pPr marL="109728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29.05.2014 г. № 785 «Об утверждении требований к структуре официального сайта образовательной организации в информационно-телекоммуникационной сети Интернет и формату представления на нем информации»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7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 официальном сайте образовательного учреждения в сети "Интернет" обязательной информации</a:t>
            </a: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Например, многие учреждения не добавляют информацию связанную с ОВЗ; о трудоустройстве выпускников;  о персональном составе педагогических работников.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149080"/>
            <a:ext cx="2592288" cy="25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соблюдения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квалификационных требований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педагогическими работниками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01516" y="1312354"/>
            <a:ext cx="2530624" cy="781771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60" y="1838747"/>
            <a:ext cx="2592288" cy="18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988840"/>
            <a:ext cx="22976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иректора: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322746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-Высшее образование;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-«ГМУ», «Менеджмент» и «Экономика»;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-стаж не менее 5 лет;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-либо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доп. профессиональное образование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«ГМУ», «Менеджмента»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«Экономики»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789040"/>
            <a:ext cx="3639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педагогических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аботников: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874" y="4152226"/>
            <a:ext cx="8450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профессиональное образование или среднее профессиональное образование по направлению подготовки "Образование и педагогика" или в области, соответствующей преподаваемому предмету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высшее профессиональное образование или среднее профессиональное образование и дополнительное профессиональное образование по направлению деятельности в образовательном учреждении без предъявления требований к стажу работы.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9912" y="6142995"/>
            <a:ext cx="1821140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нарушений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соблюдения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квалификационных требований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педагогическими работниками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999431"/>
            <a:ext cx="7488832" cy="1155583"/>
          </a:xfrm>
        </p:spPr>
        <p:txBody>
          <a:bodyPr>
            <a:normAutofit fontScale="92500"/>
          </a:bodyPr>
          <a:lstStyle/>
          <a:p>
            <a:pPr marL="109728" indent="0" algn="just">
              <a:buNone/>
            </a:pP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нормативно-правовые акты опираться?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29607"/>
            <a:ext cx="5621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 декабря 2012 года № 273-ФЗ «Об образовании в Российской Федерации»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«Единый квалификационный справочник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должностей руководителей, специалистов и служащих», утвержденного Приказом Министерства здравоохранения и социального развития от 26 августа 2010 года №761н</a:t>
            </a:r>
          </a:p>
        </p:txBody>
      </p:sp>
      <p:pic>
        <p:nvPicPr>
          <p:cNvPr id="2052" name="Picture 4" descr="ÐÐ°ÑÑÐ¸Ð½ÐºÐ¸ Ð¿Ð¾ Ð·Ð°Ð¿ÑÐ¾ÑÑ Ð·Ð°ÐºÐ¾Ð½ Ð¾Ð± Ð¾Ð±ÑÐ°Ð·Ð¾Ð²Ð°Ð½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97" y="2377280"/>
            <a:ext cx="2857500" cy="2771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соблюдения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прав обучающихся и мерах их социальной поддержки и стимулирования</a:t>
            </a: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1028" name="Picture 4" descr="ÐÐ°ÑÑÐ¸Ð½ÐºÐ¸ Ð¿Ð¾ Ð·Ð°Ð¿ÑÐ¾ÑÑ Ð³ÑÐ°Ð¼Ð¾Ñ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29" y="2503773"/>
            <a:ext cx="2481072" cy="24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4973" y="1628825"/>
            <a:ext cx="497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частые нарушения по этой части: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00663"/>
            <a:ext cx="6419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отсутствуют локальные акты, устанавливающие порядок обучения по индивидуальному учебному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акт, устанавливающий порядок проведения конкурсов, олимпиад, выставок, физкультурных и спортивных мероприятий и участия обучающихся в этих мероприятиях в том числе в официальных спортивных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соревнованиях;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-отсутствует локальный нормативный акт о порядке поощрения за успехи в учебной, физкультурной, спортивной, общественной, научной, научно-технической, творческой, экспериментальной и инновационной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основных прав обучающихся и мерах их социальной поддержки и стимулирования</a:t>
            </a: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1028" name="Picture 4" descr="ÐÐ°ÑÑÐ¸Ð½ÐºÐ¸ Ð¿Ð¾ Ð·Ð°Ð¿ÑÐ¾ÑÑ Ð³ÑÐ°Ð¼Ð¾Ñ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28" y="2503773"/>
            <a:ext cx="2481072" cy="24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4973" y="1628825"/>
            <a:ext cx="497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частые нарушения по этой части: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00663"/>
            <a:ext cx="6419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-отсутствует локальный нормативный акт, устанавливающий порядок посещения по своему выбору мероприятий, которые проводятся в образовательной организации и не предусмотрены учебным планом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-отсутствует локальный нормативный акт, устанавливающий порядок пользования обучающимися лечебно-оздоровительной инфраструктурой, объектами культуры и объектами спорта образовательной организации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17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66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функций, отнесенных к компетенции образовательной организации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процент нарушений приходится на невыполнение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общеобразовательными учреждениями функций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отнесенных Федеральным законом «Об образовании в Российской Федерации» к компетенции образовательной организации.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93096"/>
            <a:ext cx="2603128" cy="27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66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образовательной организации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 algn="just">
              <a:buNone/>
            </a:pP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компетенции образовательной организации в установленной сфере деятельности относятся:</a:t>
            </a:r>
          </a:p>
          <a:p>
            <a:pPr marL="109728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разработка и принятие правил внутреннего распорядка обучающихся, правил внутреннего трудового распорядка, иных локальных нормативных актов;</a:t>
            </a:r>
          </a:p>
          <a:p>
            <a:pPr marL="109728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материально-техническое обеспечение образовательной деятельности, оборудование помещений в соответствии с государственными и местными нормами и требованиями, в том числе в соответствии с федеральными государственными образовательными стандартами, федеральными государственными требованиями, образовательными стандартами;</a:t>
            </a:r>
          </a:p>
          <a:p>
            <a:pPr marL="109728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предоставление учредителю и общественности ежегодного отчета о поступлении и расходовании финансовых и материальных средств, а также отчета о результатах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установление штатного расписания, если иное не установлено нормативными правовыми актами Российской Федерации;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5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66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образовательной организации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 algn="just">
              <a:buNone/>
            </a:pP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прием на работу работников, заключение с ними и расторжение трудовых договоров, если иное не установлено настоящим Федеральным законом,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должностных обязанностей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создание условий и организация дополнительного профессионального образования работников;</a:t>
            </a:r>
          </a:p>
          <a:p>
            <a:pPr marL="109728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разработка и утверждение образовательных программ образовательной организации;</a:t>
            </a:r>
          </a:p>
          <a:p>
            <a:pPr marL="109728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разработка и утверждение по согласованию с учредителем программы развития образовательной организации, если иное не установлено настоящим Федеральным законом;</a:t>
            </a:r>
          </a:p>
          <a:p>
            <a:pPr marL="109728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прием обучающихся в образовательную организацию;</a:t>
            </a:r>
          </a:p>
          <a:p>
            <a:pPr marL="109728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определение списка учебников в соответствии с утвержденным федеральным перечнем учебников, рекомендованных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а также учебных пособий, допущенных к использованию при реализации указанных образовательных программ такими организациями;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669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в образовании</a:t>
            </a: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5.57.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права на образование и предусмотренных законодательством об образовании прав и свобод обучающихся образовательных организаций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19.4.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Неповиновение законному распоряжению должностного лица органа, осуществляющего государственный надзор (контроль)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19.4.1.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Воспрепятствование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законной деятельности должностного лица органа государственного контроля (надзора)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19.5.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в срок законного предписания (постановления, представления, решения) органа (должностного лица), осуществляющего государственный надзор (контроль)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19.7.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сведений (информации)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19.20.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деятельности, не связанной с извлечением прибыли, без специального разрешения (лицензии)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19.30.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к ведению образовательной деятельности и организации образовательного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1710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66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образовательной организации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09728" indent="0" algn="just">
              <a:buNone/>
            </a:pP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осуществление текущего контроля успеваемости и промежуточной аттестации обучающихся, установление их форм, периодичности и порядка проведения;</a:t>
            </a:r>
          </a:p>
          <a:p>
            <a:pPr marL="109728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10.1) поощрение обучающихся в соответствии с установленными образовательной организацией видами и условиями поощрения за успехи в учебной, физкультурной, спортивной, общественной, научной, научно-технической, творческой, экспериментальной и инновационной деятельности, если иное не установлено настоящим Федеральным законом;</a:t>
            </a:r>
          </a:p>
          <a:p>
            <a:pPr marL="109728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индивидуальный учет результатов освоения обучающимися образовательных программ, а также хранение в архивах информации об этих результатах на бумажных и (или) электронных носителях;</a:t>
            </a:r>
          </a:p>
          <a:p>
            <a:pPr marL="109728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использование и совершенствование методов обучения и воспитания, образовательных технологий, электронного обучения;</a:t>
            </a:r>
          </a:p>
          <a:p>
            <a:pPr marL="109728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13) проведение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обеспечение функционирования внутренней системы оценки качества образования;</a:t>
            </a:r>
          </a:p>
          <a:p>
            <a:pPr marL="109728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14) обеспечение в образовательной организации, имеющей интернат, необходимых условий содержания обучающихся;</a:t>
            </a:r>
          </a:p>
          <a:p>
            <a:pPr marL="109728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15) создание необходимых условий для охраны и укрепления здоровья, организации питания обучающихся и работников образовательной организации;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4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66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образовательной организации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09728" indent="0" algn="just">
              <a:buNone/>
            </a:pP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15.1) организация социально-психологического тестирования обучающихся в целях раннего выявления незаконного потребления наркотических средств и психотропных веществ в порядке, установленном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образования;</a:t>
            </a:r>
          </a:p>
          <a:p>
            <a:pPr marL="109728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16) создание условий для занятия обучающимися физической культурой и спортом;</a:t>
            </a:r>
          </a:p>
          <a:p>
            <a:pPr marL="109728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17) приобретение или изготовление бланков документов об образовании и (или) о квалификации, медалей "За особые успехи в учении";</a:t>
            </a:r>
          </a:p>
          <a:p>
            <a:pPr marL="109728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19) содействие деятельности общественных объединений обучающихся, родителей (законных представителей) несовершеннолетних обучающихся, осуществляемой в образовательной организации и не запрещенной законодательством Российской Федерации;</a:t>
            </a:r>
          </a:p>
          <a:p>
            <a:pPr marL="109728" indent="0" algn="just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20) организация научно-методической работы, в том числе организация и проведение научных и методических конференций, семинаров;</a:t>
            </a:r>
          </a:p>
          <a:p>
            <a:pPr marL="109728" indent="0" algn="just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21) обеспечение создания и ведения официального сайта образовательной организации в сети "Интернет";</a:t>
            </a:r>
          </a:p>
          <a:p>
            <a:pPr marL="109728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22) иные вопросы в соответствии с законодательством Российской Федерации.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6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66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результатах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процедуры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учреждениям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руководствоваться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 algn="just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Приказом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14.06.2013 № 462 «Об утверждении Порядка проведения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организацией»;</a:t>
            </a:r>
          </a:p>
          <a:p>
            <a:pPr marL="109728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Министерства образования и науки Российской Федерации от 10 декабря 2013 г. № 1324 «Об утверждении показателей деятельности образовательной организации, подлежащей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самообследованию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8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66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защиты прав обучающихся, родителей (законных представителей) несовершеннолетних обучающихся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71241" y="1628800"/>
            <a:ext cx="333597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частые нарушения: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475" y="2201494"/>
            <a:ext cx="84620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части 6 статьи 45 ФЗ Федерального закона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2012 года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«Об образовании в Российской Федерации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комиссия по урегулированию споров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участниками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локальный нормативный акт, регламентирующий порядок создания,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организацию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принятия решений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урегулированию споров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между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образовательных отношений и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исполнения;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475" y="4509818"/>
            <a:ext cx="79257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части 3 статьи 45 ФЗ Федерального закона от 29 декабря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273-ФЗ «Об образовании в Российской Федерации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урегулированию споров между участниками образовательных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отношений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не из равного числа представителей родителей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 представителей) несовершеннолетних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работников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710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669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внесения информации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ФИС «ФРДО»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7090" y="1700808"/>
            <a:ext cx="8909811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учреждения не соблюдают сроков внесения информации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930" y="2320398"/>
            <a:ext cx="6184129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 вносят информацию о предыдущих годах.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1166" y="3003973"/>
            <a:ext cx="394165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руководствоваться: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501" y="3781656"/>
            <a:ext cx="8350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«Об образовании в Российской Федерации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2012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501" y="4565805"/>
            <a:ext cx="9145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26 августа 2013 года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729 «О федеральной информационной системе «Федеральный реестр сведений о документах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и (или) о квалификации, документах об обучении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760640"/>
          </a:xfrm>
        </p:spPr>
        <p:txBody>
          <a:bodyPr>
            <a:noAutofit/>
          </a:bodyPr>
          <a:lstStyle/>
          <a:p>
            <a:pPr marL="0" indent="0" algn="ctr">
              <a:lnSpc>
                <a:spcPts val="10000"/>
              </a:lnSpc>
              <a:spcBef>
                <a:spcPts val="0"/>
              </a:spcBef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по надзору в сфере образования департамента по контролю (надзору) в сфере образования Министерства образования и науки Чеченской Республики</a:t>
            </a:r>
          </a:p>
          <a:p>
            <a:pPr algn="ctr">
              <a:buNone/>
            </a:pPr>
            <a:endParaRPr lang="ru-RU" sz="3200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8(871) 22-46-68 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  <a:p>
            <a:pPr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chechobrnadzor@mail.ru</a:t>
            </a:r>
            <a:endParaRPr lang="en-US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           </a:t>
            </a:r>
            <a:endParaRPr lang="ru-RU" sz="4800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ts val="10000"/>
              </a:lnSpc>
              <a:spcBef>
                <a:spcPts val="0"/>
              </a:spcBef>
              <a:buNone/>
            </a:pP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40" y="5848064"/>
            <a:ext cx="1428760" cy="10099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1430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влекущие административную ответственность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94323"/>
              </p:ext>
            </p:extLst>
          </p:nvPr>
        </p:nvGraphicFramePr>
        <p:xfrm>
          <a:off x="539552" y="1377280"/>
          <a:ext cx="813690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1836204"/>
                <a:gridCol w="2232248"/>
              </a:tblGrid>
              <a:tr h="53105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порядка приема обучающихся в образовательную организацию и отсутствие распорядительного акта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приеме обучающихся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2 ст. 30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ч. 1 ст. 53 Федерального закона «Об образовании в РФ» от 29 декабря 2012 г. № 273-ФЗ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 по ч. 5 ст. 19.30 КоАП РФ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влечет наложение административного штрафа на должностных лиц в размере от 10 тыс. до 30 тыс. рублей; на юридических лиц от 50 тыс. до 100 тыс. рублей.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5050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Необоснованный отказ в приеме на обучение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5, ч. 4 ст. 67 Федерального закона «Об образовании в РФ» от 29 декабря 2012 г. № 273-ФЗ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 по ч. 1 ст. 5.57 КоАП РФ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влечет наложение административного штрафа на должностных лиц в размере от 30 тыс. до 50 тыс. рублей; на юридических лиц - от 100 тыс. до 200 тыс. рублей.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1430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влекущие административную ответственность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439127"/>
              </p:ext>
            </p:extLst>
          </p:nvPr>
        </p:nvGraphicFramePr>
        <p:xfrm>
          <a:off x="539552" y="1377280"/>
          <a:ext cx="8136904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1836204"/>
                <a:gridCol w="2232248"/>
              </a:tblGrid>
              <a:tr h="53105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комиссии по урегулированию споров между участниками образовательных отношений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2 ст. 45 Федерального закона «Об образовании в РФ» от 29 декабря 2012 г. № 273-ФЗ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 по ч. 2 ст. 5.57 КоАП РФ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влечет наложение административного штрафа на должностных лиц в размере от 10 тыс. до 30 тыс. рублей; на юридических лиц от 50 тыс. до 100 тыс. рублей.</a:t>
                      </a:r>
                    </a:p>
                  </a:txBody>
                  <a:tcPr/>
                </a:tc>
              </a:tr>
              <a:tr h="2250504">
                <a:tc gridSpan="4">
                  <a:txBody>
                    <a:bodyPr/>
                    <a:lstStyle/>
                    <a:p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данной статье зафиксировано 16 нарушений в 16 учреждениях из 122 общеобразовательных учреждений проверенных в 2016 году (13,1%)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3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1430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влекущие административную ответственность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939569"/>
              </p:ext>
            </p:extLst>
          </p:nvPr>
        </p:nvGraphicFramePr>
        <p:xfrm>
          <a:off x="539552" y="1340768"/>
          <a:ext cx="813690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800200"/>
                <a:gridCol w="1584176"/>
                <a:gridCol w="2232248"/>
              </a:tblGrid>
              <a:tr h="32403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дисциплинарного взыскания применяются к обучающимся во время их болезни, каникул или к обучающимся по ОП начального общего образования и обучающимся с ОВЗ (с задержкой психического развития и различными формами умственной отсталости)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5, 6 ст. 43 Федерального закона «Об образовании в РФ» от 29 декабря 2012 г. № 273-ФЗ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 по ч. 1, 2 ст. 5.57 КоАП РФ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влечет наложение административного штрафа на должностных лиц в размере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 тыс. до 50 тыс. рублей; на юридических лиц - от 100 тыс. до 200 тыс. рублей и наложение административного штрафа на должностных лиц в размере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 тыс. до 30 тыс. рублей; на юридических лиц от 50 тыс. до 100 тыс. рублей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соответственно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647018"/>
              </p:ext>
            </p:extLst>
          </p:nvPr>
        </p:nvGraphicFramePr>
        <p:xfrm>
          <a:off x="539552" y="4797152"/>
          <a:ext cx="813690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800200"/>
                <a:gridCol w="1584176"/>
                <a:gridCol w="2232248"/>
              </a:tblGrid>
              <a:tr h="15841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создана комиссия для проведения промежуточной аттестации во второй раз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6 ст. 58 Федерального закона «Об образовании в РФ» от 29 декабря 2012 г. № 273-ФЗ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 по ч. 2 ст. 5.57 КоАП РФ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влечет наложение административного штрафа на должностных лиц в размере от 10 тыс. до 30 тыс. рублей; на юридических лиц от 50 тыс. до 100 тыс. рублей.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5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1430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обязательный локальных нормативных актов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8987"/>
              </p:ext>
            </p:extLst>
          </p:nvPr>
        </p:nvGraphicFramePr>
        <p:xfrm>
          <a:off x="539552" y="1331992"/>
          <a:ext cx="8208912" cy="87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87987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2 ст. 30, ч. 1 и ч. 2 ст. 53 Федерального закона «Об образовании в РФ» от 29 декабря 2012 г. № 273-ФЗ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231419"/>
              </p:ext>
            </p:extLst>
          </p:nvPr>
        </p:nvGraphicFramePr>
        <p:xfrm>
          <a:off x="539552" y="2204864"/>
          <a:ext cx="8208912" cy="369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66384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приема обучающихся и распорядительные акты о приеме обучающихся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данной статье зафиксировано 53 нарушения в 53 учреждениях из 122 общеобразовательных учреждений проверенных в 2016 г. (43,4%)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занятий обучающихся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871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Формы, периодичность и порядок текущего контроля успеваемости и промежуточной аттестации обучающихся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743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и основания перевода, отчисления и восстановления обучающихся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871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оформления возникновения, приостановления и прекращения отношений между образовательной организацией и обучающимися и (или) родителями (законными представителями) несовершеннолетних обучающихся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5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1430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обязательный локальных нормативных актов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551890"/>
              </p:ext>
            </p:extLst>
          </p:nvPr>
        </p:nvGraphicFramePr>
        <p:xfrm>
          <a:off x="539552" y="1397000"/>
          <a:ext cx="8208912" cy="455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97890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обучения по индивидуальному учебному плану, в т. ч. ускоренное обучение, в пределах осваиваемой образовательной программы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3 ч. 1 ст. 34 Федерального закона «Об образовании в РФ» от 29 декабря 2012 г. № 273-ФЗ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911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создания, организации работы, принятия решений комиссией по урегулированию споров между участниками образовательных отношений и их исполнения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6 ст. 45 Федерального закона «Об образовании в РФ» от 29 декабря 2012 г. № 273-ФЗ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105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 перечень мер дисциплинарного взыскания к обучающимся. Введены условное отчисление, второй год обучения, условный перевод в следующий класс, помещение сведений об ученике на доску позора, устное замечание, общественное порицание и др.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4 ст. 43 Федерального закона «Об образовании в РФ» от 29 декабря 2012 г. № 273-ФЗ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170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Включены обязанности обучающихся, которые не предусмотрены ч. 1 ст. 43 Закона от 29 декабря 2012 г. № 273-ФЗ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2 ст. 43 Федерального закона «Об образовании в РФ» от 29 декабря 2012 г. № 273-ФЗ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1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3691" y="0"/>
            <a:ext cx="8229600" cy="54868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образования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сентябрь-октябрь)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682350"/>
              </p:ext>
            </p:extLst>
          </p:nvPr>
        </p:nvGraphicFramePr>
        <p:xfrm>
          <a:off x="618970" y="593357"/>
          <a:ext cx="7841462" cy="6220019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471473"/>
                <a:gridCol w="6146302"/>
                <a:gridCol w="1223687"/>
              </a:tblGrid>
              <a:tr h="369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Нарушения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2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части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лицензирования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образовательной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части выполнения образовательной организацией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функций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отнесенных к его компетенции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части порядка проведения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самообследования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части соблюдения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информационной открытости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образовательной организации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части принятия локальных нормативных актов, содержащих нормы, регулирующие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образовательные отношения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части прав 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свобод педагогических работников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гарантии их реализации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части соблюдении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основных прав обучающихся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 мер их социальной поддержки и стимулирования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части соблюдения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квалификационных требований педагогическими работниками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части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соблюдения требований к приему на обучение в организацию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осуществляющую образовательную деятельность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части обеспечения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доступности объектов и услуг в сфере образования для инвалидов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1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части внесения информации о документах об образовании и (или) о квалификации, выданных образовательной организацией, в информационную систему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ФИС ФРДО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части порядка заполнения,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учета и выдачи аттестатов (документов)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1" marR="374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 официальном сайте образовательного учреждения в сети "Интернет" обязательной информации</a:t>
            </a: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6108725"/>
            <a:ext cx="971600" cy="74927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всего нарушений учреждения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ведении официального сайта в сети «Интернет».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109728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по данному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 допустили 31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учреждений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3627269" cy="34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3515</TotalTime>
  <Words>2464</Words>
  <Application>Microsoft Office PowerPoint</Application>
  <PresentationFormat>Экран (4:3)</PresentationFormat>
  <Paragraphs>222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Arial</vt:lpstr>
      <vt:lpstr>Bookman Old Style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1_Открытая</vt:lpstr>
      <vt:lpstr>2_Открытая</vt:lpstr>
      <vt:lpstr>Презентация PowerPoint</vt:lpstr>
      <vt:lpstr>Административная ответственность в образовании</vt:lpstr>
      <vt:lpstr>Нарушения влекущие административную ответственность</vt:lpstr>
      <vt:lpstr>Нарушения, влекущие административную ответственность</vt:lpstr>
      <vt:lpstr>Нарушения, влекущие административную ответственность</vt:lpstr>
      <vt:lpstr>Нарушения обязательный локальных нормативных актов</vt:lpstr>
      <vt:lpstr>Нарушения обязательный локальных нормативных актов</vt:lpstr>
      <vt:lpstr>Нарушения в сфере образования (сентябрь-октябрь)</vt:lpstr>
      <vt:lpstr>Отсутствие на официальном сайте образовательного учреждения в сети "Интернет" обязательной информации</vt:lpstr>
      <vt:lpstr>Отсутствие на официальном сайте образовательного учреждения в сети "Интернет" обязательной информации</vt:lpstr>
      <vt:lpstr>Отсутствие на официальном сайте образовательного учреждения в сети "Интернет" обязательной информации</vt:lpstr>
      <vt:lpstr>Отсутствие на официальном сайте образовательного учреждения в сети "Интернет" обязательной информации</vt:lpstr>
      <vt:lpstr> В части соблюдения квалификационных требований педагогическими работниками </vt:lpstr>
      <vt:lpstr> В части соблюдения квалификационных требований педагогическими работниками </vt:lpstr>
      <vt:lpstr>В части соблюдения основных прав обучающихся и мерах их социальной поддержки и стимулирования</vt:lpstr>
      <vt:lpstr>В части основных прав обучающихся и мерах их социальной поддержки и стимулирования</vt:lpstr>
      <vt:lpstr>Невыполнение функций, отнесенных к компетенции образовательной организации (статья 28)</vt:lpstr>
      <vt:lpstr>Компетенция образовательной организации</vt:lpstr>
      <vt:lpstr>Компетенция образовательной организации</vt:lpstr>
      <vt:lpstr>Компетенция образовательной организации</vt:lpstr>
      <vt:lpstr>Компетенция образовательной организации</vt:lpstr>
      <vt:lpstr>Отчет о результатах самообследования</vt:lpstr>
      <vt:lpstr>В части защиты прав обучающихся, родителей (законных представителей) несовершеннолетних обучающихся</vt:lpstr>
      <vt:lpstr>В части внесения информации в ФИС «ФРДО»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отдела по надзору в сфере образования  Министерства образования и науки Чеченской Республики за I полугодие 2016 года  Начальник – Бетрахмадов Р.В.</dc:title>
  <dc:creator>Ибрагим</dc:creator>
  <cp:lastModifiedBy>Пользователь Windows</cp:lastModifiedBy>
  <cp:revision>217</cp:revision>
  <dcterms:created xsi:type="dcterms:W3CDTF">2016-07-15T07:37:17Z</dcterms:created>
  <dcterms:modified xsi:type="dcterms:W3CDTF">2018-10-26T14:40:42Z</dcterms:modified>
</cp:coreProperties>
</file>